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42"/>
  </p:notesMasterIdLst>
  <p:sldIdLst>
    <p:sldId id="256" r:id="rId5"/>
    <p:sldId id="259" r:id="rId6"/>
    <p:sldId id="261" r:id="rId7"/>
    <p:sldId id="273" r:id="rId8"/>
    <p:sldId id="262" r:id="rId9"/>
    <p:sldId id="319" r:id="rId10"/>
    <p:sldId id="265" r:id="rId11"/>
    <p:sldId id="276" r:id="rId12"/>
    <p:sldId id="277" r:id="rId13"/>
    <p:sldId id="279" r:id="rId14"/>
    <p:sldId id="267" r:id="rId15"/>
    <p:sldId id="271" r:id="rId16"/>
    <p:sldId id="334" r:id="rId17"/>
    <p:sldId id="335" r:id="rId18"/>
    <p:sldId id="329" r:id="rId19"/>
    <p:sldId id="330" r:id="rId20"/>
    <p:sldId id="331" r:id="rId21"/>
    <p:sldId id="332" r:id="rId22"/>
    <p:sldId id="281" r:id="rId23"/>
    <p:sldId id="307" r:id="rId24"/>
    <p:sldId id="283" r:id="rId25"/>
    <p:sldId id="282" r:id="rId26"/>
    <p:sldId id="338" r:id="rId27"/>
    <p:sldId id="288" r:id="rId28"/>
    <p:sldId id="293" r:id="rId29"/>
    <p:sldId id="294" r:id="rId30"/>
    <p:sldId id="295" r:id="rId31"/>
    <p:sldId id="322" r:id="rId32"/>
    <p:sldId id="298" r:id="rId33"/>
    <p:sldId id="299" r:id="rId34"/>
    <p:sldId id="317" r:id="rId35"/>
    <p:sldId id="292" r:id="rId36"/>
    <p:sldId id="336" r:id="rId37"/>
    <p:sldId id="304" r:id="rId38"/>
    <p:sldId id="287" r:id="rId39"/>
    <p:sldId id="300" r:id="rId40"/>
    <p:sldId id="303"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DC064C-1DC3-4298-BA8F-ACDDC6EA8818}" v="1" dt="2022-09-22T07:58:28.3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131" autoAdjust="0"/>
  </p:normalViewPr>
  <p:slideViewPr>
    <p:cSldViewPr snapToGrid="0">
      <p:cViewPr varScale="1">
        <p:scale>
          <a:sx n="66" d="100"/>
          <a:sy n="66" d="100"/>
        </p:scale>
        <p:origin x="1301"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Quan Nguyen - Y17" userId="fcceac3d-5680-48d6-8dcd-178a9cd0e1b0" providerId="ADAL" clId="{16DC064C-1DC3-4298-BA8F-ACDDC6EA8818}"/>
    <pc:docChg chg="modSld">
      <pc:chgData name="Quan Nguyen - Y17" userId="fcceac3d-5680-48d6-8dcd-178a9cd0e1b0" providerId="ADAL" clId="{16DC064C-1DC3-4298-BA8F-ACDDC6EA8818}" dt="2022-09-22T07:58:28.326" v="0" actId="20577"/>
      <pc:docMkLst>
        <pc:docMk/>
      </pc:docMkLst>
      <pc:sldChg chg="modSp">
        <pc:chgData name="Quan Nguyen - Y17" userId="fcceac3d-5680-48d6-8dcd-178a9cd0e1b0" providerId="ADAL" clId="{16DC064C-1DC3-4298-BA8F-ACDDC6EA8818}" dt="2022-09-22T07:58:28.326" v="0" actId="20577"/>
        <pc:sldMkLst>
          <pc:docMk/>
          <pc:sldMk cId="2337490796" sldId="317"/>
        </pc:sldMkLst>
        <pc:spChg chg="mod">
          <ac:chgData name="Quan Nguyen - Y17" userId="fcceac3d-5680-48d6-8dcd-178a9cd0e1b0" providerId="ADAL" clId="{16DC064C-1DC3-4298-BA8F-ACDDC6EA8818}" dt="2022-09-22T07:58:28.326" v="0" actId="20577"/>
          <ac:spMkLst>
            <pc:docMk/>
            <pc:sldMk cId="2337490796" sldId="317"/>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0C3235-68E6-4A4F-9D71-068FA14CAA6F}" type="datetimeFigureOut">
              <a:rPr lang="en-US" smtClean="0"/>
              <a:t>9/22/2022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3478D-B4DE-4D3C-82F7-36E2E500FA56}" type="slidenum">
              <a:rPr lang="en-US" smtClean="0"/>
              <a:t>‹#›</a:t>
            </a:fld>
            <a:endParaRPr lang="en-US"/>
          </a:p>
        </p:txBody>
      </p:sp>
    </p:spTree>
    <p:extLst>
      <p:ext uri="{BB962C8B-B14F-4D97-AF65-F5344CB8AC3E}">
        <p14:creationId xmlns:p14="http://schemas.microsoft.com/office/powerpoint/2010/main" val="4183668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20188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vi-VN" u="sng"/>
              <a:t>Trong</a:t>
            </a:r>
            <a:r>
              <a:rPr lang="vi-VN"/>
              <a:t> HCC,</a:t>
            </a:r>
          </a:p>
          <a:p>
            <a:pPr marL="0" lvl="0" indent="0" algn="l" rtl="0">
              <a:spcBef>
                <a:spcPts val="0"/>
              </a:spcBef>
              <a:spcAft>
                <a:spcPts val="0"/>
              </a:spcAft>
              <a:buNone/>
            </a:pPr>
            <a:r>
              <a:rPr lang="vi-VN"/>
              <a:t>. khối u được cung cấp chủ yếu từ động mạch gan</a:t>
            </a:r>
          </a:p>
          <a:p>
            <a:pPr marL="0" lvl="0" indent="0" algn="l" rtl="0">
              <a:spcBef>
                <a:spcPts val="0"/>
              </a:spcBef>
              <a:spcAft>
                <a:spcPts val="0"/>
              </a:spcAft>
              <a:buNone/>
            </a:pPr>
            <a:r>
              <a:rPr lang="vi-VN"/>
              <a:t>.Nhu mô gan lành được cung cấp bởi tĩnh mạch cửa và một phần bởi động mạch gan.</a:t>
            </a:r>
          </a:p>
          <a:p>
            <a:pPr marL="0" lvl="0" indent="0" algn="l" rtl="0">
              <a:spcBef>
                <a:spcPts val="0"/>
              </a:spcBef>
              <a:spcAft>
                <a:spcPts val="0"/>
              </a:spcAft>
              <a:buNone/>
            </a:pPr>
            <a:r>
              <a:rPr lang="vi-VN"/>
              <a:t>-&gt; dựa vào đặc tính này  hình ảnh học có thể phát hiện và xác định chẩn đoán ung thư </a:t>
            </a:r>
            <a:r>
              <a:rPr lang="vi-VN" err="1"/>
              <a:t>tb</a:t>
            </a:r>
            <a:r>
              <a:rPr lang="vi-VN"/>
              <a:t> gan tướng đối chính xác.</a:t>
            </a:r>
          </a:p>
          <a:p>
            <a:r>
              <a:rPr lang="vi-VN" sz="1200" b="0" i="0" kern="1200">
                <a:solidFill>
                  <a:schemeClr val="tx1"/>
                </a:solidFill>
                <a:effectLst/>
                <a:latin typeface="Arial"/>
                <a:cs typeface="Arial"/>
              </a:rPr>
              <a:t>Để chẩn đoán UTBMTBG, cần có CT đa dãy đầu dò chụp đủ 4 thì và/hoặc MRI động. CT động và MRI động cho phép đánh giá mức độ phân bố mạch máu tại khối u, </a:t>
            </a:r>
            <a:endParaRPr lang="vi-VN">
              <a:latin typeface="Arial"/>
              <a:cs typeface="Arial"/>
            </a:endParaRPr>
          </a:p>
          <a:p>
            <a:r>
              <a:rPr lang="vi-VN">
                <a:latin typeface="Arial"/>
                <a:cs typeface="Arial"/>
              </a:rPr>
              <a:t>Đây là </a:t>
            </a:r>
            <a:r>
              <a:rPr lang="vi-VN" sz="1200" b="0" i="0" kern="1200">
                <a:solidFill>
                  <a:schemeClr val="tx1"/>
                </a:solidFill>
                <a:effectLst/>
                <a:latin typeface="Arial"/>
                <a:cs typeface="Arial"/>
              </a:rPr>
              <a:t>hình ảnh điển hình của UTBMTBG là ngấm thuốc mạnh ở thì động mạch và thải thuốc ở thì tĩnh mạch cửa và/hoặc ở thì muộn</a:t>
            </a:r>
            <a:endParaRPr lang="vi-VN"/>
          </a:p>
          <a:p>
            <a:pPr marL="0" lvl="0" indent="0" algn="l" rtl="0">
              <a:spcBef>
                <a:spcPts val="0"/>
              </a:spcBef>
              <a:spcAft>
                <a:spcPts val="0"/>
              </a:spcAft>
              <a:buNone/>
            </a:pPr>
            <a:endParaRPr lang="vi-VN"/>
          </a:p>
          <a:p>
            <a:pPr marL="0" lvl="0" indent="0" algn="l" rtl="0">
              <a:spcBef>
                <a:spcPts val="0"/>
              </a:spcBef>
              <a:spcAft>
                <a:spcPts val="0"/>
              </a:spcAft>
              <a:buNone/>
            </a:pPr>
            <a:endParaRPr lang="vi-VN"/>
          </a:p>
        </p:txBody>
      </p:sp>
      <p:sp>
        <p:nvSpPr>
          <p:cNvPr id="4" name="Slide Number Placeholder 3"/>
          <p:cNvSpPr>
            <a:spLocks noGrp="1"/>
          </p:cNvSpPr>
          <p:nvPr>
            <p:ph type="sldNum" sz="quarter" idx="10"/>
          </p:nvPr>
        </p:nvSpPr>
        <p:spPr/>
        <p:txBody>
          <a:bodyPr/>
          <a:lstStyle/>
          <a:p>
            <a:fld id="{9BC3478D-B4DE-4D3C-82F7-36E2E500FA56}" type="slidenum">
              <a:rPr lang="en-US" smtClean="0"/>
              <a:t>11</a:t>
            </a:fld>
            <a:endParaRPr lang="en-US"/>
          </a:p>
        </p:txBody>
      </p:sp>
    </p:spTree>
    <p:extLst>
      <p:ext uri="{BB962C8B-B14F-4D97-AF65-F5344CB8AC3E}">
        <p14:creationId xmlns:p14="http://schemas.microsoft.com/office/powerpoint/2010/main" val="3691058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latin typeface="Arial"/>
                <a:cs typeface="Arial"/>
              </a:rPr>
              <a:t>MRI </a:t>
            </a:r>
            <a:r>
              <a:rPr lang="vi-VN" err="1">
                <a:latin typeface="Arial"/>
                <a:cs typeface="Arial"/>
              </a:rPr>
              <a:t>Cũng</a:t>
            </a:r>
            <a:r>
              <a:rPr lang="vi-VN">
                <a:latin typeface="Arial"/>
                <a:cs typeface="Arial"/>
              </a:rPr>
              <a:t> tương </a:t>
            </a:r>
            <a:r>
              <a:rPr lang="vi-VN" err="1">
                <a:latin typeface="Arial"/>
                <a:cs typeface="Arial"/>
              </a:rPr>
              <a:t>tự</a:t>
            </a:r>
            <a:r>
              <a:rPr lang="vi-VN">
                <a:latin typeface="Arial"/>
                <a:cs typeface="Arial"/>
              </a:rPr>
              <a:t> CT-</a:t>
            </a:r>
            <a:r>
              <a:rPr lang="vi-VN" err="1">
                <a:latin typeface="Arial"/>
                <a:cs typeface="Arial"/>
              </a:rPr>
              <a:t>scan</a:t>
            </a:r>
            <a:r>
              <a:rPr lang="vi-VN">
                <a:latin typeface="Arial"/>
                <a:cs typeface="Arial"/>
              </a:rPr>
              <a:t>, </a:t>
            </a:r>
            <a:r>
              <a:rPr lang="vi-VN" sz="1200" b="0" i="0" kern="1200">
                <a:solidFill>
                  <a:schemeClr val="tx1"/>
                </a:solidFill>
                <a:effectLst/>
                <a:latin typeface="Arial"/>
                <a:cs typeface="Arial"/>
              </a:rPr>
              <a:t>MRI </a:t>
            </a:r>
            <a:r>
              <a:rPr lang="vi-VN" sz="1200" b="0" i="0" kern="1200" err="1">
                <a:solidFill>
                  <a:schemeClr val="tx1"/>
                </a:solidFill>
                <a:effectLst/>
                <a:latin typeface="Arial"/>
                <a:cs typeface="Arial"/>
              </a:rPr>
              <a:t>có</a:t>
            </a:r>
            <a:r>
              <a:rPr lang="vi-VN" sz="1200" b="0" i="0" kern="1200">
                <a:solidFill>
                  <a:schemeClr val="tx1"/>
                </a:solidFill>
                <a:effectLst/>
                <a:latin typeface="Arial"/>
                <a:cs typeface="Arial"/>
              </a:rPr>
              <a:t> </a:t>
            </a:r>
            <a:r>
              <a:rPr lang="vi-VN" sz="1200" b="0" i="0" kern="1200" err="1">
                <a:solidFill>
                  <a:schemeClr val="tx1"/>
                </a:solidFill>
                <a:effectLst/>
                <a:latin typeface="Arial"/>
                <a:cs typeface="Arial"/>
              </a:rPr>
              <a:t>thể</a:t>
            </a:r>
            <a:r>
              <a:rPr lang="vi-VN" sz="1200" b="0" i="0" kern="1200">
                <a:solidFill>
                  <a:schemeClr val="tx1"/>
                </a:solidFill>
                <a:effectLst/>
                <a:latin typeface="Arial"/>
                <a:cs typeface="Arial"/>
              </a:rPr>
              <a:t> </a:t>
            </a:r>
            <a:r>
              <a:rPr lang="vi-VN" sz="1200" b="0" i="0" kern="1200" err="1">
                <a:solidFill>
                  <a:schemeClr val="tx1"/>
                </a:solidFill>
                <a:effectLst/>
                <a:latin typeface="Arial"/>
                <a:cs typeface="Arial"/>
              </a:rPr>
              <a:t>phát</a:t>
            </a:r>
            <a:r>
              <a:rPr lang="vi-VN" sz="1200" b="0" i="0" kern="1200">
                <a:solidFill>
                  <a:schemeClr val="tx1"/>
                </a:solidFill>
                <a:effectLst/>
                <a:latin typeface="Arial"/>
                <a:cs typeface="Arial"/>
              </a:rPr>
              <a:t> </a:t>
            </a:r>
            <a:r>
              <a:rPr lang="vi-VN" sz="1200" b="0" i="0" kern="1200" err="1">
                <a:solidFill>
                  <a:schemeClr val="tx1"/>
                </a:solidFill>
                <a:effectLst/>
                <a:latin typeface="Arial"/>
                <a:cs typeface="Arial"/>
              </a:rPr>
              <a:t>hiện</a:t>
            </a:r>
            <a:r>
              <a:rPr lang="vi-VN" sz="1200" b="0" i="0" kern="1200">
                <a:solidFill>
                  <a:schemeClr val="tx1"/>
                </a:solidFill>
                <a:effectLst/>
                <a:latin typeface="Arial"/>
                <a:cs typeface="Arial"/>
              </a:rPr>
              <a:t> </a:t>
            </a:r>
            <a:r>
              <a:rPr lang="vi-VN" sz="1200" b="0" i="0" kern="1200" err="1">
                <a:solidFill>
                  <a:schemeClr val="tx1"/>
                </a:solidFill>
                <a:effectLst/>
                <a:latin typeface="Arial"/>
                <a:cs typeface="Arial"/>
              </a:rPr>
              <a:t>những</a:t>
            </a:r>
            <a:r>
              <a:rPr lang="vi-VN" sz="1200" b="0" i="0" kern="1200">
                <a:solidFill>
                  <a:schemeClr val="tx1"/>
                </a:solidFill>
                <a:effectLst/>
                <a:latin typeface="Arial"/>
                <a:cs typeface="Arial"/>
              </a:rPr>
              <a:t> </a:t>
            </a:r>
            <a:r>
              <a:rPr lang="vi-VN" sz="1200" b="0" i="0" kern="1200" err="1">
                <a:solidFill>
                  <a:schemeClr val="tx1"/>
                </a:solidFill>
                <a:effectLst/>
                <a:latin typeface="Arial"/>
                <a:cs typeface="Arial"/>
              </a:rPr>
              <a:t>khối</a:t>
            </a:r>
            <a:r>
              <a:rPr lang="vi-VN" sz="1200" b="0" i="0" kern="1200">
                <a:solidFill>
                  <a:schemeClr val="tx1"/>
                </a:solidFill>
                <a:effectLst/>
                <a:latin typeface="Arial"/>
                <a:cs typeface="Arial"/>
              </a:rPr>
              <a:t> u </a:t>
            </a:r>
            <a:r>
              <a:rPr lang="vi-VN" sz="1200" b="0" i="0" kern="1200" err="1">
                <a:solidFill>
                  <a:schemeClr val="tx1"/>
                </a:solidFill>
                <a:effectLst/>
                <a:latin typeface="Arial"/>
                <a:cs typeface="Arial"/>
              </a:rPr>
              <a:t>có</a:t>
            </a:r>
            <a:r>
              <a:rPr lang="vi-VN" sz="1200" b="0" i="0" kern="1200">
                <a:solidFill>
                  <a:schemeClr val="tx1"/>
                </a:solidFill>
                <a:effectLst/>
                <a:latin typeface="Arial"/>
                <a:cs typeface="Arial"/>
              </a:rPr>
              <a:t> </a:t>
            </a:r>
            <a:r>
              <a:rPr lang="vi-VN" sz="1200" b="0" i="0" kern="1200" err="1">
                <a:solidFill>
                  <a:schemeClr val="tx1"/>
                </a:solidFill>
                <a:effectLst/>
                <a:latin typeface="Arial"/>
                <a:cs typeface="Arial"/>
              </a:rPr>
              <a:t>kích</a:t>
            </a:r>
            <a:r>
              <a:rPr lang="vi-VN" sz="1200" b="0" i="0" kern="1200">
                <a:solidFill>
                  <a:schemeClr val="tx1"/>
                </a:solidFill>
                <a:effectLst/>
                <a:latin typeface="Arial"/>
                <a:cs typeface="Arial"/>
              </a:rPr>
              <a:t> </a:t>
            </a:r>
            <a:r>
              <a:rPr lang="vi-VN" sz="1200" b="0" i="0" kern="1200" err="1">
                <a:solidFill>
                  <a:schemeClr val="tx1"/>
                </a:solidFill>
                <a:effectLst/>
                <a:latin typeface="Arial"/>
                <a:cs typeface="Arial"/>
              </a:rPr>
              <a:t>thước</a:t>
            </a:r>
            <a:r>
              <a:rPr lang="vi-VN" sz="1200" b="0" i="0" kern="1200">
                <a:solidFill>
                  <a:schemeClr val="tx1"/>
                </a:solidFill>
                <a:effectLst/>
                <a:latin typeface="Arial"/>
                <a:cs typeface="Arial"/>
              </a:rPr>
              <a:t> </a:t>
            </a:r>
            <a:r>
              <a:rPr lang="vi-VN" sz="1200" b="0" i="0" kern="1200" err="1">
                <a:solidFill>
                  <a:schemeClr val="tx1"/>
                </a:solidFill>
                <a:effectLst/>
                <a:latin typeface="Arial"/>
                <a:cs typeface="Arial"/>
              </a:rPr>
              <a:t>nhỏ</a:t>
            </a:r>
            <a:r>
              <a:rPr lang="vi-VN" sz="1200" b="0" i="0" kern="1200">
                <a:solidFill>
                  <a:schemeClr val="tx1"/>
                </a:solidFill>
                <a:effectLst/>
                <a:latin typeface="Arial"/>
                <a:cs typeface="Arial"/>
              </a:rPr>
              <a:t>, </a:t>
            </a:r>
            <a:r>
              <a:rPr lang="vi-VN" sz="1200" b="0" i="0" kern="1200" err="1">
                <a:solidFill>
                  <a:schemeClr val="tx1"/>
                </a:solidFill>
                <a:effectLst/>
                <a:latin typeface="Arial"/>
                <a:cs typeface="Arial"/>
              </a:rPr>
              <a:t>nhất</a:t>
            </a:r>
            <a:r>
              <a:rPr lang="vi-VN" sz="1200" b="0" i="0" kern="1200">
                <a:solidFill>
                  <a:schemeClr val="tx1"/>
                </a:solidFill>
                <a:effectLst/>
                <a:latin typeface="Arial"/>
                <a:cs typeface="Arial"/>
              </a:rPr>
              <a:t> </a:t>
            </a:r>
            <a:r>
              <a:rPr lang="vi-VN" sz="1200" b="0" i="0" kern="1200" err="1">
                <a:solidFill>
                  <a:schemeClr val="tx1"/>
                </a:solidFill>
                <a:effectLst/>
                <a:latin typeface="Arial"/>
                <a:cs typeface="Arial"/>
              </a:rPr>
              <a:t>là</a:t>
            </a:r>
            <a:r>
              <a:rPr lang="vi-VN" sz="1200" b="0" i="0" kern="1200">
                <a:solidFill>
                  <a:schemeClr val="tx1"/>
                </a:solidFill>
                <a:effectLst/>
                <a:latin typeface="Arial"/>
                <a:cs typeface="Arial"/>
              </a:rPr>
              <a:t> </a:t>
            </a:r>
            <a:r>
              <a:rPr lang="vi-VN" sz="1200" b="0" i="0" kern="1200" err="1">
                <a:solidFill>
                  <a:schemeClr val="tx1"/>
                </a:solidFill>
                <a:effectLst/>
                <a:latin typeface="Arial"/>
                <a:cs typeface="Arial"/>
              </a:rPr>
              <a:t>các</a:t>
            </a:r>
            <a:r>
              <a:rPr lang="vi-VN" sz="1200" b="0" i="0" kern="1200">
                <a:solidFill>
                  <a:schemeClr val="tx1"/>
                </a:solidFill>
                <a:effectLst/>
                <a:latin typeface="Arial"/>
                <a:cs typeface="Arial"/>
              </a:rPr>
              <a:t> </a:t>
            </a:r>
            <a:r>
              <a:rPr lang="vi-VN" sz="1200" b="0" i="0" kern="1200" err="1">
                <a:solidFill>
                  <a:schemeClr val="tx1"/>
                </a:solidFill>
                <a:effectLst/>
                <a:latin typeface="Arial"/>
                <a:cs typeface="Arial"/>
              </a:rPr>
              <a:t>khối</a:t>
            </a:r>
            <a:r>
              <a:rPr lang="vi-VN" sz="1200" b="0" i="0" kern="1200">
                <a:solidFill>
                  <a:schemeClr val="tx1"/>
                </a:solidFill>
                <a:effectLst/>
                <a:latin typeface="Arial"/>
                <a:cs typeface="Arial"/>
              </a:rPr>
              <a:t> u &lt; 2cm, </a:t>
            </a:r>
            <a:r>
              <a:rPr lang="vi-VN" sz="1200" b="0" i="0" kern="1200" err="1">
                <a:solidFill>
                  <a:schemeClr val="tx1"/>
                </a:solidFill>
                <a:effectLst/>
                <a:latin typeface="Arial"/>
                <a:cs typeface="Arial"/>
              </a:rPr>
              <a:t>dựa</a:t>
            </a:r>
            <a:r>
              <a:rPr lang="vi-VN" sz="1200" b="0" i="0" kern="1200">
                <a:solidFill>
                  <a:schemeClr val="tx1"/>
                </a:solidFill>
                <a:effectLst/>
                <a:latin typeface="Arial"/>
                <a:cs typeface="Arial"/>
              </a:rPr>
              <a:t> vào sự khảo sát trên nhiều chuỗi xung, đặc biệt là MRI động và chuỗi xung khuếch tán rất nhạy trong chẩn đoán.</a:t>
            </a:r>
          </a:p>
          <a:p>
            <a:r>
              <a:rPr lang="vi-VN">
                <a:latin typeface="Arial"/>
                <a:cs typeface="Arial"/>
              </a:rPr>
              <a:t> </a:t>
            </a:r>
            <a:r>
              <a:rPr lang="vi-VN" sz="1200" b="0" i="0" kern="1200">
                <a:solidFill>
                  <a:schemeClr val="tx1"/>
                </a:solidFill>
                <a:effectLst/>
                <a:latin typeface="Arial"/>
                <a:cs typeface="Arial"/>
              </a:rPr>
              <a:t>MRI cho phép chẩn đoán phân biệt rất tốt giữa UTBMTBG với các tổn thương khu trú khác trong gan như u máu, u tuyến (</a:t>
            </a:r>
            <a:r>
              <a:rPr lang="vi-VN" sz="1200" b="0" i="0" kern="1200" err="1">
                <a:solidFill>
                  <a:schemeClr val="tx1"/>
                </a:solidFill>
                <a:effectLst/>
                <a:latin typeface="Arial"/>
                <a:cs typeface="Arial"/>
              </a:rPr>
              <a:t>adenoma</a:t>
            </a:r>
            <a:r>
              <a:rPr lang="vi-VN" sz="1200" b="0" i="0" kern="1200">
                <a:solidFill>
                  <a:schemeClr val="tx1"/>
                </a:solidFill>
                <a:effectLst/>
                <a:latin typeface="Arial"/>
                <a:cs typeface="Arial"/>
              </a:rPr>
              <a:t>), tăng sinh dạng nốt khu trú (</a:t>
            </a:r>
            <a:r>
              <a:rPr lang="vi-VN" sz="1200" b="0" i="0" kern="1200" err="1">
                <a:solidFill>
                  <a:schemeClr val="tx1"/>
                </a:solidFill>
                <a:effectLst/>
                <a:latin typeface="Arial"/>
                <a:cs typeface="Arial"/>
              </a:rPr>
              <a:t>focal</a:t>
            </a:r>
            <a:r>
              <a:rPr lang="vi-VN" sz="1200" b="0" i="0" kern="1200">
                <a:solidFill>
                  <a:schemeClr val="tx1"/>
                </a:solidFill>
                <a:effectLst/>
                <a:latin typeface="Arial"/>
                <a:cs typeface="Arial"/>
              </a:rPr>
              <a:t> </a:t>
            </a:r>
            <a:r>
              <a:rPr lang="vi-VN" sz="1200" b="0" i="0" kern="1200" err="1">
                <a:solidFill>
                  <a:schemeClr val="tx1"/>
                </a:solidFill>
                <a:effectLst/>
                <a:latin typeface="Arial"/>
                <a:cs typeface="Arial"/>
              </a:rPr>
              <a:t>nodular</a:t>
            </a:r>
            <a:r>
              <a:rPr lang="vi-VN" sz="1200" b="0" i="0" kern="1200">
                <a:solidFill>
                  <a:schemeClr val="tx1"/>
                </a:solidFill>
                <a:effectLst/>
                <a:latin typeface="Arial"/>
                <a:cs typeface="Arial"/>
              </a:rPr>
              <a:t> </a:t>
            </a:r>
            <a:r>
              <a:rPr lang="vi-VN" sz="1200" b="0" i="0" kern="1200" err="1">
                <a:solidFill>
                  <a:schemeClr val="tx1"/>
                </a:solidFill>
                <a:effectLst/>
                <a:latin typeface="Arial"/>
                <a:cs typeface="Arial"/>
              </a:rPr>
              <a:t>hyperplasia</a:t>
            </a:r>
            <a:r>
              <a:rPr lang="vi-VN" sz="1200" b="0" i="0" kern="1200">
                <a:solidFill>
                  <a:schemeClr val="tx1"/>
                </a:solidFill>
                <a:effectLst/>
                <a:latin typeface="Arial"/>
                <a:cs typeface="Arial"/>
              </a:rPr>
              <a:t>-FNH), di căn gan hoặc nốt tân tạo trong xơ gan. </a:t>
            </a:r>
          </a:p>
          <a:p>
            <a:pPr marL="0" lvl="0" indent="0" algn="l" rtl="0">
              <a:spcBef>
                <a:spcPts val="0"/>
              </a:spcBef>
              <a:spcAft>
                <a:spcPts val="0"/>
              </a:spcAft>
              <a:buNone/>
            </a:pPr>
            <a:r>
              <a:rPr lang="vi-VN" sz="1200" b="0" i="0" kern="1200">
                <a:solidFill>
                  <a:schemeClr val="tx1"/>
                </a:solidFill>
                <a:effectLst/>
                <a:latin typeface="+mn-lt"/>
                <a:ea typeface="+mn-ea"/>
                <a:cs typeface="+mn-cs"/>
              </a:rPr>
              <a:t>Trong hầu hết các nghiên cứu về giá trị trong chẩn đoán UTBMTBG, MRI đều có độ nhạy cao hơn CT với độ chuyên biệt từ 85% đến 100%, đặc biệt đối với các tổn thương nhỏ. </a:t>
            </a:r>
          </a:p>
          <a:p>
            <a:pPr marL="0" lvl="0" indent="0" algn="l" rtl="0">
              <a:spcBef>
                <a:spcPts val="0"/>
              </a:spcBef>
              <a:spcAft>
                <a:spcPts val="0"/>
              </a:spcAft>
              <a:buNone/>
            </a:pPr>
            <a:endParaRPr lang="vi-VN" sz="1200" b="0" i="0" kern="1200">
              <a:solidFill>
                <a:schemeClr val="tx1"/>
              </a:solidFill>
              <a:effectLst/>
              <a:latin typeface="+mn-lt"/>
              <a:ea typeface="+mn-ea"/>
              <a:cs typeface="+mn-cs"/>
            </a:endParaRPr>
          </a:p>
          <a:p>
            <a:pPr marL="0" lvl="0" indent="0" algn="l" rtl="0">
              <a:spcBef>
                <a:spcPts val="0"/>
              </a:spcBef>
              <a:spcAft>
                <a:spcPts val="0"/>
              </a:spcAft>
              <a:buNone/>
            </a:pPr>
            <a:r>
              <a:rPr lang="vi-VN" sz="1200" b="0" i="0" kern="1200">
                <a:solidFill>
                  <a:schemeClr val="tx1"/>
                </a:solidFill>
                <a:effectLst/>
                <a:latin typeface="+mn-lt"/>
                <a:ea typeface="+mn-ea"/>
                <a:cs typeface="+mn-cs"/>
              </a:rPr>
              <a:t>Các nghiên cứu gần đây khuyến cáo chụp MRI với chất tương phản từ gan-mật </a:t>
            </a:r>
            <a:r>
              <a:rPr lang="vi-VN" sz="1200" b="0" i="0" kern="1200" err="1">
                <a:solidFill>
                  <a:schemeClr val="tx1"/>
                </a:solidFill>
                <a:effectLst/>
                <a:latin typeface="+mn-lt"/>
                <a:ea typeface="+mn-ea"/>
                <a:cs typeface="+mn-cs"/>
              </a:rPr>
              <a:t>gadoxetate</a:t>
            </a:r>
            <a:r>
              <a:rPr lang="vi-VN" sz="1200" b="0" i="0" kern="1200">
                <a:solidFill>
                  <a:schemeClr val="tx1"/>
                </a:solidFill>
                <a:effectLst/>
                <a:latin typeface="+mn-lt"/>
                <a:ea typeface="+mn-ea"/>
                <a:cs typeface="+mn-cs"/>
              </a:rPr>
              <a:t> </a:t>
            </a:r>
            <a:r>
              <a:rPr lang="vi-VN" sz="1200" b="0" i="0" kern="1200" err="1">
                <a:solidFill>
                  <a:schemeClr val="tx1"/>
                </a:solidFill>
                <a:effectLst/>
                <a:latin typeface="+mn-lt"/>
                <a:ea typeface="+mn-ea"/>
                <a:cs typeface="+mn-cs"/>
              </a:rPr>
              <a:t>disodium</a:t>
            </a:r>
            <a:r>
              <a:rPr lang="vi-VN" sz="1200" b="0" i="0" kern="1200">
                <a:solidFill>
                  <a:schemeClr val="tx1"/>
                </a:solidFill>
                <a:effectLst/>
                <a:latin typeface="+mn-lt"/>
                <a:ea typeface="+mn-ea"/>
                <a:cs typeface="+mn-cs"/>
              </a:rPr>
              <a:t> (Gd-EOB-DTPA-gadolinium </a:t>
            </a:r>
            <a:r>
              <a:rPr lang="vi-VN" sz="1200" b="0" i="0" kern="1200" err="1">
                <a:solidFill>
                  <a:schemeClr val="tx1"/>
                </a:solidFill>
                <a:effectLst/>
                <a:latin typeface="+mn-lt"/>
                <a:ea typeface="+mn-ea"/>
                <a:cs typeface="+mn-cs"/>
              </a:rPr>
              <a:t>ethoxybenzyl</a:t>
            </a:r>
            <a:r>
              <a:rPr lang="vi-VN" sz="1200" b="0" i="0" kern="1200">
                <a:solidFill>
                  <a:schemeClr val="tx1"/>
                </a:solidFill>
                <a:effectLst/>
                <a:latin typeface="+mn-lt"/>
                <a:ea typeface="+mn-ea"/>
                <a:cs typeface="+mn-cs"/>
              </a:rPr>
              <a:t> </a:t>
            </a:r>
            <a:r>
              <a:rPr lang="vi-VN" sz="1200" b="0" i="0" kern="1200" err="1">
                <a:solidFill>
                  <a:schemeClr val="tx1"/>
                </a:solidFill>
                <a:effectLst/>
                <a:latin typeface="+mn-lt"/>
                <a:ea typeface="+mn-ea"/>
                <a:cs typeface="+mn-cs"/>
              </a:rPr>
              <a:t>diethylenetriamine</a:t>
            </a:r>
            <a:r>
              <a:rPr lang="vi-VN" sz="1200" b="0" i="0" kern="1200">
                <a:solidFill>
                  <a:schemeClr val="tx1"/>
                </a:solidFill>
                <a:effectLst/>
                <a:latin typeface="+mn-lt"/>
                <a:ea typeface="+mn-ea"/>
                <a:cs typeface="+mn-cs"/>
              </a:rPr>
              <a:t> </a:t>
            </a:r>
            <a:r>
              <a:rPr lang="vi-VN" sz="1200" b="0" i="0" kern="1200" err="1">
                <a:solidFill>
                  <a:schemeClr val="tx1"/>
                </a:solidFill>
                <a:effectLst/>
                <a:latin typeface="+mn-lt"/>
                <a:ea typeface="+mn-ea"/>
                <a:cs typeface="+mn-cs"/>
              </a:rPr>
              <a:t>pentaacetic</a:t>
            </a:r>
            <a:r>
              <a:rPr lang="vi-VN" sz="1200" b="0" i="0" kern="1200">
                <a:solidFill>
                  <a:schemeClr val="tx1"/>
                </a:solidFill>
                <a:effectLst/>
                <a:latin typeface="+mn-lt"/>
                <a:ea typeface="+mn-ea"/>
                <a:cs typeface="+mn-cs"/>
              </a:rPr>
              <a:t> acid) có độ nhạy cao hơn CT động và MRI sử dụng các chất tương phản từ khác.</a:t>
            </a:r>
            <a:endParaRPr lang="vi-VN"/>
          </a:p>
          <a:p>
            <a:pPr marL="0" lvl="0" indent="0" algn="l" rtl="0">
              <a:spcBef>
                <a:spcPts val="0"/>
              </a:spcBef>
              <a:spcAft>
                <a:spcPts val="0"/>
              </a:spcAft>
              <a:buNone/>
            </a:pPr>
            <a:endParaRPr lang="vi-VN"/>
          </a:p>
          <a:p>
            <a:pPr marL="0" lvl="0" indent="0" algn="l" rtl="0">
              <a:spcBef>
                <a:spcPts val="0"/>
              </a:spcBef>
              <a:spcAft>
                <a:spcPts val="0"/>
              </a:spcAft>
              <a:buNone/>
            </a:pPr>
            <a:r>
              <a:rPr lang="vi-VN"/>
              <a:t>Hình ảnh điển hình của UTBMTBGL: tăng bắt thuốc cản từ trong thì động mạch và thải thuốc trong thì tĩnh mạch hay thì muộn.</a:t>
            </a:r>
          </a:p>
          <a:p>
            <a:pPr marL="0" lvl="0" indent="0" algn="l" rtl="0">
              <a:spcBef>
                <a:spcPts val="0"/>
              </a:spcBef>
              <a:spcAft>
                <a:spcPts val="0"/>
              </a:spcAft>
              <a:buNone/>
            </a:pPr>
            <a:endParaRPr lang="en-US"/>
          </a:p>
        </p:txBody>
      </p:sp>
      <p:sp>
        <p:nvSpPr>
          <p:cNvPr id="4" name="Slide Number Placeholder 3"/>
          <p:cNvSpPr>
            <a:spLocks noGrp="1"/>
          </p:cNvSpPr>
          <p:nvPr>
            <p:ph type="sldNum" sz="quarter" idx="10"/>
          </p:nvPr>
        </p:nvSpPr>
        <p:spPr/>
        <p:txBody>
          <a:bodyPr/>
          <a:lstStyle/>
          <a:p>
            <a:fld id="{9BC3478D-B4DE-4D3C-82F7-36E2E500FA56}" type="slidenum">
              <a:rPr lang="en-US" smtClean="0"/>
              <a:t>12</a:t>
            </a:fld>
            <a:endParaRPr lang="en-US"/>
          </a:p>
        </p:txBody>
      </p:sp>
    </p:spTree>
    <p:extLst>
      <p:ext uri="{BB962C8B-B14F-4D97-AF65-F5344CB8AC3E}">
        <p14:creationId xmlns:p14="http://schemas.microsoft.com/office/powerpoint/2010/main" val="2425149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err="1">
                <a:latin typeface="Calibri"/>
                <a:cs typeface="Calibri"/>
              </a:rPr>
              <a:t>Đây</a:t>
            </a:r>
            <a:r>
              <a:rPr lang="en-US">
                <a:latin typeface="Calibri"/>
                <a:cs typeface="Calibri"/>
              </a:rPr>
              <a:t> </a:t>
            </a:r>
            <a:r>
              <a:rPr lang="en-US" err="1">
                <a:latin typeface="Calibri"/>
                <a:cs typeface="Calibri"/>
              </a:rPr>
              <a:t>là</a:t>
            </a:r>
            <a:r>
              <a:rPr lang="en-US">
                <a:latin typeface="Calibri"/>
                <a:cs typeface="Calibri"/>
              </a:rPr>
              <a:t> </a:t>
            </a:r>
            <a:r>
              <a:rPr lang="en-US" err="1">
                <a:latin typeface="Calibri"/>
                <a:cs typeface="Calibri"/>
              </a:rPr>
              <a:t>bảng</a:t>
            </a:r>
            <a:r>
              <a:rPr lang="en-US">
                <a:latin typeface="Calibri"/>
                <a:cs typeface="Calibri"/>
              </a:rPr>
              <a:t> </a:t>
            </a:r>
            <a:r>
              <a:rPr lang="en-US" err="1">
                <a:latin typeface="Calibri"/>
                <a:cs typeface="Calibri"/>
              </a:rPr>
              <a:t>Lirad</a:t>
            </a:r>
            <a:r>
              <a:rPr lang="en-US">
                <a:latin typeface="Calibri"/>
                <a:cs typeface="Calibri"/>
              </a:rPr>
              <a:t> </a:t>
            </a:r>
            <a:r>
              <a:rPr lang="en-US" err="1">
                <a:latin typeface="Calibri"/>
                <a:cs typeface="Calibri"/>
              </a:rPr>
              <a:t>dùng</a:t>
            </a:r>
            <a:r>
              <a:rPr lang="en-US">
                <a:latin typeface="Calibri"/>
                <a:cs typeface="Calibri"/>
              </a:rPr>
              <a:t> </a:t>
            </a:r>
            <a:r>
              <a:rPr lang="en-US" err="1">
                <a:latin typeface="Calibri"/>
                <a:cs typeface="Calibri"/>
              </a:rPr>
              <a:t>trên</a:t>
            </a:r>
            <a:r>
              <a:rPr lang="en-US">
                <a:latin typeface="Calibri"/>
                <a:cs typeface="Calibri"/>
              </a:rPr>
              <a:t> CT/MRI </a:t>
            </a:r>
            <a:r>
              <a:rPr lang="en-US" err="1">
                <a:latin typeface="Calibri"/>
                <a:cs typeface="Calibri"/>
              </a:rPr>
              <a:t>dưa</a:t>
            </a:r>
            <a:r>
              <a:rPr lang="en-US">
                <a:latin typeface="Calibri"/>
                <a:cs typeface="Calibri"/>
              </a:rPr>
              <a:t> </a:t>
            </a:r>
            <a:r>
              <a:rPr lang="en-US" err="1">
                <a:latin typeface="Calibri"/>
                <a:cs typeface="Calibri"/>
              </a:rPr>
              <a:t>vào</a:t>
            </a:r>
            <a:r>
              <a:rPr lang="en-US">
                <a:latin typeface="Calibri"/>
                <a:cs typeface="Calibri"/>
              </a:rPr>
              <a:t> </a:t>
            </a:r>
            <a:r>
              <a:rPr lang="en-US" err="1">
                <a:latin typeface="Calibri"/>
                <a:cs typeface="Calibri"/>
              </a:rPr>
              <a:t>phân</a:t>
            </a:r>
            <a:r>
              <a:rPr lang="en-US">
                <a:latin typeface="Calibri"/>
                <a:cs typeface="Calibri"/>
              </a:rPr>
              <a:t> </a:t>
            </a:r>
            <a:r>
              <a:rPr lang="en-US" err="1">
                <a:latin typeface="Calibri"/>
                <a:cs typeface="Calibri"/>
              </a:rPr>
              <a:t>độ</a:t>
            </a:r>
            <a:r>
              <a:rPr lang="en-US">
                <a:latin typeface="Calibri"/>
                <a:cs typeface="Calibri"/>
              </a:rPr>
              <a:t> </a:t>
            </a:r>
            <a:r>
              <a:rPr lang="en-US" err="1">
                <a:latin typeface="Calibri"/>
                <a:cs typeface="Calibri"/>
              </a:rPr>
              <a:t>để</a:t>
            </a:r>
            <a:r>
              <a:rPr lang="en-US">
                <a:latin typeface="Calibri"/>
                <a:cs typeface="Calibri"/>
              </a:rPr>
              <a:t> </a:t>
            </a:r>
            <a:r>
              <a:rPr lang="en-US" err="1">
                <a:latin typeface="Calibri"/>
                <a:cs typeface="Calibri"/>
              </a:rPr>
              <a:t>đánh</a:t>
            </a:r>
            <a:r>
              <a:rPr lang="en-US">
                <a:latin typeface="Calibri"/>
                <a:cs typeface="Calibri"/>
              </a:rPr>
              <a:t> </a:t>
            </a:r>
            <a:r>
              <a:rPr lang="en-US" err="1">
                <a:latin typeface="Calibri"/>
                <a:cs typeface="Calibri"/>
              </a:rPr>
              <a:t>giá</a:t>
            </a:r>
            <a:r>
              <a:rPr lang="en-US">
                <a:latin typeface="Calibri"/>
                <a:cs typeface="Calibri"/>
              </a:rPr>
              <a:t> </a:t>
            </a:r>
            <a:r>
              <a:rPr lang="en-US" err="1">
                <a:latin typeface="Calibri"/>
                <a:cs typeface="Calibri"/>
              </a:rPr>
              <a:t>khối</a:t>
            </a:r>
            <a:r>
              <a:rPr lang="en-US">
                <a:latin typeface="Calibri"/>
                <a:cs typeface="Calibri"/>
              </a:rPr>
              <a:t> u </a:t>
            </a:r>
            <a:r>
              <a:rPr lang="en-US" err="1">
                <a:latin typeface="Calibri"/>
                <a:cs typeface="Calibri"/>
              </a:rPr>
              <a:t>có</a:t>
            </a:r>
            <a:r>
              <a:rPr lang="en-US">
                <a:latin typeface="Calibri"/>
                <a:cs typeface="Calibri"/>
              </a:rPr>
              <a:t> </a:t>
            </a:r>
            <a:r>
              <a:rPr lang="en-US" err="1">
                <a:latin typeface="Calibri"/>
                <a:cs typeface="Calibri"/>
              </a:rPr>
              <a:t>khả</a:t>
            </a:r>
            <a:r>
              <a:rPr lang="en-US">
                <a:latin typeface="Calibri"/>
                <a:cs typeface="Calibri"/>
              </a:rPr>
              <a:t> </a:t>
            </a:r>
            <a:r>
              <a:rPr lang="en-US" err="1">
                <a:latin typeface="Calibri"/>
                <a:cs typeface="Calibri"/>
              </a:rPr>
              <a:t>năng</a:t>
            </a:r>
            <a:r>
              <a:rPr lang="en-US">
                <a:latin typeface="Calibri"/>
                <a:cs typeface="Calibri"/>
              </a:rPr>
              <a:t> </a:t>
            </a:r>
            <a:r>
              <a:rPr lang="en-US" err="1">
                <a:latin typeface="Calibri"/>
                <a:cs typeface="Calibri"/>
              </a:rPr>
              <a:t>bị</a:t>
            </a:r>
            <a:r>
              <a:rPr lang="en-US">
                <a:latin typeface="Calibri"/>
                <a:cs typeface="Calibri"/>
              </a:rPr>
              <a:t> HCC, </a:t>
            </a:r>
            <a:r>
              <a:rPr lang="en-US" err="1">
                <a:latin typeface="Calibri"/>
                <a:cs typeface="Calibri"/>
              </a:rPr>
              <a:t>lirad</a:t>
            </a:r>
            <a:r>
              <a:rPr lang="en-US">
                <a:latin typeface="Calibri"/>
                <a:cs typeface="Calibri"/>
              </a:rPr>
              <a:t> </a:t>
            </a:r>
            <a:r>
              <a:rPr lang="en-US" err="1">
                <a:latin typeface="Calibri"/>
                <a:cs typeface="Calibri"/>
              </a:rPr>
              <a:t>càng</a:t>
            </a:r>
            <a:r>
              <a:rPr lang="en-US">
                <a:latin typeface="Calibri"/>
                <a:cs typeface="Calibri"/>
              </a:rPr>
              <a:t> </a:t>
            </a:r>
            <a:r>
              <a:rPr lang="en-US" err="1">
                <a:latin typeface="Calibri"/>
                <a:cs typeface="Calibri"/>
              </a:rPr>
              <a:t>cao</a:t>
            </a:r>
            <a:r>
              <a:rPr lang="en-US">
                <a:latin typeface="Calibri"/>
                <a:cs typeface="Calibri"/>
              </a:rPr>
              <a:t> </a:t>
            </a:r>
            <a:r>
              <a:rPr lang="en-US" err="1">
                <a:latin typeface="Calibri"/>
                <a:cs typeface="Calibri"/>
              </a:rPr>
              <a:t>càng</a:t>
            </a:r>
            <a:r>
              <a:rPr lang="en-US">
                <a:latin typeface="Calibri"/>
                <a:cs typeface="Calibri"/>
              </a:rPr>
              <a:t> </a:t>
            </a:r>
            <a:r>
              <a:rPr lang="en-US" err="1">
                <a:latin typeface="Calibri"/>
                <a:cs typeface="Calibri"/>
              </a:rPr>
              <a:t>ác</a:t>
            </a:r>
            <a:r>
              <a:rPr lang="en-US">
                <a:latin typeface="Calibri"/>
                <a:cs typeface="Calibri"/>
              </a:rPr>
              <a:t> </a:t>
            </a:r>
            <a:r>
              <a:rPr lang="en-US" err="1">
                <a:latin typeface="Calibri"/>
                <a:cs typeface="Calibri"/>
              </a:rPr>
              <a:t>tính</a:t>
            </a:r>
            <a:r>
              <a:rPr lang="en-US">
                <a:latin typeface="Calibri"/>
                <a:cs typeface="Calibri"/>
              </a:rPr>
              <a:t> </a:t>
            </a:r>
            <a:r>
              <a:rPr lang="en-US" err="1">
                <a:latin typeface="Calibri"/>
                <a:cs typeface="Calibri"/>
              </a:rPr>
              <a:t>và</a:t>
            </a:r>
            <a:r>
              <a:rPr lang="en-US">
                <a:latin typeface="Calibri"/>
                <a:cs typeface="Calibri"/>
              </a:rPr>
              <a:t> </a:t>
            </a:r>
            <a:r>
              <a:rPr lang="en-US" err="1">
                <a:latin typeface="Calibri"/>
                <a:cs typeface="Calibri"/>
              </a:rPr>
              <a:t>càng</a:t>
            </a:r>
            <a:r>
              <a:rPr lang="en-US">
                <a:latin typeface="Calibri"/>
                <a:cs typeface="Calibri"/>
              </a:rPr>
              <a:t> </a:t>
            </a:r>
            <a:r>
              <a:rPr lang="en-US" err="1">
                <a:latin typeface="Calibri"/>
                <a:cs typeface="Calibri"/>
              </a:rPr>
              <a:t>chắc</a:t>
            </a:r>
            <a:r>
              <a:rPr lang="en-US">
                <a:latin typeface="Calibri"/>
                <a:cs typeface="Calibri"/>
              </a:rPr>
              <a:t> </a:t>
            </a:r>
            <a:r>
              <a:rPr lang="en-US" err="1">
                <a:latin typeface="Calibri"/>
                <a:cs typeface="Calibri"/>
              </a:rPr>
              <a:t>chắn</a:t>
            </a:r>
            <a:r>
              <a:rPr lang="en-US">
                <a:latin typeface="Calibri"/>
                <a:cs typeface="Calibri"/>
              </a:rPr>
              <a:t> HCC, </a:t>
            </a:r>
            <a:r>
              <a:rPr lang="en-US" err="1">
                <a:latin typeface="Calibri"/>
                <a:cs typeface="Calibri"/>
              </a:rPr>
              <a:t>như</a:t>
            </a:r>
            <a:r>
              <a:rPr lang="en-US">
                <a:latin typeface="Calibri"/>
                <a:cs typeface="Calibri"/>
              </a:rPr>
              <a:t> LIRAD 4 </a:t>
            </a:r>
            <a:r>
              <a:rPr lang="en-US" err="1">
                <a:latin typeface="Calibri"/>
                <a:cs typeface="Calibri"/>
              </a:rPr>
              <a:t>là</a:t>
            </a:r>
            <a:r>
              <a:rPr lang="en-US">
                <a:latin typeface="Calibri"/>
                <a:cs typeface="Calibri"/>
              </a:rPr>
              <a:t> </a:t>
            </a:r>
            <a:r>
              <a:rPr lang="en-US" err="1">
                <a:latin typeface="Calibri"/>
                <a:cs typeface="Calibri"/>
              </a:rPr>
              <a:t>khả</a:t>
            </a:r>
            <a:r>
              <a:rPr lang="en-US">
                <a:latin typeface="Calibri"/>
                <a:cs typeface="Calibri"/>
              </a:rPr>
              <a:t> </a:t>
            </a:r>
            <a:r>
              <a:rPr lang="en-US" err="1">
                <a:latin typeface="Calibri"/>
                <a:cs typeface="Calibri"/>
              </a:rPr>
              <a:t>năng</a:t>
            </a:r>
            <a:r>
              <a:rPr lang="en-US">
                <a:latin typeface="Calibri"/>
                <a:cs typeface="Calibri"/>
              </a:rPr>
              <a:t> </a:t>
            </a:r>
            <a:r>
              <a:rPr lang="en-US" err="1">
                <a:latin typeface="Calibri"/>
                <a:cs typeface="Calibri"/>
              </a:rPr>
              <a:t>cao</a:t>
            </a:r>
            <a:r>
              <a:rPr lang="en-US">
                <a:latin typeface="Calibri"/>
                <a:cs typeface="Calibri"/>
              </a:rPr>
              <a:t> HCC, </a:t>
            </a:r>
            <a:r>
              <a:rPr lang="en-US" err="1">
                <a:latin typeface="Calibri"/>
                <a:cs typeface="Calibri"/>
              </a:rPr>
              <a:t>lirad</a:t>
            </a:r>
            <a:r>
              <a:rPr lang="en-US">
                <a:latin typeface="Calibri"/>
                <a:cs typeface="Calibri"/>
              </a:rPr>
              <a:t> 5 </a:t>
            </a:r>
            <a:r>
              <a:rPr lang="en-US" err="1">
                <a:latin typeface="Calibri"/>
                <a:cs typeface="Calibri"/>
              </a:rPr>
              <a:t>là</a:t>
            </a:r>
            <a:r>
              <a:rPr lang="en-US">
                <a:latin typeface="Calibri"/>
                <a:cs typeface="Calibri"/>
              </a:rPr>
              <a:t> </a:t>
            </a:r>
            <a:r>
              <a:rPr lang="en-US" err="1">
                <a:latin typeface="Calibri"/>
                <a:cs typeface="Calibri"/>
              </a:rPr>
              <a:t>chắc</a:t>
            </a:r>
            <a:r>
              <a:rPr lang="en-US">
                <a:latin typeface="Calibri"/>
                <a:cs typeface="Calibri"/>
              </a:rPr>
              <a:t> </a:t>
            </a:r>
            <a:r>
              <a:rPr lang="en-US" err="1">
                <a:latin typeface="Calibri"/>
                <a:cs typeface="Calibri"/>
              </a:rPr>
              <a:t>chắn</a:t>
            </a:r>
            <a:r>
              <a:rPr lang="en-US">
                <a:latin typeface="Calibri"/>
                <a:cs typeface="Calibri"/>
              </a:rPr>
              <a:t> HCC. </a:t>
            </a:r>
            <a:r>
              <a:rPr lang="en-US" err="1">
                <a:latin typeface="Calibri"/>
                <a:cs typeface="Calibri"/>
              </a:rPr>
              <a:t>lirad</a:t>
            </a:r>
            <a:r>
              <a:rPr lang="en-US">
                <a:latin typeface="Calibri"/>
                <a:cs typeface="Calibri"/>
              </a:rPr>
              <a:t> </a:t>
            </a:r>
            <a:r>
              <a:rPr lang="en-US" err="1">
                <a:latin typeface="Calibri"/>
                <a:cs typeface="Calibri"/>
              </a:rPr>
              <a:t>có</a:t>
            </a:r>
            <a:r>
              <a:rPr lang="en-US">
                <a:latin typeface="Calibri"/>
                <a:cs typeface="Calibri"/>
              </a:rPr>
              <a:t> </a:t>
            </a:r>
            <a:r>
              <a:rPr lang="en-US" err="1">
                <a:latin typeface="Calibri"/>
                <a:cs typeface="Calibri"/>
              </a:rPr>
              <a:t>những</a:t>
            </a:r>
            <a:r>
              <a:rPr lang="en-US">
                <a:latin typeface="Calibri"/>
                <a:cs typeface="Calibri"/>
              </a:rPr>
              <a:t> </a:t>
            </a:r>
            <a:r>
              <a:rPr lang="en-US" err="1">
                <a:latin typeface="Calibri"/>
                <a:cs typeface="Calibri"/>
              </a:rPr>
              <a:t>đặc</a:t>
            </a:r>
            <a:r>
              <a:rPr lang="en-US">
                <a:latin typeface="Calibri"/>
                <a:cs typeface="Calibri"/>
              </a:rPr>
              <a:t> </a:t>
            </a:r>
            <a:r>
              <a:rPr lang="en-US" err="1">
                <a:latin typeface="Calibri"/>
                <a:cs typeface="Calibri"/>
              </a:rPr>
              <a:t>tính</a:t>
            </a:r>
            <a:r>
              <a:rPr lang="en-US">
                <a:latin typeface="Calibri"/>
                <a:cs typeface="Calibri"/>
              </a:rPr>
              <a:t> </a:t>
            </a:r>
            <a:r>
              <a:rPr lang="en-US" err="1">
                <a:latin typeface="Calibri"/>
                <a:cs typeface="Calibri"/>
              </a:rPr>
              <a:t>sau</a:t>
            </a:r>
            <a:r>
              <a:rPr lang="en-US">
                <a:latin typeface="Calibri"/>
                <a:cs typeface="Calibri"/>
              </a:rPr>
              <a:t> </a:t>
            </a:r>
            <a:r>
              <a:rPr lang="en-US" err="1">
                <a:latin typeface="Calibri"/>
                <a:cs typeface="Calibri"/>
              </a:rPr>
              <a:t>như</a:t>
            </a:r>
            <a:r>
              <a:rPr lang="en-US">
                <a:latin typeface="Calibri"/>
                <a:cs typeface="Calibri"/>
              </a:rPr>
              <a:t> </a:t>
            </a:r>
            <a:r>
              <a:rPr lang="en-US" err="1">
                <a:latin typeface="Calibri"/>
                <a:cs typeface="Calibri"/>
              </a:rPr>
              <a:t>là</a:t>
            </a:r>
            <a:endParaRPr lang="en-US">
              <a:latin typeface="Calibri"/>
              <a:cs typeface="Calibri"/>
            </a:endParaRPr>
          </a:p>
          <a:p>
            <a:r>
              <a:rPr lang="en-US">
                <a:latin typeface="Calibri"/>
                <a:cs typeface="Calibri"/>
              </a:rPr>
              <a:t>1. </a:t>
            </a:r>
            <a:r>
              <a:rPr lang="en-US" err="1">
                <a:latin typeface="Calibri"/>
                <a:cs typeface="Calibri"/>
              </a:rPr>
              <a:t>tăng</a:t>
            </a:r>
            <a:r>
              <a:rPr lang="en-US">
                <a:latin typeface="Calibri"/>
                <a:cs typeface="Calibri"/>
              </a:rPr>
              <a:t> </a:t>
            </a:r>
            <a:r>
              <a:rPr lang="en-US" err="1">
                <a:latin typeface="Calibri"/>
                <a:cs typeface="Calibri"/>
              </a:rPr>
              <a:t>quang</a:t>
            </a:r>
            <a:r>
              <a:rPr lang="en-US">
                <a:latin typeface="Calibri"/>
                <a:cs typeface="Calibri"/>
              </a:rPr>
              <a:t> </a:t>
            </a:r>
            <a:r>
              <a:rPr lang="en-US" err="1">
                <a:latin typeface="Calibri"/>
                <a:cs typeface="Calibri"/>
              </a:rPr>
              <a:t>thì</a:t>
            </a:r>
            <a:r>
              <a:rPr lang="en-US">
                <a:latin typeface="Calibri"/>
                <a:cs typeface="Calibri"/>
              </a:rPr>
              <a:t> </a:t>
            </a:r>
            <a:r>
              <a:rPr lang="en-US" err="1">
                <a:latin typeface="Calibri"/>
                <a:cs typeface="Calibri"/>
              </a:rPr>
              <a:t>động</a:t>
            </a:r>
            <a:r>
              <a:rPr lang="en-US">
                <a:latin typeface="Calibri"/>
                <a:cs typeface="Calibri"/>
              </a:rPr>
              <a:t> </a:t>
            </a:r>
            <a:r>
              <a:rPr lang="en-US" err="1">
                <a:latin typeface="Calibri"/>
                <a:cs typeface="Calibri"/>
              </a:rPr>
              <a:t>mạch</a:t>
            </a:r>
            <a:endParaRPr lang="en-US">
              <a:latin typeface="Calibri"/>
              <a:cs typeface="Calibri"/>
            </a:endParaRPr>
          </a:p>
          <a:p>
            <a:r>
              <a:rPr lang="en-US">
                <a:latin typeface="Calibri"/>
                <a:cs typeface="Calibri"/>
              </a:rPr>
              <a:t>2. </a:t>
            </a:r>
            <a:r>
              <a:rPr lang="en-US" err="1">
                <a:latin typeface="Calibri"/>
                <a:cs typeface="Calibri"/>
              </a:rPr>
              <a:t>kích</a:t>
            </a:r>
            <a:r>
              <a:rPr lang="en-US">
                <a:latin typeface="Calibri"/>
                <a:cs typeface="Calibri"/>
              </a:rPr>
              <a:t> </a:t>
            </a:r>
            <a:r>
              <a:rPr lang="en-US" err="1">
                <a:latin typeface="Calibri"/>
                <a:cs typeface="Calibri"/>
              </a:rPr>
              <a:t>thước</a:t>
            </a:r>
            <a:r>
              <a:rPr lang="en-US">
                <a:latin typeface="Calibri"/>
                <a:cs typeface="Calibri"/>
              </a:rPr>
              <a:t> </a:t>
            </a:r>
            <a:r>
              <a:rPr lang="en-US" err="1">
                <a:latin typeface="Calibri"/>
                <a:cs typeface="Calibri"/>
              </a:rPr>
              <a:t>khối</a:t>
            </a:r>
            <a:r>
              <a:rPr lang="en-US">
                <a:latin typeface="Calibri"/>
                <a:cs typeface="Calibri"/>
              </a:rPr>
              <a:t> u</a:t>
            </a:r>
          </a:p>
          <a:p>
            <a:r>
              <a:rPr lang="en-US">
                <a:latin typeface="Calibri"/>
                <a:cs typeface="Calibri"/>
              </a:rPr>
              <a:t>3. </a:t>
            </a:r>
            <a:r>
              <a:rPr lang="en-US" err="1">
                <a:latin typeface="Calibri"/>
                <a:cs typeface="Calibri"/>
              </a:rPr>
              <a:t>đặc</a:t>
            </a:r>
            <a:r>
              <a:rPr lang="en-US">
                <a:latin typeface="Calibri"/>
                <a:cs typeface="Calibri"/>
              </a:rPr>
              <a:t> </a:t>
            </a:r>
            <a:r>
              <a:rPr lang="en-US" err="1">
                <a:latin typeface="Calibri"/>
                <a:cs typeface="Calibri"/>
              </a:rPr>
              <a:t>tính</a:t>
            </a:r>
            <a:r>
              <a:rPr lang="en-US">
                <a:latin typeface="Calibri"/>
                <a:cs typeface="Calibri"/>
              </a:rPr>
              <a:t> </a:t>
            </a:r>
            <a:r>
              <a:rPr lang="en-US" err="1">
                <a:latin typeface="Calibri"/>
                <a:cs typeface="Calibri"/>
              </a:rPr>
              <a:t>đi</a:t>
            </a:r>
            <a:r>
              <a:rPr lang="en-US">
                <a:latin typeface="Calibri"/>
                <a:cs typeface="Calibri"/>
              </a:rPr>
              <a:t> </a:t>
            </a:r>
            <a:r>
              <a:rPr lang="en-US" err="1">
                <a:latin typeface="Calibri"/>
                <a:cs typeface="Calibri"/>
              </a:rPr>
              <a:t>kèm</a:t>
            </a:r>
            <a:r>
              <a:rPr lang="en-US">
                <a:latin typeface="Calibri"/>
                <a:cs typeface="Calibri"/>
              </a:rPr>
              <a:t>: </a:t>
            </a:r>
            <a:r>
              <a:rPr lang="en-US" err="1">
                <a:latin typeface="Calibri"/>
                <a:cs typeface="Calibri"/>
              </a:rPr>
              <a:t>gồm</a:t>
            </a:r>
            <a:r>
              <a:rPr lang="en-US">
                <a:latin typeface="Calibri"/>
                <a:cs typeface="Calibri"/>
              </a:rPr>
              <a:t> 3 </a:t>
            </a:r>
            <a:r>
              <a:rPr lang="en-US" err="1">
                <a:latin typeface="Calibri"/>
                <a:cs typeface="Calibri"/>
              </a:rPr>
              <a:t>đặc</a:t>
            </a:r>
            <a:r>
              <a:rPr lang="en-US">
                <a:latin typeface="Calibri"/>
                <a:cs typeface="Calibri"/>
              </a:rPr>
              <a:t> </a:t>
            </a:r>
            <a:r>
              <a:rPr lang="en-US" err="1">
                <a:latin typeface="Calibri"/>
                <a:cs typeface="Calibri"/>
              </a:rPr>
              <a:t>tính</a:t>
            </a:r>
          </a:p>
          <a:p>
            <a:r>
              <a:rPr lang="en-US">
                <a:latin typeface="Calibri"/>
                <a:cs typeface="Calibri"/>
              </a:rPr>
              <a:t>- </a:t>
            </a:r>
            <a:r>
              <a:rPr lang="en-US" err="1">
                <a:latin typeface="Calibri"/>
                <a:cs typeface="Calibri"/>
              </a:rPr>
              <a:t>tăng</a:t>
            </a:r>
            <a:r>
              <a:rPr lang="en-US">
                <a:latin typeface="Calibri"/>
                <a:cs typeface="Calibri"/>
              </a:rPr>
              <a:t> </a:t>
            </a:r>
            <a:r>
              <a:rPr lang="en-US" err="1">
                <a:latin typeface="Calibri"/>
                <a:cs typeface="Calibri"/>
              </a:rPr>
              <a:t>quang</a:t>
            </a:r>
            <a:r>
              <a:rPr lang="en-US">
                <a:latin typeface="Calibri"/>
                <a:cs typeface="Calibri"/>
              </a:rPr>
              <a:t> </a:t>
            </a:r>
            <a:r>
              <a:rPr lang="en-US" err="1">
                <a:latin typeface="Calibri"/>
                <a:cs typeface="Calibri"/>
              </a:rPr>
              <a:t>viên</a:t>
            </a:r>
            <a:endParaRPr lang="en-US">
              <a:latin typeface="Calibri"/>
              <a:cs typeface="Calibri"/>
            </a:endParaRPr>
          </a:p>
          <a:p>
            <a:r>
              <a:rPr lang="en-US">
                <a:latin typeface="Calibri"/>
                <a:cs typeface="Calibri"/>
              </a:rPr>
              <a:t>- </a:t>
            </a:r>
            <a:r>
              <a:rPr lang="en-US" err="1">
                <a:latin typeface="Calibri"/>
                <a:cs typeface="Calibri"/>
              </a:rPr>
              <a:t>thải</a:t>
            </a:r>
            <a:r>
              <a:rPr lang="en-US">
                <a:latin typeface="Calibri"/>
                <a:cs typeface="Calibri"/>
              </a:rPr>
              <a:t> </a:t>
            </a:r>
            <a:r>
              <a:rPr lang="en-US" err="1">
                <a:latin typeface="Calibri"/>
                <a:cs typeface="Calibri"/>
              </a:rPr>
              <a:t>thuôc</a:t>
            </a:r>
            <a:r>
              <a:rPr lang="en-US">
                <a:latin typeface="Calibri"/>
                <a:cs typeface="Calibri"/>
              </a:rPr>
              <a:t> </a:t>
            </a:r>
            <a:r>
              <a:rPr lang="en-US" err="1">
                <a:latin typeface="Calibri"/>
                <a:cs typeface="Calibri"/>
              </a:rPr>
              <a:t>không</a:t>
            </a:r>
            <a:r>
              <a:rPr lang="en-US">
                <a:latin typeface="Calibri"/>
                <a:cs typeface="Calibri"/>
              </a:rPr>
              <a:t> </a:t>
            </a:r>
            <a:r>
              <a:rPr lang="en-US" err="1">
                <a:latin typeface="Calibri"/>
                <a:cs typeface="Calibri"/>
              </a:rPr>
              <a:t>ngoại</a:t>
            </a:r>
            <a:r>
              <a:rPr lang="en-US">
                <a:latin typeface="Calibri"/>
                <a:cs typeface="Calibri"/>
              </a:rPr>
              <a:t> vi</a:t>
            </a:r>
          </a:p>
          <a:p>
            <a:r>
              <a:rPr lang="en-US">
                <a:latin typeface="Calibri"/>
                <a:cs typeface="Calibri"/>
              </a:rPr>
              <a:t>- </a:t>
            </a:r>
            <a:r>
              <a:rPr lang="en-US" err="1">
                <a:latin typeface="Calibri"/>
                <a:cs typeface="Calibri"/>
              </a:rPr>
              <a:t>phát</a:t>
            </a:r>
            <a:r>
              <a:rPr lang="en-US">
                <a:latin typeface="Calibri"/>
                <a:cs typeface="Calibri"/>
              </a:rPr>
              <a:t> </a:t>
            </a:r>
            <a:r>
              <a:rPr lang="en-US" err="1">
                <a:latin typeface="Calibri"/>
                <a:cs typeface="Calibri"/>
              </a:rPr>
              <a:t>triển</a:t>
            </a:r>
            <a:r>
              <a:rPr lang="en-US">
                <a:latin typeface="Calibri"/>
                <a:cs typeface="Calibri"/>
              </a:rPr>
              <a:t> </a:t>
            </a:r>
            <a:r>
              <a:rPr lang="en-US" err="1">
                <a:latin typeface="Calibri"/>
                <a:cs typeface="Calibri"/>
              </a:rPr>
              <a:t>vượt</a:t>
            </a:r>
            <a:r>
              <a:rPr lang="en-US">
                <a:latin typeface="Calibri"/>
                <a:cs typeface="Calibri"/>
              </a:rPr>
              <a:t>  </a:t>
            </a:r>
            <a:r>
              <a:rPr lang="en-US" err="1">
                <a:latin typeface="Calibri"/>
                <a:cs typeface="Calibri"/>
              </a:rPr>
              <a:t>ngưỡng</a:t>
            </a:r>
          </a:p>
          <a:p>
            <a:r>
              <a:rPr lang="en-US">
                <a:latin typeface="Calibri"/>
                <a:cs typeface="Calibri"/>
              </a:rPr>
              <a:t>=&gt; </a:t>
            </a:r>
            <a:r>
              <a:rPr lang="en-US" err="1">
                <a:latin typeface="Calibri"/>
                <a:cs typeface="Calibri"/>
              </a:rPr>
              <a:t>ví</a:t>
            </a:r>
            <a:r>
              <a:rPr lang="en-US">
                <a:latin typeface="Calibri"/>
                <a:cs typeface="Calibri"/>
              </a:rPr>
              <a:t> </a:t>
            </a:r>
            <a:r>
              <a:rPr lang="en-US" err="1">
                <a:latin typeface="Calibri"/>
                <a:cs typeface="Calibri"/>
              </a:rPr>
              <a:t>dụ</a:t>
            </a:r>
            <a:r>
              <a:rPr lang="en-US">
                <a:latin typeface="Calibri"/>
                <a:cs typeface="Calibri"/>
              </a:rPr>
              <a:t> : </a:t>
            </a:r>
            <a:r>
              <a:rPr lang="en-US" err="1">
                <a:latin typeface="Calibri"/>
                <a:cs typeface="Calibri"/>
              </a:rPr>
              <a:t>nếu</a:t>
            </a:r>
            <a:r>
              <a:rPr lang="en-US">
                <a:latin typeface="Calibri"/>
                <a:cs typeface="Calibri"/>
              </a:rPr>
              <a:t> </a:t>
            </a:r>
            <a:r>
              <a:rPr lang="en-US" err="1">
                <a:latin typeface="Calibri"/>
                <a:cs typeface="Calibri"/>
              </a:rPr>
              <a:t>có</a:t>
            </a:r>
            <a:r>
              <a:rPr lang="en-US">
                <a:latin typeface="Calibri"/>
                <a:cs typeface="Calibri"/>
              </a:rPr>
              <a:t> 1/3 </a:t>
            </a:r>
            <a:r>
              <a:rPr lang="en-US" err="1">
                <a:latin typeface="Calibri"/>
                <a:cs typeface="Calibri"/>
              </a:rPr>
              <a:t>hoặc</a:t>
            </a:r>
            <a:r>
              <a:rPr lang="en-US">
                <a:latin typeface="Calibri"/>
                <a:cs typeface="Calibri"/>
              </a:rPr>
              <a:t> ko </a:t>
            </a:r>
            <a:r>
              <a:rPr lang="en-US" err="1">
                <a:latin typeface="Calibri"/>
                <a:cs typeface="Calibri"/>
              </a:rPr>
              <a:t>có</a:t>
            </a:r>
            <a:r>
              <a:rPr lang="en-US">
                <a:latin typeface="Calibri"/>
                <a:cs typeface="Calibri"/>
              </a:rPr>
              <a:t>  3 </a:t>
            </a:r>
            <a:r>
              <a:rPr lang="en-US" err="1">
                <a:latin typeface="Calibri"/>
                <a:cs typeface="Calibri"/>
              </a:rPr>
              <a:t>đặc</a:t>
            </a:r>
            <a:r>
              <a:rPr lang="en-US">
                <a:latin typeface="Calibri"/>
                <a:cs typeface="Calibri"/>
              </a:rPr>
              <a:t> </a:t>
            </a:r>
            <a:r>
              <a:rPr lang="en-US" err="1">
                <a:latin typeface="Calibri"/>
                <a:cs typeface="Calibri"/>
              </a:rPr>
              <a:t>điểm</a:t>
            </a:r>
            <a:r>
              <a:rPr lang="en-US">
                <a:latin typeface="Calibri"/>
                <a:cs typeface="Calibri"/>
              </a:rPr>
              <a:t> </a:t>
            </a:r>
            <a:r>
              <a:rPr lang="en-US" err="1">
                <a:latin typeface="Calibri"/>
                <a:cs typeface="Calibri"/>
              </a:rPr>
              <a:t>này</a:t>
            </a:r>
            <a:r>
              <a:rPr lang="en-US">
                <a:latin typeface="Calibri"/>
                <a:cs typeface="Calibri"/>
              </a:rPr>
              <a:t> </a:t>
            </a:r>
            <a:r>
              <a:rPr lang="en-US" err="1">
                <a:latin typeface="Calibri"/>
                <a:cs typeface="Calibri"/>
              </a:rPr>
              <a:t>và</a:t>
            </a:r>
            <a:r>
              <a:rPr lang="en-US">
                <a:latin typeface="Calibri"/>
                <a:cs typeface="Calibri"/>
              </a:rPr>
              <a:t> </a:t>
            </a:r>
            <a:r>
              <a:rPr lang="en-US" err="1">
                <a:latin typeface="Calibri"/>
                <a:cs typeface="Calibri"/>
              </a:rPr>
              <a:t>có</a:t>
            </a:r>
            <a:r>
              <a:rPr lang="en-US">
                <a:latin typeface="Calibri"/>
                <a:cs typeface="Calibri"/>
              </a:rPr>
              <a:t> </a:t>
            </a:r>
            <a:r>
              <a:rPr lang="en-US" err="1">
                <a:latin typeface="Calibri"/>
                <a:cs typeface="Calibri"/>
              </a:rPr>
              <a:t>bắt</a:t>
            </a:r>
            <a:r>
              <a:rPr lang="en-US">
                <a:latin typeface="Calibri"/>
                <a:cs typeface="Calibri"/>
              </a:rPr>
              <a:t> </a:t>
            </a:r>
            <a:r>
              <a:rPr lang="en-US" err="1">
                <a:latin typeface="Calibri"/>
                <a:cs typeface="Calibri"/>
              </a:rPr>
              <a:t>thuốc</a:t>
            </a:r>
            <a:r>
              <a:rPr lang="en-US">
                <a:latin typeface="Calibri"/>
                <a:cs typeface="Calibri"/>
              </a:rPr>
              <a:t> </a:t>
            </a:r>
            <a:r>
              <a:rPr lang="en-US" err="1">
                <a:latin typeface="Calibri"/>
                <a:cs typeface="Calibri"/>
              </a:rPr>
              <a:t>động</a:t>
            </a:r>
            <a:r>
              <a:rPr lang="en-US">
                <a:latin typeface="Calibri"/>
                <a:cs typeface="Calibri"/>
              </a:rPr>
              <a:t> </a:t>
            </a:r>
            <a:r>
              <a:rPr lang="en-US" err="1">
                <a:latin typeface="Calibri"/>
                <a:cs typeface="Calibri"/>
              </a:rPr>
              <a:t>mạch</a:t>
            </a:r>
            <a:r>
              <a:rPr lang="en-US">
                <a:latin typeface="Calibri"/>
                <a:cs typeface="Calibri"/>
              </a:rPr>
              <a:t>  </a:t>
            </a:r>
            <a:r>
              <a:rPr lang="en-US" err="1">
                <a:latin typeface="Calibri"/>
                <a:cs typeface="Calibri"/>
              </a:rPr>
              <a:t>và</a:t>
            </a:r>
            <a:r>
              <a:rPr lang="en-US">
                <a:latin typeface="Calibri"/>
                <a:cs typeface="Calibri"/>
              </a:rPr>
              <a:t> </a:t>
            </a:r>
            <a:r>
              <a:rPr lang="en-US" err="1">
                <a:latin typeface="Calibri"/>
                <a:cs typeface="Calibri"/>
              </a:rPr>
              <a:t>kích</a:t>
            </a:r>
            <a:r>
              <a:rPr lang="en-US">
                <a:latin typeface="Calibri"/>
                <a:cs typeface="Calibri"/>
              </a:rPr>
              <a:t> </a:t>
            </a:r>
            <a:r>
              <a:rPr lang="en-US" err="1">
                <a:latin typeface="Calibri"/>
                <a:cs typeface="Calibri"/>
              </a:rPr>
              <a:t>thước</a:t>
            </a:r>
            <a:r>
              <a:rPr lang="en-US">
                <a:latin typeface="Calibri"/>
                <a:cs typeface="Calibri"/>
              </a:rPr>
              <a:t> &lt; 2 mm =&gt; </a:t>
            </a:r>
            <a:r>
              <a:rPr lang="en-US" err="1">
                <a:latin typeface="Calibri"/>
                <a:cs typeface="Calibri"/>
              </a:rPr>
              <a:t>Lirad</a:t>
            </a:r>
            <a:r>
              <a:rPr lang="en-US">
                <a:latin typeface="Calibri"/>
                <a:cs typeface="Calibri"/>
              </a:rPr>
              <a:t> 3</a:t>
            </a:r>
          </a:p>
          <a:p>
            <a:r>
              <a:rPr lang="en-US">
                <a:latin typeface="Calibri"/>
                <a:cs typeface="Calibri"/>
              </a:rPr>
              <a:t>=&gt;  </a:t>
            </a:r>
            <a:r>
              <a:rPr lang="en-US" err="1">
                <a:latin typeface="Calibri"/>
                <a:cs typeface="Calibri"/>
              </a:rPr>
              <a:t>nếu</a:t>
            </a:r>
            <a:r>
              <a:rPr lang="en-US">
                <a:latin typeface="Calibri"/>
                <a:cs typeface="Calibri"/>
              </a:rPr>
              <a:t> </a:t>
            </a:r>
            <a:r>
              <a:rPr lang="en-US" err="1">
                <a:latin typeface="Calibri"/>
                <a:cs typeface="Calibri"/>
              </a:rPr>
              <a:t>có</a:t>
            </a:r>
            <a:r>
              <a:rPr lang="en-US">
                <a:latin typeface="Calibri"/>
                <a:cs typeface="Calibri"/>
              </a:rPr>
              <a:t> </a:t>
            </a:r>
            <a:r>
              <a:rPr lang="en-US" err="1">
                <a:latin typeface="Calibri"/>
                <a:cs typeface="Calibri"/>
              </a:rPr>
              <a:t>từ</a:t>
            </a:r>
            <a:r>
              <a:rPr lang="en-US">
                <a:latin typeface="Calibri"/>
                <a:cs typeface="Calibri"/>
              </a:rPr>
              <a:t> 2 </a:t>
            </a:r>
            <a:r>
              <a:rPr lang="en-US" err="1">
                <a:latin typeface="Calibri"/>
                <a:cs typeface="Calibri"/>
              </a:rPr>
              <a:t>đặc</a:t>
            </a:r>
            <a:r>
              <a:rPr lang="en-US">
                <a:latin typeface="Calibri"/>
                <a:cs typeface="Calibri"/>
              </a:rPr>
              <a:t> </a:t>
            </a:r>
            <a:r>
              <a:rPr lang="en-US" err="1">
                <a:latin typeface="Calibri"/>
                <a:cs typeface="Calibri"/>
              </a:rPr>
              <a:t>điểm</a:t>
            </a:r>
            <a:r>
              <a:rPr lang="en-US">
                <a:latin typeface="Calibri"/>
                <a:cs typeface="Calibri"/>
              </a:rPr>
              <a:t> </a:t>
            </a:r>
            <a:r>
              <a:rPr lang="en-US" err="1">
                <a:latin typeface="Calibri"/>
                <a:cs typeface="Calibri"/>
              </a:rPr>
              <a:t>tở</a:t>
            </a:r>
            <a:r>
              <a:rPr lang="en-US">
                <a:latin typeface="Calibri"/>
                <a:cs typeface="Calibri"/>
              </a:rPr>
              <a:t> </a:t>
            </a:r>
            <a:r>
              <a:rPr lang="en-US" err="1">
                <a:latin typeface="Calibri"/>
                <a:cs typeface="Calibri"/>
              </a:rPr>
              <a:t>lên</a:t>
            </a:r>
            <a:r>
              <a:rPr lang="en-US">
                <a:latin typeface="Calibri"/>
                <a:cs typeface="Calibri"/>
              </a:rPr>
              <a:t> </a:t>
            </a:r>
            <a:r>
              <a:rPr lang="en-US" err="1">
                <a:latin typeface="Calibri"/>
                <a:cs typeface="Calibri"/>
              </a:rPr>
              <a:t>cùng</a:t>
            </a:r>
            <a:r>
              <a:rPr lang="en-US">
                <a:latin typeface="Calibri"/>
                <a:cs typeface="Calibri"/>
              </a:rPr>
              <a:t> </a:t>
            </a:r>
            <a:r>
              <a:rPr lang="en-US" err="1">
                <a:latin typeface="Calibri"/>
                <a:cs typeface="Calibri"/>
              </a:rPr>
              <a:t>với</a:t>
            </a:r>
            <a:r>
              <a:rPr lang="en-US">
                <a:latin typeface="Calibri"/>
                <a:cs typeface="Calibri"/>
              </a:rPr>
              <a:t> </a:t>
            </a:r>
            <a:r>
              <a:rPr lang="en-US" err="1">
                <a:latin typeface="Calibri"/>
                <a:cs typeface="Calibri"/>
              </a:rPr>
              <a:t>tình</a:t>
            </a:r>
            <a:r>
              <a:rPr lang="en-US">
                <a:latin typeface="Calibri"/>
                <a:cs typeface="Calibri"/>
              </a:rPr>
              <a:t> </a:t>
            </a:r>
            <a:r>
              <a:rPr lang="en-US" err="1">
                <a:latin typeface="Calibri"/>
                <a:cs typeface="Calibri"/>
              </a:rPr>
              <a:t>chất</a:t>
            </a:r>
            <a:r>
              <a:rPr lang="en-US">
                <a:latin typeface="Calibri"/>
                <a:cs typeface="Calibri"/>
              </a:rPr>
              <a:t> </a:t>
            </a:r>
            <a:r>
              <a:rPr lang="en-US" err="1">
                <a:latin typeface="Calibri"/>
                <a:cs typeface="Calibri"/>
              </a:rPr>
              <a:t>trên</a:t>
            </a:r>
            <a:r>
              <a:rPr lang="en-US">
                <a:latin typeface="Calibri"/>
                <a:cs typeface="Calibri"/>
              </a:rPr>
              <a:t> </a:t>
            </a:r>
            <a:r>
              <a:rPr lang="en-US" err="1">
                <a:latin typeface="Calibri"/>
                <a:cs typeface="Calibri"/>
              </a:rPr>
              <a:t>là</a:t>
            </a:r>
            <a:r>
              <a:rPr lang="en-US">
                <a:latin typeface="Calibri"/>
                <a:cs typeface="Calibri"/>
              </a:rPr>
              <a:t> </a:t>
            </a:r>
            <a:r>
              <a:rPr lang="en-US" err="1">
                <a:latin typeface="Calibri"/>
                <a:cs typeface="Calibri"/>
              </a:rPr>
              <a:t>Lirad</a:t>
            </a:r>
            <a:r>
              <a:rPr lang="en-US">
                <a:latin typeface="Calibri"/>
                <a:cs typeface="Calibri"/>
              </a:rPr>
              <a:t> 4.</a:t>
            </a:r>
            <a:endParaRPr lang="en-US">
              <a:cs typeface="Calibri"/>
            </a:endParaRPr>
          </a:p>
          <a:p>
            <a:endParaRPr lang="en-US">
              <a:latin typeface="Calibri"/>
              <a:cs typeface="Calibri"/>
            </a:endParaRPr>
          </a:p>
          <a:p>
            <a:r>
              <a:rPr lang="en-US" err="1">
                <a:latin typeface="Calibri"/>
                <a:cs typeface="Calibri"/>
              </a:rPr>
              <a:t>Dòng</a:t>
            </a:r>
            <a:r>
              <a:rPr lang="en-US">
                <a:latin typeface="Calibri"/>
                <a:cs typeface="Calibri"/>
              </a:rPr>
              <a:t> </a:t>
            </a:r>
            <a:r>
              <a:rPr lang="en-US" err="1">
                <a:latin typeface="Calibri"/>
                <a:cs typeface="Calibri"/>
              </a:rPr>
              <a:t>đầu</a:t>
            </a:r>
            <a:r>
              <a:rPr lang="en-US">
                <a:latin typeface="Calibri"/>
                <a:cs typeface="Calibri"/>
              </a:rPr>
              <a:t> </a:t>
            </a:r>
            <a:r>
              <a:rPr lang="en-US" err="1">
                <a:latin typeface="Calibri"/>
                <a:cs typeface="Calibri"/>
              </a:rPr>
              <a:t>tiên</a:t>
            </a:r>
            <a:r>
              <a:rPr lang="en-US">
                <a:latin typeface="Calibri"/>
                <a:cs typeface="Calibri"/>
              </a:rPr>
              <a:t> </a:t>
            </a:r>
            <a:r>
              <a:rPr lang="en-US" err="1">
                <a:latin typeface="Calibri"/>
                <a:cs typeface="Calibri"/>
              </a:rPr>
              <a:t>là</a:t>
            </a:r>
            <a:r>
              <a:rPr lang="en-US">
                <a:latin typeface="Calibri"/>
                <a:cs typeface="Calibri"/>
              </a:rPr>
              <a:t>: </a:t>
            </a:r>
            <a:r>
              <a:rPr lang="en-US" err="1">
                <a:latin typeface="Calibri"/>
                <a:cs typeface="Calibri"/>
              </a:rPr>
              <a:t>ngấm</a:t>
            </a:r>
            <a:r>
              <a:rPr lang="en-US">
                <a:latin typeface="Calibri"/>
                <a:cs typeface="Calibri"/>
              </a:rPr>
              <a:t> </a:t>
            </a:r>
            <a:r>
              <a:rPr lang="en-US" err="1">
                <a:latin typeface="Calibri"/>
                <a:cs typeface="Calibri"/>
              </a:rPr>
              <a:t>thuốc</a:t>
            </a:r>
            <a:r>
              <a:rPr lang="en-US">
                <a:latin typeface="Calibri"/>
                <a:cs typeface="Calibri"/>
              </a:rPr>
              <a:t> </a:t>
            </a:r>
            <a:r>
              <a:rPr lang="en-US" err="1">
                <a:latin typeface="Calibri"/>
                <a:cs typeface="Calibri"/>
              </a:rPr>
              <a:t>tăng</a:t>
            </a:r>
            <a:r>
              <a:rPr lang="en-US">
                <a:latin typeface="Calibri"/>
                <a:cs typeface="Calibri"/>
              </a:rPr>
              <a:t> ở </a:t>
            </a:r>
            <a:r>
              <a:rPr lang="en-US" err="1">
                <a:latin typeface="Calibri"/>
                <a:cs typeface="Calibri"/>
              </a:rPr>
              <a:t>thì</a:t>
            </a:r>
            <a:r>
              <a:rPr lang="en-US">
                <a:latin typeface="Calibri"/>
                <a:cs typeface="Calibri"/>
              </a:rPr>
              <a:t> ĐM </a:t>
            </a:r>
            <a:r>
              <a:rPr lang="en-US" err="1">
                <a:latin typeface="Calibri"/>
                <a:cs typeface="Calibri"/>
              </a:rPr>
              <a:t>là</a:t>
            </a:r>
            <a:r>
              <a:rPr lang="en-US">
                <a:latin typeface="Calibri"/>
                <a:cs typeface="Calibri"/>
              </a:rPr>
              <a:t> ở </a:t>
            </a:r>
            <a:r>
              <a:rPr lang="en-US" err="1">
                <a:latin typeface="Calibri"/>
                <a:cs typeface="Calibri"/>
              </a:rPr>
              <a:t>thì</a:t>
            </a:r>
            <a:r>
              <a:rPr lang="en-US">
                <a:latin typeface="Calibri"/>
                <a:cs typeface="Calibri"/>
              </a:rPr>
              <a:t> ĐM </a:t>
            </a:r>
            <a:r>
              <a:rPr lang="en-US" err="1">
                <a:latin typeface="Calibri"/>
                <a:cs typeface="Calibri"/>
              </a:rPr>
              <a:t>tổn</a:t>
            </a:r>
            <a:r>
              <a:rPr lang="en-US">
                <a:latin typeface="Calibri"/>
                <a:cs typeface="Calibri"/>
              </a:rPr>
              <a:t> </a:t>
            </a:r>
            <a:r>
              <a:rPr lang="en-US" err="1">
                <a:latin typeface="Calibri"/>
                <a:cs typeface="Calibri"/>
              </a:rPr>
              <a:t>thương</a:t>
            </a:r>
            <a:r>
              <a:rPr lang="en-US">
                <a:latin typeface="Calibri"/>
                <a:cs typeface="Calibri"/>
              </a:rPr>
              <a:t> </a:t>
            </a:r>
            <a:r>
              <a:rPr lang="en-US" err="1">
                <a:latin typeface="Calibri"/>
                <a:cs typeface="Calibri"/>
              </a:rPr>
              <a:t>sáng</a:t>
            </a:r>
            <a:r>
              <a:rPr lang="en-US">
                <a:latin typeface="Calibri"/>
                <a:cs typeface="Calibri"/>
              </a:rPr>
              <a:t> </a:t>
            </a:r>
            <a:r>
              <a:rPr lang="en-US" err="1">
                <a:latin typeface="Calibri"/>
                <a:cs typeface="Calibri"/>
              </a:rPr>
              <a:t>hơn</a:t>
            </a:r>
            <a:r>
              <a:rPr lang="en-US">
                <a:latin typeface="Calibri"/>
                <a:cs typeface="Calibri"/>
              </a:rPr>
              <a:t> so </a:t>
            </a:r>
            <a:r>
              <a:rPr lang="en-US" err="1">
                <a:latin typeface="Calibri"/>
                <a:cs typeface="Calibri"/>
              </a:rPr>
              <a:t>với</a:t>
            </a:r>
            <a:r>
              <a:rPr lang="en-US">
                <a:latin typeface="Calibri"/>
                <a:cs typeface="Calibri"/>
              </a:rPr>
              <a:t> </a:t>
            </a:r>
            <a:r>
              <a:rPr lang="en-US" err="1">
                <a:latin typeface="Calibri"/>
                <a:cs typeface="Calibri"/>
              </a:rPr>
              <a:t>nền</a:t>
            </a:r>
            <a:r>
              <a:rPr lang="en-US">
                <a:latin typeface="Calibri"/>
                <a:cs typeface="Calibri"/>
              </a:rPr>
              <a:t> </a:t>
            </a:r>
            <a:r>
              <a:rPr lang="en-US" err="1">
                <a:latin typeface="Calibri"/>
                <a:cs typeface="Calibri"/>
              </a:rPr>
              <a:t>gan</a:t>
            </a:r>
            <a:r>
              <a:rPr lang="en-US">
                <a:latin typeface="Calibri"/>
                <a:cs typeface="Calibri"/>
              </a:rPr>
              <a:t> </a:t>
            </a:r>
            <a:r>
              <a:rPr lang="en-US" err="1">
                <a:latin typeface="Calibri"/>
                <a:cs typeface="Calibri"/>
              </a:rPr>
              <a:t>bt</a:t>
            </a:r>
            <a:endParaRPr lang="en-US">
              <a:latin typeface="Calibri"/>
              <a:cs typeface="Calibri"/>
            </a:endParaRPr>
          </a:p>
          <a:p>
            <a:r>
              <a:rPr lang="en-US">
                <a:latin typeface="Calibri"/>
                <a:cs typeface="Calibri"/>
              </a:rPr>
              <a:t>Kích </a:t>
            </a:r>
            <a:r>
              <a:rPr lang="en-US" err="1">
                <a:latin typeface="Calibri"/>
                <a:cs typeface="Calibri"/>
              </a:rPr>
              <a:t>thước</a:t>
            </a:r>
            <a:r>
              <a:rPr lang="en-US">
                <a:latin typeface="Calibri"/>
                <a:cs typeface="Calibri"/>
              </a:rPr>
              <a:t>: </a:t>
            </a:r>
            <a:r>
              <a:rPr lang="en-US"/>
              <a:t>Kích </a:t>
            </a:r>
            <a:r>
              <a:rPr lang="en-US" err="1"/>
              <a:t>thước</a:t>
            </a:r>
            <a:r>
              <a:rPr lang="en-US"/>
              <a:t> </a:t>
            </a:r>
            <a:r>
              <a:rPr lang="en-US" err="1"/>
              <a:t>được</a:t>
            </a:r>
            <a:r>
              <a:rPr lang="en-US"/>
              <a:t> </a:t>
            </a:r>
            <a:r>
              <a:rPr lang="en-US" err="1"/>
              <a:t>đo</a:t>
            </a:r>
            <a:r>
              <a:rPr lang="en-US"/>
              <a:t> </a:t>
            </a:r>
            <a:r>
              <a:rPr lang="en-US" err="1"/>
              <a:t>từ</a:t>
            </a:r>
            <a:r>
              <a:rPr lang="en-US"/>
              <a:t> </a:t>
            </a:r>
            <a:r>
              <a:rPr lang="en-US" err="1"/>
              <a:t>bờ</a:t>
            </a:r>
            <a:r>
              <a:rPr lang="en-US"/>
              <a:t> </a:t>
            </a:r>
            <a:r>
              <a:rPr lang="en-US" err="1"/>
              <a:t>ngoài-bờ</a:t>
            </a:r>
            <a:r>
              <a:rPr lang="en-US"/>
              <a:t> </a:t>
            </a:r>
            <a:r>
              <a:rPr lang="en-US" err="1"/>
              <a:t>ngoài</a:t>
            </a:r>
            <a:r>
              <a:rPr lang="en-US"/>
              <a:t> </a:t>
            </a:r>
            <a:r>
              <a:rPr lang="en-US" err="1"/>
              <a:t>lớn</a:t>
            </a:r>
            <a:r>
              <a:rPr lang="en-US"/>
              <a:t> </a:t>
            </a:r>
            <a:r>
              <a:rPr lang="en-US" err="1"/>
              <a:t>nhất</a:t>
            </a:r>
            <a:r>
              <a:rPr lang="en-US"/>
              <a:t> </a:t>
            </a:r>
            <a:r>
              <a:rPr lang="en-US" err="1"/>
              <a:t>của</a:t>
            </a:r>
            <a:r>
              <a:rPr lang="en-US"/>
              <a:t> </a:t>
            </a:r>
            <a:r>
              <a:rPr lang="en-US" err="1"/>
              <a:t>một</a:t>
            </a:r>
            <a:r>
              <a:rPr lang="en-US"/>
              <a:t> </a:t>
            </a:r>
            <a:r>
              <a:rPr lang="en-US" err="1"/>
              <a:t>tổn</a:t>
            </a:r>
            <a:r>
              <a:rPr lang="en-US"/>
              <a:t> </a:t>
            </a:r>
            <a:r>
              <a:rPr lang="en-US" err="1"/>
              <a:t>thương</a:t>
            </a:r>
            <a:r>
              <a:rPr lang="en-US"/>
              <a:t>, bao </a:t>
            </a:r>
            <a:r>
              <a:rPr lang="en-US" err="1"/>
              <a:t>gồm</a:t>
            </a:r>
            <a:r>
              <a:rPr lang="en-US"/>
              <a:t> </a:t>
            </a:r>
            <a:r>
              <a:rPr lang="en-US" err="1"/>
              <a:t>cả</a:t>
            </a:r>
            <a:r>
              <a:rPr lang="en-US"/>
              <a:t> </a:t>
            </a:r>
            <a:r>
              <a:rPr lang="en-US" err="1"/>
              <a:t>vỏ</a:t>
            </a:r>
            <a:r>
              <a:rPr lang="en-US"/>
              <a:t> </a:t>
            </a:r>
            <a:r>
              <a:rPr lang="en-US" err="1"/>
              <a:t>nếu</a:t>
            </a:r>
            <a:r>
              <a:rPr lang="en-US"/>
              <a:t> </a:t>
            </a:r>
            <a:r>
              <a:rPr lang="en-US" err="1"/>
              <a:t>có</a:t>
            </a:r>
            <a:r>
              <a:rPr lang="en-US"/>
              <a:t>. </a:t>
            </a:r>
            <a:r>
              <a:rPr lang="en-US" err="1"/>
              <a:t>Nên</a:t>
            </a:r>
            <a:r>
              <a:rPr lang="en-US"/>
              <a:t> </a:t>
            </a:r>
            <a:r>
              <a:rPr lang="en-US" err="1"/>
              <a:t>đo</a:t>
            </a:r>
            <a:r>
              <a:rPr lang="en-US"/>
              <a:t> ở </a:t>
            </a:r>
            <a:r>
              <a:rPr lang="en-US" err="1"/>
              <a:t>pha</a:t>
            </a:r>
            <a:r>
              <a:rPr lang="en-US"/>
              <a:t> </a:t>
            </a:r>
            <a:r>
              <a:rPr lang="en-US" err="1"/>
              <a:t>nào</a:t>
            </a:r>
            <a:r>
              <a:rPr lang="en-US"/>
              <a:t> </a:t>
            </a:r>
            <a:r>
              <a:rPr lang="en-US" err="1"/>
              <a:t>mà</a:t>
            </a:r>
            <a:r>
              <a:rPr lang="en-US"/>
              <a:t> </a:t>
            </a:r>
            <a:r>
              <a:rPr lang="en-US" err="1"/>
              <a:t>viền</a:t>
            </a:r>
            <a:r>
              <a:rPr lang="en-US"/>
              <a:t> </a:t>
            </a:r>
            <a:r>
              <a:rPr lang="en-US" err="1"/>
              <a:t>tổn</a:t>
            </a:r>
            <a:r>
              <a:rPr lang="en-US"/>
              <a:t> </a:t>
            </a:r>
            <a:r>
              <a:rPr lang="en-US" err="1"/>
              <a:t>thương</a:t>
            </a:r>
            <a:r>
              <a:rPr lang="en-US"/>
              <a:t> </a:t>
            </a:r>
            <a:r>
              <a:rPr lang="en-US" err="1"/>
              <a:t>nhìn</a:t>
            </a:r>
            <a:r>
              <a:rPr lang="en-US"/>
              <a:t> </a:t>
            </a:r>
            <a:r>
              <a:rPr lang="en-US" err="1"/>
              <a:t>rõ</a:t>
            </a:r>
            <a:r>
              <a:rPr lang="en-US"/>
              <a:t> </a:t>
            </a:r>
            <a:r>
              <a:rPr lang="en-US" err="1"/>
              <a:t>nhất</a:t>
            </a:r>
            <a:endParaRPr lang="en-US">
              <a:cs typeface="Calibri"/>
            </a:endParaRPr>
          </a:p>
          <a:p>
            <a:r>
              <a:rPr lang="en-US" err="1">
                <a:latin typeface="Calibri"/>
                <a:cs typeface="Calibri"/>
              </a:rPr>
              <a:t>Có</a:t>
            </a:r>
            <a:r>
              <a:rPr lang="en-US">
                <a:latin typeface="Calibri"/>
                <a:cs typeface="Calibri"/>
              </a:rPr>
              <a:t> </a:t>
            </a:r>
            <a:r>
              <a:rPr lang="en-US" err="1">
                <a:latin typeface="Calibri"/>
                <a:cs typeface="Calibri"/>
              </a:rPr>
              <a:t>vỏ</a:t>
            </a:r>
            <a:r>
              <a:rPr lang="en-US">
                <a:latin typeface="Calibri"/>
                <a:cs typeface="Calibri"/>
              </a:rPr>
              <a:t> </a:t>
            </a:r>
            <a:r>
              <a:rPr lang="en-US" err="1">
                <a:latin typeface="Calibri"/>
                <a:cs typeface="Calibri"/>
              </a:rPr>
              <a:t>ngấm</a:t>
            </a:r>
            <a:r>
              <a:rPr lang="en-US">
                <a:latin typeface="Calibri"/>
                <a:cs typeface="Calibri"/>
              </a:rPr>
              <a:t> </a:t>
            </a:r>
            <a:r>
              <a:rPr lang="en-US" err="1">
                <a:latin typeface="Calibri"/>
                <a:cs typeface="Calibri"/>
              </a:rPr>
              <a:t>thuốc</a:t>
            </a:r>
            <a:r>
              <a:rPr lang="en-US">
                <a:latin typeface="Calibri"/>
                <a:cs typeface="Calibri"/>
              </a:rPr>
              <a:t>???? </a:t>
            </a:r>
            <a:r>
              <a:rPr lang="en-US" err="1"/>
              <a:t>Là</a:t>
            </a:r>
            <a:r>
              <a:rPr lang="en-US"/>
              <a:t> 1 </a:t>
            </a:r>
            <a:r>
              <a:rPr lang="en-US" err="1"/>
              <a:t>lớp</a:t>
            </a:r>
            <a:r>
              <a:rPr lang="en-US"/>
              <a:t> </a:t>
            </a:r>
            <a:r>
              <a:rPr lang="en-US" err="1"/>
              <a:t>vỏ</a:t>
            </a:r>
            <a:r>
              <a:rPr lang="en-US"/>
              <a:t> </a:t>
            </a:r>
            <a:r>
              <a:rPr lang="en-US" err="1"/>
              <a:t>có</a:t>
            </a:r>
            <a:r>
              <a:rPr lang="en-US"/>
              <a:t> </a:t>
            </a:r>
            <a:r>
              <a:rPr lang="en-US" err="1"/>
              <a:t>ngấm</a:t>
            </a:r>
            <a:r>
              <a:rPr lang="en-US"/>
              <a:t> </a:t>
            </a:r>
            <a:r>
              <a:rPr lang="en-US" err="1"/>
              <a:t>thuốc</a:t>
            </a:r>
            <a:r>
              <a:rPr lang="en-US"/>
              <a:t> </a:t>
            </a:r>
            <a:r>
              <a:rPr lang="en-US" err="1"/>
              <a:t>quanh</a:t>
            </a:r>
            <a:r>
              <a:rPr lang="en-US"/>
              <a:t> </a:t>
            </a:r>
            <a:r>
              <a:rPr lang="en-US" err="1"/>
              <a:t>tổn</a:t>
            </a:r>
            <a:r>
              <a:rPr lang="en-US"/>
              <a:t> </a:t>
            </a:r>
            <a:r>
              <a:rPr lang="en-US" err="1"/>
              <a:t>thương</a:t>
            </a:r>
            <a:r>
              <a:rPr lang="en-US"/>
              <a:t>, </a:t>
            </a:r>
            <a:r>
              <a:rPr lang="en-US" err="1"/>
              <a:t>thường</a:t>
            </a:r>
            <a:r>
              <a:rPr lang="en-US"/>
              <a:t> </a:t>
            </a:r>
            <a:r>
              <a:rPr lang="en-US" err="1"/>
              <a:t>ngấm</a:t>
            </a:r>
            <a:r>
              <a:rPr lang="en-US"/>
              <a:t> </a:t>
            </a:r>
            <a:r>
              <a:rPr lang="en-US" err="1"/>
              <a:t>dần</a:t>
            </a:r>
            <a:r>
              <a:rPr lang="en-US"/>
              <a:t> </a:t>
            </a:r>
            <a:r>
              <a:rPr lang="en-US" err="1"/>
              <a:t>về</a:t>
            </a:r>
            <a:r>
              <a:rPr lang="en-US"/>
              <a:t> </a:t>
            </a:r>
            <a:r>
              <a:rPr lang="en-US" err="1"/>
              <a:t>thì</a:t>
            </a:r>
            <a:r>
              <a:rPr lang="en-US"/>
              <a:t> </a:t>
            </a:r>
            <a:r>
              <a:rPr lang="en-US" err="1"/>
              <a:t>muộn</a:t>
            </a:r>
            <a:r>
              <a:rPr lang="en-US"/>
              <a:t> (ko </a:t>
            </a:r>
            <a:r>
              <a:rPr lang="en-US" err="1"/>
              <a:t>chắc</a:t>
            </a:r>
            <a:r>
              <a:rPr lang="en-US"/>
              <a:t>)</a:t>
            </a:r>
            <a:endParaRPr lang="en-US">
              <a:cs typeface="Calibri"/>
            </a:endParaRPr>
          </a:p>
          <a:p>
            <a:r>
              <a:rPr lang="en-US">
                <a:latin typeface="Calibri"/>
                <a:cs typeface="Calibri"/>
              </a:rPr>
              <a:t>Tăng </a:t>
            </a:r>
            <a:r>
              <a:rPr lang="en-US" err="1">
                <a:latin typeface="Calibri"/>
                <a:cs typeface="Calibri"/>
              </a:rPr>
              <a:t>thải</a:t>
            </a:r>
            <a:r>
              <a:rPr lang="en-US">
                <a:latin typeface="Calibri"/>
                <a:cs typeface="Calibri"/>
              </a:rPr>
              <a:t> </a:t>
            </a:r>
            <a:r>
              <a:rPr lang="vi-VN">
                <a:latin typeface="Calibri"/>
                <a:cs typeface="Calibri"/>
              </a:rPr>
              <a:t>không </a:t>
            </a:r>
            <a:r>
              <a:rPr lang="vi-VN" err="1">
                <a:latin typeface="Calibri"/>
                <a:cs typeface="Calibri"/>
              </a:rPr>
              <a:t>ngoại</a:t>
            </a:r>
            <a:r>
              <a:rPr lang="vi-VN">
                <a:latin typeface="Calibri"/>
                <a:cs typeface="Calibri"/>
              </a:rPr>
              <a:t> </a:t>
            </a:r>
            <a:r>
              <a:rPr lang="en-US">
                <a:latin typeface="Calibri"/>
                <a:cs typeface="Calibri"/>
              </a:rPr>
              <a:t>: </a:t>
            </a:r>
            <a:r>
              <a:rPr lang="en-US" err="1">
                <a:latin typeface="Calibri"/>
                <a:cs typeface="Calibri"/>
              </a:rPr>
              <a:t>tổn</a:t>
            </a:r>
            <a:r>
              <a:rPr lang="en-US">
                <a:latin typeface="Calibri"/>
                <a:cs typeface="Calibri"/>
              </a:rPr>
              <a:t> </a:t>
            </a:r>
            <a:r>
              <a:rPr lang="en-US" err="1">
                <a:latin typeface="Calibri"/>
                <a:cs typeface="Calibri"/>
              </a:rPr>
              <a:t>thương</a:t>
            </a:r>
            <a:r>
              <a:rPr lang="en-US">
                <a:latin typeface="Calibri"/>
                <a:cs typeface="Calibri"/>
              </a:rPr>
              <a:t> </a:t>
            </a:r>
            <a:r>
              <a:rPr lang="en-US" err="1">
                <a:latin typeface="Calibri"/>
                <a:cs typeface="Calibri"/>
              </a:rPr>
              <a:t>đen</a:t>
            </a:r>
            <a:r>
              <a:rPr lang="en-US">
                <a:latin typeface="Calibri"/>
                <a:cs typeface="Calibri"/>
              </a:rPr>
              <a:t> </a:t>
            </a:r>
            <a:r>
              <a:rPr lang="en-US" err="1">
                <a:latin typeface="Calibri"/>
                <a:cs typeface="Calibri"/>
              </a:rPr>
              <a:t>hơn</a:t>
            </a:r>
            <a:r>
              <a:rPr lang="en-US">
                <a:latin typeface="Calibri"/>
                <a:cs typeface="Calibri"/>
              </a:rPr>
              <a:t> </a:t>
            </a:r>
            <a:r>
              <a:rPr lang="en-US" err="1">
                <a:latin typeface="Calibri"/>
                <a:cs typeface="Calibri"/>
              </a:rPr>
              <a:t>gan</a:t>
            </a:r>
            <a:r>
              <a:rPr lang="en-US">
                <a:latin typeface="Calibri"/>
                <a:cs typeface="Calibri"/>
              </a:rPr>
              <a:t> </a:t>
            </a:r>
            <a:r>
              <a:rPr lang="en-US" err="1">
                <a:latin typeface="Calibri"/>
                <a:cs typeface="Calibri"/>
              </a:rPr>
              <a:t>bình</a:t>
            </a:r>
            <a:r>
              <a:rPr lang="en-US">
                <a:latin typeface="Calibri"/>
                <a:cs typeface="Calibri"/>
              </a:rPr>
              <a:t> </a:t>
            </a:r>
            <a:r>
              <a:rPr lang="en-US" err="1">
                <a:latin typeface="Calibri"/>
                <a:cs typeface="Calibri"/>
              </a:rPr>
              <a:t>thường</a:t>
            </a:r>
            <a:endParaRPr lang="en-US">
              <a:latin typeface="Calibri"/>
              <a:cs typeface="Calibri"/>
            </a:endParaRPr>
          </a:p>
          <a:p>
            <a:r>
              <a:rPr lang="en-US"/>
              <a:t>Tăng </a:t>
            </a:r>
            <a:r>
              <a:rPr lang="en-US" err="1"/>
              <a:t>trưởng</a:t>
            </a:r>
            <a:r>
              <a:rPr lang="en-US"/>
              <a:t> </a:t>
            </a:r>
            <a:r>
              <a:rPr lang="en-US" err="1"/>
              <a:t>về</a:t>
            </a:r>
            <a:r>
              <a:rPr lang="en-US"/>
              <a:t> </a:t>
            </a:r>
            <a:r>
              <a:rPr lang="en-US" err="1"/>
              <a:t>kích</a:t>
            </a:r>
            <a:r>
              <a:rPr lang="en-US"/>
              <a:t> </a:t>
            </a:r>
            <a:r>
              <a:rPr lang="en-US" err="1"/>
              <a:t>thước</a:t>
            </a:r>
            <a:r>
              <a:rPr lang="en-US"/>
              <a:t>: </a:t>
            </a:r>
            <a:r>
              <a:rPr lang="en-US" err="1"/>
              <a:t>tăng</a:t>
            </a:r>
            <a:r>
              <a:rPr lang="en-US"/>
              <a:t> ≥50% </a:t>
            </a:r>
            <a:r>
              <a:rPr lang="en-US" err="1"/>
              <a:t>kích</a:t>
            </a:r>
            <a:r>
              <a:rPr lang="en-US"/>
              <a:t> </a:t>
            </a:r>
            <a:r>
              <a:rPr lang="en-US" err="1"/>
              <a:t>thước</a:t>
            </a:r>
            <a:r>
              <a:rPr lang="en-US"/>
              <a:t> </a:t>
            </a:r>
            <a:r>
              <a:rPr lang="en-US" err="1"/>
              <a:t>khối</a:t>
            </a:r>
            <a:r>
              <a:rPr lang="en-US"/>
              <a:t> </a:t>
            </a:r>
            <a:r>
              <a:rPr lang="en-US" err="1"/>
              <a:t>trong</a:t>
            </a:r>
            <a:r>
              <a:rPr lang="en-US"/>
              <a:t> ≤6 </a:t>
            </a:r>
            <a:r>
              <a:rPr lang="en-US" err="1"/>
              <a:t>tháng</a:t>
            </a:r>
            <a:r>
              <a:rPr lang="en-US"/>
              <a:t> , ( </a:t>
            </a:r>
            <a:r>
              <a:rPr lang="en-US" err="1"/>
              <a:t>tăng</a:t>
            </a:r>
            <a:r>
              <a:rPr lang="en-US"/>
              <a:t> </a:t>
            </a:r>
            <a:r>
              <a:rPr lang="en-US" err="1"/>
              <a:t>tối</a:t>
            </a:r>
            <a:r>
              <a:rPr lang="en-US"/>
              <a:t> </a:t>
            </a:r>
            <a:r>
              <a:rPr lang="en-US" err="1"/>
              <a:t>thiểu</a:t>
            </a:r>
            <a:r>
              <a:rPr lang="en-US"/>
              <a:t> 5mm )</a:t>
            </a:r>
            <a:endParaRPr lang="en-US">
              <a:cs typeface="Calibri"/>
            </a:endParaRPr>
          </a:p>
        </p:txBody>
      </p:sp>
      <p:sp>
        <p:nvSpPr>
          <p:cNvPr id="4" name="Chỗ dành sẵn cho Số hiệu Bản chiếu 3"/>
          <p:cNvSpPr>
            <a:spLocks noGrp="1"/>
          </p:cNvSpPr>
          <p:nvPr>
            <p:ph type="sldNum" sz="quarter" idx="5"/>
          </p:nvPr>
        </p:nvSpPr>
        <p:spPr/>
        <p:txBody>
          <a:bodyPr/>
          <a:lstStyle/>
          <a:p>
            <a:fld id="{9BC3478D-B4DE-4D3C-82F7-36E2E500FA56}" type="slidenum">
              <a:rPr lang="en-US" smtClean="0"/>
              <a:t>13</a:t>
            </a:fld>
            <a:endParaRPr lang="en-US"/>
          </a:p>
        </p:txBody>
      </p:sp>
    </p:spTree>
    <p:extLst>
      <p:ext uri="{BB962C8B-B14F-4D97-AF65-F5344CB8AC3E}">
        <p14:creationId xmlns:p14="http://schemas.microsoft.com/office/powerpoint/2010/main" val="1312516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latin typeface="Calibri"/>
                <a:cs typeface="Calibri"/>
              </a:rPr>
              <a:t>Tăng </a:t>
            </a:r>
            <a:r>
              <a:rPr lang="en-US" err="1">
                <a:latin typeface="Calibri"/>
                <a:cs typeface="Calibri"/>
              </a:rPr>
              <a:t>bắt</a:t>
            </a:r>
            <a:r>
              <a:rPr lang="en-US">
                <a:latin typeface="Calibri"/>
                <a:cs typeface="Calibri"/>
              </a:rPr>
              <a:t> </a:t>
            </a:r>
            <a:r>
              <a:rPr lang="en-US" err="1">
                <a:latin typeface="Calibri"/>
                <a:cs typeface="Calibri"/>
              </a:rPr>
              <a:t>cản</a:t>
            </a:r>
            <a:r>
              <a:rPr lang="en-US">
                <a:latin typeface="Calibri"/>
                <a:cs typeface="Calibri"/>
              </a:rPr>
              <a:t> </a:t>
            </a:r>
            <a:r>
              <a:rPr lang="en-US" err="1">
                <a:latin typeface="Calibri"/>
                <a:cs typeface="Calibri"/>
              </a:rPr>
              <a:t>quang</a:t>
            </a:r>
            <a:r>
              <a:rPr lang="en-US">
                <a:latin typeface="Calibri"/>
                <a:cs typeface="Calibri"/>
              </a:rPr>
              <a:t> </a:t>
            </a:r>
            <a:r>
              <a:rPr lang="en-US" err="1">
                <a:latin typeface="Calibri"/>
                <a:cs typeface="Calibri"/>
              </a:rPr>
              <a:t>thì</a:t>
            </a:r>
            <a:r>
              <a:rPr lang="en-US">
                <a:latin typeface="Calibri"/>
                <a:cs typeface="Calibri"/>
              </a:rPr>
              <a:t> ĐM, Tăng </a:t>
            </a:r>
            <a:r>
              <a:rPr lang="en-US" err="1">
                <a:latin typeface="Calibri"/>
                <a:cs typeface="Calibri"/>
              </a:rPr>
              <a:t>thải</a:t>
            </a:r>
            <a:r>
              <a:rPr lang="en-US">
                <a:latin typeface="Calibri"/>
                <a:cs typeface="Calibri"/>
              </a:rPr>
              <a:t> </a:t>
            </a:r>
            <a:r>
              <a:rPr lang="en-US" err="1">
                <a:latin typeface="Calibri"/>
                <a:cs typeface="Calibri"/>
              </a:rPr>
              <a:t>thuốc</a:t>
            </a:r>
            <a:r>
              <a:rPr lang="en-US">
                <a:latin typeface="Calibri"/>
                <a:cs typeface="Calibri"/>
              </a:rPr>
              <a:t> </a:t>
            </a:r>
            <a:r>
              <a:rPr lang="en-US" err="1">
                <a:latin typeface="Calibri"/>
                <a:cs typeface="Calibri"/>
              </a:rPr>
              <a:t>thì</a:t>
            </a:r>
            <a:r>
              <a:rPr lang="en-US">
                <a:latin typeface="Calibri"/>
                <a:cs typeface="Calibri"/>
              </a:rPr>
              <a:t> TM, </a:t>
            </a:r>
            <a:r>
              <a:rPr lang="en-US" err="1">
                <a:latin typeface="Calibri"/>
                <a:cs typeface="Calibri"/>
              </a:rPr>
              <a:t>có</a:t>
            </a:r>
            <a:r>
              <a:rPr lang="en-US">
                <a:latin typeface="Calibri"/>
                <a:cs typeface="Calibri"/>
              </a:rPr>
              <a:t> </a:t>
            </a:r>
            <a:r>
              <a:rPr lang="en-US" err="1">
                <a:latin typeface="Calibri"/>
                <a:cs typeface="Calibri"/>
              </a:rPr>
              <a:t>viền</a:t>
            </a:r>
            <a:r>
              <a:rPr lang="en-US">
                <a:latin typeface="Calibri"/>
                <a:cs typeface="Calibri"/>
              </a:rPr>
              <a:t> </a:t>
            </a:r>
            <a:r>
              <a:rPr lang="en-US" err="1">
                <a:latin typeface="Calibri"/>
                <a:cs typeface="Calibri"/>
              </a:rPr>
              <a:t>tổn</a:t>
            </a:r>
            <a:r>
              <a:rPr lang="en-US">
                <a:latin typeface="Calibri"/>
                <a:cs typeface="Calibri"/>
              </a:rPr>
              <a:t> </a:t>
            </a:r>
            <a:r>
              <a:rPr lang="en-US" err="1">
                <a:latin typeface="Calibri"/>
                <a:cs typeface="Calibri"/>
              </a:rPr>
              <a:t>thương</a:t>
            </a:r>
            <a:r>
              <a:rPr lang="en-US">
                <a:latin typeface="Calibri"/>
                <a:cs typeface="Calibri"/>
              </a:rPr>
              <a:t> </a:t>
            </a:r>
            <a:r>
              <a:rPr lang="en-US" err="1">
                <a:latin typeface="Calibri"/>
                <a:cs typeface="Calibri"/>
              </a:rPr>
              <a:t>tăng</a:t>
            </a:r>
            <a:r>
              <a:rPr lang="en-US">
                <a:latin typeface="Calibri"/>
                <a:cs typeface="Calibri"/>
              </a:rPr>
              <a:t> </a:t>
            </a:r>
            <a:r>
              <a:rPr lang="en-US" err="1">
                <a:latin typeface="Calibri"/>
                <a:cs typeface="Calibri"/>
              </a:rPr>
              <a:t>cản</a:t>
            </a:r>
            <a:r>
              <a:rPr lang="en-US">
                <a:latin typeface="Calibri"/>
                <a:cs typeface="Calibri"/>
              </a:rPr>
              <a:t> </a:t>
            </a:r>
            <a:r>
              <a:rPr lang="en-US" err="1">
                <a:latin typeface="Calibri"/>
                <a:cs typeface="Calibri"/>
              </a:rPr>
              <a:t>quang</a:t>
            </a:r>
            <a:r>
              <a:rPr lang="en-US">
                <a:latin typeface="Calibri"/>
                <a:cs typeface="Calibri"/>
              </a:rPr>
              <a:t> </a:t>
            </a:r>
            <a:r>
              <a:rPr lang="en-US" err="1">
                <a:latin typeface="Calibri"/>
                <a:cs typeface="Calibri"/>
              </a:rPr>
              <a:t>tăng</a:t>
            </a:r>
            <a:r>
              <a:rPr lang="en-US">
                <a:latin typeface="Calibri"/>
                <a:cs typeface="Calibri"/>
              </a:rPr>
              <a:t> </a:t>
            </a:r>
            <a:r>
              <a:rPr lang="en-US" err="1">
                <a:latin typeface="Calibri"/>
                <a:cs typeface="Calibri"/>
              </a:rPr>
              <a:t>dần</a:t>
            </a:r>
            <a:r>
              <a:rPr lang="en-US">
                <a:latin typeface="Calibri"/>
                <a:cs typeface="Calibri"/>
              </a:rPr>
              <a:t> về </a:t>
            </a:r>
            <a:r>
              <a:rPr lang="en-US" err="1">
                <a:latin typeface="Calibri"/>
                <a:cs typeface="Calibri"/>
              </a:rPr>
              <a:t>thì</a:t>
            </a:r>
            <a:r>
              <a:rPr lang="en-US">
                <a:latin typeface="Calibri"/>
                <a:cs typeface="Calibri"/>
              </a:rPr>
              <a:t> </a:t>
            </a:r>
            <a:r>
              <a:rPr lang="en-US" err="1">
                <a:latin typeface="Calibri"/>
                <a:cs typeface="Calibri"/>
              </a:rPr>
              <a:t>muộn</a:t>
            </a:r>
            <a:endParaRPr lang="en-US">
              <a:latin typeface="Calibri"/>
              <a:cs typeface="Calibri"/>
            </a:endParaRPr>
          </a:p>
        </p:txBody>
      </p:sp>
      <p:sp>
        <p:nvSpPr>
          <p:cNvPr id="4" name="Chỗ dành sẵn cho Số hiệu Bản chiếu 3"/>
          <p:cNvSpPr>
            <a:spLocks noGrp="1"/>
          </p:cNvSpPr>
          <p:nvPr>
            <p:ph type="sldNum" sz="quarter" idx="5"/>
          </p:nvPr>
        </p:nvSpPr>
        <p:spPr/>
        <p:txBody>
          <a:bodyPr/>
          <a:lstStyle/>
          <a:p>
            <a:fld id="{9BC3478D-B4DE-4D3C-82F7-36E2E500FA56}" type="slidenum">
              <a:rPr lang="en-US" smtClean="0"/>
              <a:t>14</a:t>
            </a:fld>
            <a:endParaRPr lang="en-US"/>
          </a:p>
        </p:txBody>
      </p:sp>
    </p:spTree>
    <p:extLst>
      <p:ext uri="{BB962C8B-B14F-4D97-AF65-F5344CB8AC3E}">
        <p14:creationId xmlns:p14="http://schemas.microsoft.com/office/powerpoint/2010/main" val="7463600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a:t>Hình </a:t>
            </a:r>
            <a:r>
              <a:rPr lang="en-US" err="1"/>
              <a:t>ảnh</a:t>
            </a:r>
            <a:r>
              <a:rPr lang="en-US"/>
              <a:t> </a:t>
            </a:r>
            <a:r>
              <a:rPr lang="en-US" err="1"/>
              <a:t>ngấm</a:t>
            </a:r>
            <a:r>
              <a:rPr lang="en-US"/>
              <a:t> </a:t>
            </a:r>
            <a:r>
              <a:rPr lang="en-US" err="1"/>
              <a:t>thuốc</a:t>
            </a:r>
            <a:r>
              <a:rPr lang="en-US"/>
              <a:t> </a:t>
            </a:r>
            <a:r>
              <a:rPr lang="en-US" err="1"/>
              <a:t>cản</a:t>
            </a:r>
            <a:r>
              <a:rPr lang="en-US"/>
              <a:t> </a:t>
            </a:r>
            <a:r>
              <a:rPr lang="en-US" err="1"/>
              <a:t>quang</a:t>
            </a:r>
            <a:r>
              <a:rPr lang="en-US"/>
              <a:t> </a:t>
            </a:r>
            <a:r>
              <a:rPr lang="en-US" err="1"/>
              <a:t>dần</a:t>
            </a:r>
            <a:r>
              <a:rPr lang="en-US"/>
              <a:t> </a:t>
            </a:r>
            <a:r>
              <a:rPr lang="en-US" err="1"/>
              <a:t>dần</a:t>
            </a:r>
            <a:r>
              <a:rPr lang="en-US"/>
              <a:t> </a:t>
            </a:r>
            <a:r>
              <a:rPr lang="en-US" err="1"/>
              <a:t>từ</a:t>
            </a:r>
            <a:r>
              <a:rPr lang="en-US"/>
              <a:t> </a:t>
            </a:r>
            <a:r>
              <a:rPr lang="en-US" err="1"/>
              <a:t>ngoại</a:t>
            </a:r>
            <a:r>
              <a:rPr lang="en-US"/>
              <a:t> vi </a:t>
            </a:r>
            <a:r>
              <a:rPr lang="en-US" err="1"/>
              <a:t>vào</a:t>
            </a:r>
            <a:r>
              <a:rPr lang="en-US"/>
              <a:t> </a:t>
            </a:r>
            <a:r>
              <a:rPr lang="en-US" err="1"/>
              <a:t>trung</a:t>
            </a:r>
            <a:r>
              <a:rPr lang="en-US"/>
              <a:t> </a:t>
            </a:r>
            <a:r>
              <a:rPr lang="en-US" err="1"/>
              <a:t>tâm</a:t>
            </a:r>
            <a:r>
              <a:rPr lang="en-US"/>
              <a:t> </a:t>
            </a:r>
            <a:r>
              <a:rPr lang="en-US" err="1"/>
              <a:t>trên</a:t>
            </a:r>
            <a:r>
              <a:rPr lang="en-US"/>
              <a:t> </a:t>
            </a:r>
            <a:r>
              <a:rPr lang="en-US" err="1"/>
              <a:t>phim</a:t>
            </a:r>
            <a:r>
              <a:rPr lang="en-US"/>
              <a:t> MRI T2</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9BC3478D-B4DE-4D3C-82F7-36E2E500FA56}" type="slidenum">
              <a:rPr lang="en-US" smtClean="0"/>
              <a:t>15</a:t>
            </a:fld>
            <a:endParaRPr lang="en-US"/>
          </a:p>
        </p:txBody>
      </p:sp>
    </p:spTree>
    <p:extLst>
      <p:ext uri="{BB962C8B-B14F-4D97-AF65-F5344CB8AC3E}">
        <p14:creationId xmlns:p14="http://schemas.microsoft.com/office/powerpoint/2010/main" val="28981360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9BC3478D-B4DE-4D3C-82F7-36E2E500FA56}" type="slidenum">
              <a:rPr lang="en-US" smtClean="0"/>
              <a:t>16</a:t>
            </a:fld>
            <a:endParaRPr lang="en-US"/>
          </a:p>
        </p:txBody>
      </p:sp>
    </p:spTree>
    <p:extLst>
      <p:ext uri="{BB962C8B-B14F-4D97-AF65-F5344CB8AC3E}">
        <p14:creationId xmlns:p14="http://schemas.microsoft.com/office/powerpoint/2010/main" val="18281442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Sinh thiết khối u là tiêu chuẩn vàng để xác định bản chất giải phẫu bệnh khối u</a:t>
            </a:r>
          </a:p>
          <a:p>
            <a:r>
              <a:rPr lang="vi-VN"/>
              <a:t>Đối với khối u ở gan , khả năng sinh thiết phụ thuộc vào vị trí, kích thước khối u. Một số vị trí rất khó sinh thiết khối u qua da như ngay bên dưới cơ hoành, cạnh mạch máu lớn, sát bề mặt gan( lý do là dễ gây nguy cơ thủng khối u, chảy máu, gieo rắc tế bào lạ vào khoảng bụng).</a:t>
            </a:r>
          </a:p>
          <a:p>
            <a:r>
              <a:rPr lang="vi-VN"/>
              <a:t>Kích thước u càng nhỏ , khả năng sinh thiết </a:t>
            </a:r>
            <a:r>
              <a:rPr lang="vi-VN" err="1"/>
              <a:t>ko</a:t>
            </a:r>
            <a:r>
              <a:rPr lang="vi-VN"/>
              <a:t> chính xác càng cao.</a:t>
            </a:r>
          </a:p>
          <a:p>
            <a:endParaRPr lang="vi-VN"/>
          </a:p>
        </p:txBody>
      </p:sp>
      <p:sp>
        <p:nvSpPr>
          <p:cNvPr id="4" name="Slide Number Placeholder 3"/>
          <p:cNvSpPr>
            <a:spLocks noGrp="1"/>
          </p:cNvSpPr>
          <p:nvPr>
            <p:ph type="sldNum" sz="quarter" idx="5"/>
          </p:nvPr>
        </p:nvSpPr>
        <p:spPr/>
        <p:txBody>
          <a:bodyPr/>
          <a:lstStyle/>
          <a:p>
            <a:fld id="{9BC3478D-B4DE-4D3C-82F7-36E2E500FA56}" type="slidenum">
              <a:rPr lang="en-US" smtClean="0"/>
              <a:t>19</a:t>
            </a:fld>
            <a:endParaRPr lang="en-US"/>
          </a:p>
        </p:txBody>
      </p:sp>
    </p:spTree>
    <p:extLst>
      <p:ext uri="{BB962C8B-B14F-4D97-AF65-F5344CB8AC3E}">
        <p14:creationId xmlns:p14="http://schemas.microsoft.com/office/powerpoint/2010/main" val="41910499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Phương tiện tầm soát,..</a:t>
            </a:r>
          </a:p>
          <a:p>
            <a:r>
              <a:rPr lang="vi-VN"/>
              <a:t>Ưa điểm:Đây là </a:t>
            </a:r>
            <a:r>
              <a:rPr lang="vi-VN" b="1"/>
              <a:t>ít xâm hại, phổ biến </a:t>
            </a:r>
            <a:r>
              <a:rPr lang="vi-VN" b="0"/>
              <a:t>, ít tốn kém, dễ dàng thực hiện cho mọi </a:t>
            </a:r>
            <a:r>
              <a:rPr lang="vi-VN" b="0" err="1"/>
              <a:t>bn</a:t>
            </a:r>
            <a:r>
              <a:rPr lang="vi-VN" b="0"/>
              <a:t>.</a:t>
            </a:r>
          </a:p>
          <a:p>
            <a:r>
              <a:rPr lang="vi-VN" b="0"/>
              <a:t>Nhược điểm: phụ thuộc vào người thực hiện </a:t>
            </a:r>
            <a:endParaRPr lang="en-VN"/>
          </a:p>
        </p:txBody>
      </p:sp>
      <p:sp>
        <p:nvSpPr>
          <p:cNvPr id="4" name="Slide Number Placeholder 3"/>
          <p:cNvSpPr>
            <a:spLocks noGrp="1"/>
          </p:cNvSpPr>
          <p:nvPr>
            <p:ph type="sldNum" sz="quarter" idx="5"/>
          </p:nvPr>
        </p:nvSpPr>
        <p:spPr/>
        <p:txBody>
          <a:bodyPr/>
          <a:lstStyle/>
          <a:p>
            <a:fld id="{9BC3478D-B4DE-4D3C-82F7-36E2E500FA56}" type="slidenum">
              <a:rPr lang="en-US" smtClean="0"/>
              <a:t>20</a:t>
            </a:fld>
            <a:endParaRPr lang="en-US"/>
          </a:p>
        </p:txBody>
      </p:sp>
    </p:spTree>
    <p:extLst>
      <p:ext uri="{BB962C8B-B14F-4D97-AF65-F5344CB8AC3E}">
        <p14:creationId xmlns:p14="http://schemas.microsoft.com/office/powerpoint/2010/main" val="7248380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latin typeface="Arial"/>
                <a:cs typeface="Arial"/>
              </a:rPr>
              <a:t> Theo </a:t>
            </a:r>
            <a:r>
              <a:rPr lang="vi-VN" err="1">
                <a:latin typeface="Arial"/>
                <a:cs typeface="Arial"/>
              </a:rPr>
              <a:t>guideline</a:t>
            </a:r>
            <a:r>
              <a:rPr lang="vi-VN">
                <a:latin typeface="Arial"/>
                <a:cs typeface="Arial"/>
              </a:rPr>
              <a:t> của hiệp hội nghiên cứu hóa kỳ : Nếu trên siêu âm phát hiện 1 sang thương trên </a:t>
            </a:r>
            <a:r>
              <a:rPr lang="vi-VN" err="1">
                <a:latin typeface="Arial"/>
                <a:cs typeface="Arial"/>
              </a:rPr>
              <a:t>bn</a:t>
            </a:r>
            <a:r>
              <a:rPr lang="vi-VN">
                <a:latin typeface="Arial"/>
                <a:cs typeface="Arial"/>
              </a:rPr>
              <a:t> có xơ gan hay viêm gan mạn tình</a:t>
            </a:r>
          </a:p>
          <a:p>
            <a:r>
              <a:rPr lang="vi-VN">
                <a:latin typeface="Arial"/>
                <a:cs typeface="Arial"/>
              </a:rPr>
              <a:t>+ </a:t>
            </a:r>
            <a:r>
              <a:rPr lang="vi-VN" err="1">
                <a:latin typeface="Arial"/>
                <a:cs typeface="Arial"/>
              </a:rPr>
              <a:t>sag</a:t>
            </a:r>
            <a:r>
              <a:rPr lang="vi-VN">
                <a:latin typeface="Arial"/>
                <a:cs typeface="Arial"/>
              </a:rPr>
              <a:t> thương &lt;</a:t>
            </a:r>
            <a:r>
              <a:rPr lang="vi-VN" err="1">
                <a:latin typeface="Arial"/>
                <a:cs typeface="Arial"/>
              </a:rPr>
              <a:t>1cm</a:t>
            </a:r>
            <a:r>
              <a:rPr lang="vi-VN">
                <a:latin typeface="Arial"/>
                <a:cs typeface="Arial"/>
              </a:rPr>
              <a:t>: </a:t>
            </a:r>
            <a:r>
              <a:rPr lang="vi-VN" err="1">
                <a:latin typeface="Arial"/>
                <a:cs typeface="Arial"/>
              </a:rPr>
              <a:t>ko</a:t>
            </a:r>
            <a:r>
              <a:rPr lang="vi-VN">
                <a:latin typeface="Arial"/>
                <a:cs typeface="Arial"/>
              </a:rPr>
              <a:t> bắt buộc ngày chẩn đoán, có thể Theo dõi bằng siêu âm mỗi 3 tháng</a:t>
            </a:r>
          </a:p>
          <a:p>
            <a:r>
              <a:rPr lang="vi-VN">
                <a:latin typeface="Arial"/>
                <a:cs typeface="Arial"/>
              </a:rPr>
              <a:t>- nếu sang thương ổn định ( kích thước </a:t>
            </a:r>
            <a:r>
              <a:rPr lang="vi-VN" err="1">
                <a:latin typeface="Arial"/>
                <a:cs typeface="Arial"/>
              </a:rPr>
              <a:t>ko</a:t>
            </a:r>
            <a:r>
              <a:rPr lang="vi-VN">
                <a:latin typeface="Arial"/>
                <a:cs typeface="Arial"/>
              </a:rPr>
              <a:t> tăng trong vòng 1-2  năm)=&gt; không cần theo dõi </a:t>
            </a:r>
            <a:r>
              <a:rPr lang="vi-VN" err="1">
                <a:latin typeface="Arial"/>
                <a:cs typeface="Arial"/>
              </a:rPr>
              <a:t>ssangthuowng</a:t>
            </a:r>
            <a:r>
              <a:rPr lang="vi-VN">
                <a:latin typeface="Arial"/>
                <a:cs typeface="Arial"/>
              </a:rPr>
              <a:t> nữa</a:t>
            </a:r>
          </a:p>
          <a:p>
            <a:r>
              <a:rPr lang="vi-VN">
                <a:latin typeface="Arial"/>
                <a:cs typeface="Arial"/>
              </a:rPr>
              <a:t>- nếu sang thương lớn lên sẽ chuyển sang nhánh bên này(&gt;</a:t>
            </a:r>
            <a:r>
              <a:rPr lang="vi-VN" err="1">
                <a:latin typeface="Arial"/>
                <a:cs typeface="Arial"/>
              </a:rPr>
              <a:t>1cm</a:t>
            </a:r>
            <a:r>
              <a:rPr lang="vi-VN">
                <a:latin typeface="Arial"/>
                <a:cs typeface="Arial"/>
              </a:rPr>
              <a:t>)</a:t>
            </a:r>
          </a:p>
          <a:p>
            <a:r>
              <a:rPr lang="vi-VN">
                <a:latin typeface="Arial"/>
                <a:cs typeface="Arial"/>
              </a:rPr>
              <a:t>+ trên </a:t>
            </a:r>
            <a:r>
              <a:rPr lang="vi-VN" err="1">
                <a:latin typeface="Arial"/>
                <a:cs typeface="Arial"/>
              </a:rPr>
              <a:t>bn</a:t>
            </a:r>
            <a:r>
              <a:rPr lang="vi-VN">
                <a:latin typeface="Arial"/>
                <a:cs typeface="Arial"/>
              </a:rPr>
              <a:t> có sang </a:t>
            </a:r>
            <a:r>
              <a:rPr lang="vi-VN" err="1">
                <a:latin typeface="Arial"/>
                <a:cs typeface="Arial"/>
              </a:rPr>
              <a:t>thươn</a:t>
            </a:r>
            <a:r>
              <a:rPr lang="vi-VN">
                <a:latin typeface="Arial"/>
                <a:cs typeface="Arial"/>
              </a:rPr>
              <a:t> &gt;</a:t>
            </a:r>
            <a:r>
              <a:rPr lang="vi-VN" err="1">
                <a:latin typeface="Arial"/>
                <a:cs typeface="Arial"/>
              </a:rPr>
              <a:t>1cm</a:t>
            </a:r>
            <a:r>
              <a:rPr lang="vi-VN">
                <a:latin typeface="Arial"/>
                <a:cs typeface="Arial"/>
              </a:rPr>
              <a:t> sẽ có chỉ định chụp CT/MRI:=&gt;</a:t>
            </a:r>
          </a:p>
          <a:p>
            <a:r>
              <a:rPr lang="vi-VN">
                <a:latin typeface="Arial"/>
                <a:cs typeface="Arial"/>
              </a:rPr>
              <a:t>- nếu trên cT/MRI phát hiện hình ảnh điền hình như đã nếu ở trên =&gt; chẩn đoán HCC và điều trị</a:t>
            </a:r>
          </a:p>
          <a:p>
            <a:r>
              <a:rPr lang="vi-VN">
                <a:latin typeface="Arial"/>
                <a:cs typeface="Arial"/>
              </a:rPr>
              <a:t>- nếu cT/MRI không có hình ảnh điển hình đó, sẽ chụp ngược lại MRI/CT=&gt; </a:t>
            </a:r>
            <a:r>
              <a:rPr lang="vi-VN" err="1">
                <a:latin typeface="Arial"/>
                <a:cs typeface="Arial"/>
              </a:rPr>
              <a:t>hìnharnh</a:t>
            </a:r>
            <a:r>
              <a:rPr lang="vi-VN">
                <a:latin typeface="Arial"/>
                <a:cs typeface="Arial"/>
              </a:rPr>
              <a:t> điển hình=&gt; chẩn đoán , còn </a:t>
            </a:r>
            <a:r>
              <a:rPr lang="vi-VN" err="1">
                <a:latin typeface="Arial"/>
                <a:cs typeface="Arial"/>
              </a:rPr>
              <a:t>ko</a:t>
            </a:r>
            <a:r>
              <a:rPr lang="vi-VN">
                <a:latin typeface="Arial"/>
                <a:cs typeface="Arial"/>
              </a:rPr>
              <a:t> có thể theo dõi hoặc sinh thiết để xác định chẩn đoán</a:t>
            </a:r>
            <a:endParaRPr lang="en-VN"/>
          </a:p>
        </p:txBody>
      </p:sp>
      <p:sp>
        <p:nvSpPr>
          <p:cNvPr id="4" name="Slide Number Placeholder 3"/>
          <p:cNvSpPr>
            <a:spLocks noGrp="1"/>
          </p:cNvSpPr>
          <p:nvPr>
            <p:ph type="sldNum" sz="quarter" idx="5"/>
          </p:nvPr>
        </p:nvSpPr>
        <p:spPr/>
        <p:txBody>
          <a:bodyPr/>
          <a:lstStyle/>
          <a:p>
            <a:fld id="{9BC3478D-B4DE-4D3C-82F7-36E2E500FA56}" type="slidenum">
              <a:rPr lang="en-US" smtClean="0"/>
              <a:t>21</a:t>
            </a:fld>
            <a:endParaRPr lang="en-US"/>
          </a:p>
        </p:txBody>
      </p:sp>
    </p:spTree>
    <p:extLst>
      <p:ext uri="{BB962C8B-B14F-4D97-AF65-F5344CB8AC3E}">
        <p14:creationId xmlns:p14="http://schemas.microsoft.com/office/powerpoint/2010/main" val="731851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05435" indent="-305435">
              <a:spcBef>
                <a:spcPct val="20000"/>
              </a:spcBef>
              <a:spcAft>
                <a:spcPts val="600"/>
              </a:spcAft>
              <a:buFont typeface="Arial"/>
              <a:buChar char="•"/>
            </a:pPr>
            <a:r>
              <a:rPr lang="vi-VN">
                <a:latin typeface="Arial"/>
                <a:cs typeface="Arial"/>
              </a:rPr>
              <a:t>Khi tổn thương ở gan có một trong ba tiêu chuẩn sau:</a:t>
            </a:r>
            <a:endParaRPr lang="en-US">
              <a:latin typeface="Arial"/>
              <a:cs typeface="Arial"/>
            </a:endParaRPr>
          </a:p>
          <a:p>
            <a:pPr marL="305435" indent="-305435">
              <a:spcBef>
                <a:spcPct val="20000"/>
              </a:spcBef>
              <a:spcAft>
                <a:spcPts val="600"/>
              </a:spcAft>
              <a:buFont typeface="Arial"/>
              <a:buChar char="•"/>
            </a:pPr>
            <a:r>
              <a:rPr lang="vi-VN">
                <a:latin typeface="Arial"/>
                <a:cs typeface="Arial"/>
              </a:rPr>
              <a:t>Hình ảnh điển hình* của UTBMTBG trên CT </a:t>
            </a:r>
            <a:r>
              <a:rPr lang="vi-VN" err="1">
                <a:latin typeface="Arial"/>
                <a:cs typeface="Arial"/>
              </a:rPr>
              <a:t>scan</a:t>
            </a:r>
            <a:r>
              <a:rPr lang="vi-VN">
                <a:latin typeface="Arial"/>
                <a:cs typeface="Arial"/>
              </a:rPr>
              <a:t> bụng có cản </a:t>
            </a:r>
            <a:r>
              <a:rPr lang="vi-VN" err="1">
                <a:latin typeface="Arial"/>
                <a:cs typeface="Arial"/>
              </a:rPr>
              <a:t>quang</a:t>
            </a:r>
            <a:r>
              <a:rPr lang="vi-VN">
                <a:latin typeface="Arial"/>
                <a:cs typeface="Arial"/>
              </a:rPr>
              <a:t> hoặc MRI bụng có tương phản từ + AFP ≥ 400 </a:t>
            </a:r>
            <a:r>
              <a:rPr lang="vi-VN" err="1">
                <a:latin typeface="Arial"/>
                <a:cs typeface="Arial"/>
              </a:rPr>
              <a:t>ng</a:t>
            </a:r>
            <a:r>
              <a:rPr lang="vi-VN">
                <a:latin typeface="Arial"/>
                <a:cs typeface="Arial"/>
              </a:rPr>
              <a:t>/</a:t>
            </a:r>
            <a:r>
              <a:rPr lang="vi-VN" err="1">
                <a:latin typeface="Arial"/>
                <a:cs typeface="Arial"/>
              </a:rPr>
              <a:t>ml</a:t>
            </a:r>
            <a:r>
              <a:rPr lang="vi-VN">
                <a:latin typeface="Arial"/>
                <a:cs typeface="Arial"/>
              </a:rPr>
              <a:t>.</a:t>
            </a:r>
            <a:endParaRPr lang="en-US">
              <a:latin typeface="Arial"/>
              <a:cs typeface="Arial"/>
            </a:endParaRPr>
          </a:p>
          <a:p>
            <a:pPr marL="305435" indent="-305435">
              <a:spcBef>
                <a:spcPct val="20000"/>
              </a:spcBef>
              <a:spcAft>
                <a:spcPts val="600"/>
              </a:spcAft>
              <a:buFont typeface="Arial"/>
              <a:buChar char="•"/>
            </a:pPr>
            <a:r>
              <a:rPr lang="vi-VN">
                <a:latin typeface="Arial"/>
                <a:cs typeface="Arial"/>
              </a:rPr>
              <a:t>Hình ảnh điển hình* của UTBMTBG trên CT </a:t>
            </a:r>
            <a:r>
              <a:rPr lang="vi-VN" err="1">
                <a:latin typeface="Arial"/>
                <a:cs typeface="Arial"/>
              </a:rPr>
              <a:t>scan</a:t>
            </a:r>
            <a:r>
              <a:rPr lang="vi-VN">
                <a:latin typeface="Arial"/>
                <a:cs typeface="Arial"/>
              </a:rPr>
              <a:t> bụng có cản </a:t>
            </a:r>
            <a:r>
              <a:rPr lang="vi-VN" err="1">
                <a:latin typeface="Arial"/>
                <a:cs typeface="Arial"/>
              </a:rPr>
              <a:t>quang</a:t>
            </a:r>
            <a:r>
              <a:rPr lang="vi-VN">
                <a:latin typeface="Arial"/>
                <a:cs typeface="Arial"/>
              </a:rPr>
              <a:t> hoặc MRI bụng có tương phản từ + AFP tăng cao hơn bình thường (nhưng chưa đến 400 </a:t>
            </a:r>
            <a:r>
              <a:rPr lang="vi-VN" err="1">
                <a:latin typeface="Arial"/>
                <a:cs typeface="Arial"/>
              </a:rPr>
              <a:t>ng</a:t>
            </a:r>
            <a:r>
              <a:rPr lang="vi-VN">
                <a:latin typeface="Arial"/>
                <a:cs typeface="Arial"/>
              </a:rPr>
              <a:t>/</a:t>
            </a:r>
            <a:r>
              <a:rPr lang="vi-VN" err="1">
                <a:latin typeface="Arial"/>
                <a:cs typeface="Arial"/>
              </a:rPr>
              <a:t>ml</a:t>
            </a:r>
            <a:r>
              <a:rPr lang="vi-VN">
                <a:latin typeface="Arial"/>
                <a:cs typeface="Arial"/>
              </a:rPr>
              <a:t>) + có nhiễm HBV và/hoặc HCV. Có thể làm sinh thiết gan để chẩn đoán xác định nếu bác sĩ lâm sàng thấy cần thiết.</a:t>
            </a:r>
            <a:endParaRPr lang="en-US">
              <a:latin typeface="Arial"/>
              <a:cs typeface="Arial"/>
            </a:endParaRPr>
          </a:p>
          <a:p>
            <a:pPr marL="305435" indent="-305435">
              <a:spcBef>
                <a:spcPct val="20000"/>
              </a:spcBef>
              <a:spcAft>
                <a:spcPts val="600"/>
              </a:spcAft>
              <a:buFont typeface="Arial"/>
              <a:buChar char="•"/>
            </a:pPr>
            <a:r>
              <a:rPr lang="vi-VN">
                <a:latin typeface="Arial"/>
                <a:cs typeface="Arial"/>
              </a:rPr>
              <a:t>Các trường hợp không đủ các tiêu chuẩn nói trên đều phải làm sinh thiết khối u gan (có thể phải làm nhiều lần) để chẩn đoán xác định. Nếu sinh thiết lại vẫn âm tính thì có thể theo dõi và làm lại các xét nghiệm hình ảnh học và chỉ dấu sinh học mỗi 2 tháng.</a:t>
            </a:r>
            <a:endParaRPr lang="en-US">
              <a:latin typeface="Arial"/>
              <a:cs typeface="Arial"/>
            </a:endParaRPr>
          </a:p>
          <a:p>
            <a:pPr marL="305435" indent="-305435">
              <a:spcBef>
                <a:spcPct val="20000"/>
              </a:spcBef>
              <a:spcAft>
                <a:spcPts val="600"/>
              </a:spcAft>
              <a:buFont typeface="Arial"/>
              <a:buChar char="•"/>
            </a:pPr>
            <a:r>
              <a:rPr lang="vi-VN">
                <a:latin typeface="Arial"/>
                <a:cs typeface="Arial"/>
              </a:rPr>
              <a:t>Có bằng chứng giải phẫu bệnh lý là UTBMTBG.</a:t>
            </a:r>
            <a:endParaRPr lang="en-US">
              <a:latin typeface="Arial"/>
              <a:cs typeface="Arial"/>
            </a:endParaRPr>
          </a:p>
          <a:p>
            <a:endParaRPr lang="en-US">
              <a:cs typeface="Calibri"/>
            </a:endParaRPr>
          </a:p>
        </p:txBody>
      </p:sp>
      <p:sp>
        <p:nvSpPr>
          <p:cNvPr id="4" name="Slide Number Placeholder 3"/>
          <p:cNvSpPr>
            <a:spLocks noGrp="1"/>
          </p:cNvSpPr>
          <p:nvPr>
            <p:ph type="sldNum" sz="quarter" idx="5"/>
          </p:nvPr>
        </p:nvSpPr>
        <p:spPr/>
        <p:txBody>
          <a:bodyPr/>
          <a:lstStyle/>
          <a:p>
            <a:fld id="{9BC3478D-B4DE-4D3C-82F7-36E2E500FA56}" type="slidenum">
              <a:rPr lang="en-US" smtClean="0"/>
              <a:t>22</a:t>
            </a:fld>
            <a:endParaRPr lang="en-US"/>
          </a:p>
        </p:txBody>
      </p:sp>
    </p:spTree>
    <p:extLst>
      <p:ext uri="{BB962C8B-B14F-4D97-AF65-F5344CB8AC3E}">
        <p14:creationId xmlns:p14="http://schemas.microsoft.com/office/powerpoint/2010/main" val="2477137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vi-VN"/>
              <a:t>Theo tổ chức thống kê ung thư thế giới (GLOBOCAN ) năm 2020 tại VN ung thư gan có tỷ lệ mới mắc cao nhất, nếu tách riêng ở 2 giới : giới nam có tỷ lệ ung thư gan đứng hàng thứ nhất và nữ giới đứng hàng thứ 5 so với các loại ung thư khác</a:t>
            </a:r>
            <a:endParaRPr/>
          </a:p>
        </p:txBody>
      </p:sp>
      <p:sp>
        <p:nvSpPr>
          <p:cNvPr id="138" name="Google Shape;13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21501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err="1">
                <a:latin typeface="Arial"/>
                <a:cs typeface="Arial"/>
              </a:rPr>
              <a:t>Hầu</a:t>
            </a:r>
            <a:r>
              <a:rPr lang="vi-VN">
                <a:latin typeface="Arial"/>
                <a:cs typeface="Arial"/>
              </a:rPr>
              <a:t> </a:t>
            </a:r>
            <a:r>
              <a:rPr lang="vi-VN" err="1">
                <a:latin typeface="Arial"/>
                <a:cs typeface="Arial"/>
              </a:rPr>
              <a:t>hết</a:t>
            </a:r>
            <a:r>
              <a:rPr lang="vi-VN">
                <a:latin typeface="Arial"/>
                <a:cs typeface="Arial"/>
              </a:rPr>
              <a:t> ung thư </a:t>
            </a:r>
            <a:r>
              <a:rPr lang="vi-VN" err="1">
                <a:latin typeface="Arial"/>
                <a:cs typeface="Arial"/>
              </a:rPr>
              <a:t>tế</a:t>
            </a:r>
            <a:r>
              <a:rPr lang="vi-VN">
                <a:latin typeface="Arial"/>
                <a:cs typeface="Arial"/>
              </a:rPr>
              <a:t> </a:t>
            </a:r>
            <a:r>
              <a:rPr lang="vi-VN" err="1">
                <a:latin typeface="Arial"/>
                <a:cs typeface="Arial"/>
              </a:rPr>
              <a:t>bào</a:t>
            </a:r>
            <a:r>
              <a:rPr lang="vi-VN">
                <a:latin typeface="Arial"/>
                <a:cs typeface="Arial"/>
              </a:rPr>
              <a:t> gan </a:t>
            </a:r>
            <a:r>
              <a:rPr lang="vi-VN" err="1">
                <a:latin typeface="Arial"/>
                <a:cs typeface="Arial"/>
              </a:rPr>
              <a:t>xuất</a:t>
            </a:r>
            <a:r>
              <a:rPr lang="vi-VN">
                <a:latin typeface="Arial"/>
                <a:cs typeface="Arial"/>
              </a:rPr>
              <a:t> </a:t>
            </a:r>
            <a:r>
              <a:rPr lang="vi-VN" err="1">
                <a:latin typeface="Arial"/>
                <a:cs typeface="Arial"/>
              </a:rPr>
              <a:t>hiện</a:t>
            </a:r>
            <a:r>
              <a:rPr lang="vi-VN">
                <a:latin typeface="Arial"/>
                <a:cs typeface="Arial"/>
              </a:rPr>
              <a:t> trên </a:t>
            </a:r>
            <a:r>
              <a:rPr lang="vi-VN" err="1">
                <a:latin typeface="Arial"/>
                <a:cs typeface="Arial"/>
              </a:rPr>
              <a:t>nền</a:t>
            </a:r>
            <a:r>
              <a:rPr lang="vi-VN">
                <a:latin typeface="Arial"/>
                <a:cs typeface="Arial"/>
              </a:rPr>
              <a:t> gan viêm </a:t>
            </a:r>
            <a:r>
              <a:rPr lang="vi-VN" err="1">
                <a:latin typeface="Arial"/>
                <a:cs typeface="Arial"/>
              </a:rPr>
              <a:t>mạn</a:t>
            </a:r>
            <a:r>
              <a:rPr lang="vi-VN">
                <a:latin typeface="Arial"/>
                <a:cs typeface="Arial"/>
              </a:rPr>
              <a:t> </a:t>
            </a:r>
            <a:r>
              <a:rPr lang="vi-VN" err="1">
                <a:latin typeface="Arial"/>
                <a:cs typeface="Arial"/>
              </a:rPr>
              <a:t>tính</a:t>
            </a:r>
            <a:r>
              <a:rPr lang="vi-VN">
                <a:latin typeface="Arial"/>
                <a:cs typeface="Arial"/>
              </a:rPr>
              <a:t>, xơ </a:t>
            </a:r>
            <a:r>
              <a:rPr lang="vi-VN" err="1">
                <a:latin typeface="Arial"/>
                <a:cs typeface="Arial"/>
              </a:rPr>
              <a:t>hoá</a:t>
            </a:r>
            <a:r>
              <a:rPr lang="vi-VN">
                <a:latin typeface="Arial"/>
                <a:cs typeface="Arial"/>
              </a:rPr>
              <a:t>, </a:t>
            </a:r>
            <a:r>
              <a:rPr lang="vi-VN" err="1">
                <a:latin typeface="Arial"/>
                <a:cs typeface="Arial"/>
              </a:rPr>
              <a:t>tổng</a:t>
            </a:r>
            <a:r>
              <a:rPr lang="vi-VN">
                <a:latin typeface="Arial"/>
                <a:cs typeface="Arial"/>
              </a:rPr>
              <a:t> </a:t>
            </a:r>
            <a:r>
              <a:rPr lang="vi-VN" err="1">
                <a:latin typeface="Arial"/>
                <a:cs typeface="Arial"/>
              </a:rPr>
              <a:t>trạng</a:t>
            </a:r>
            <a:r>
              <a:rPr lang="vi-VN">
                <a:latin typeface="Arial"/>
                <a:cs typeface="Arial"/>
              </a:rPr>
              <a:t> </a:t>
            </a:r>
            <a:r>
              <a:rPr lang="vi-VN" err="1">
                <a:latin typeface="Arial"/>
                <a:cs typeface="Arial"/>
              </a:rPr>
              <a:t>bn</a:t>
            </a:r>
            <a:r>
              <a:rPr lang="vi-VN">
                <a:latin typeface="Arial"/>
                <a:cs typeface="Arial"/>
              </a:rPr>
              <a:t> </a:t>
            </a:r>
            <a:r>
              <a:rPr lang="vi-VN" err="1">
                <a:latin typeface="Arial"/>
                <a:cs typeface="Arial"/>
              </a:rPr>
              <a:t>kém</a:t>
            </a:r>
            <a:r>
              <a:rPr lang="vi-VN">
                <a:latin typeface="Arial"/>
                <a:cs typeface="Arial"/>
              </a:rPr>
              <a:t> </a:t>
            </a:r>
            <a:r>
              <a:rPr lang="vi-VN" err="1">
                <a:latin typeface="Arial"/>
                <a:cs typeface="Arial"/>
              </a:rPr>
              <a:t>nền</a:t>
            </a:r>
            <a:r>
              <a:rPr lang="vi-VN">
                <a:latin typeface="Arial"/>
                <a:cs typeface="Arial"/>
              </a:rPr>
              <a:t> </a:t>
            </a:r>
            <a:r>
              <a:rPr lang="vi-VN" err="1">
                <a:latin typeface="Arial"/>
                <a:cs typeface="Arial"/>
              </a:rPr>
              <a:t>việc</a:t>
            </a:r>
            <a:r>
              <a:rPr lang="vi-VN">
                <a:latin typeface="Arial"/>
                <a:cs typeface="Arial"/>
              </a:rPr>
              <a:t> </a:t>
            </a:r>
            <a:r>
              <a:rPr lang="vi-VN" err="1">
                <a:latin typeface="Arial"/>
                <a:cs typeface="Arial"/>
              </a:rPr>
              <a:t>đánh</a:t>
            </a:r>
            <a:r>
              <a:rPr lang="vi-VN">
                <a:latin typeface="Arial"/>
                <a:cs typeface="Arial"/>
              </a:rPr>
              <a:t> </a:t>
            </a:r>
            <a:r>
              <a:rPr lang="vi-VN" err="1">
                <a:latin typeface="Arial"/>
                <a:cs typeface="Arial"/>
              </a:rPr>
              <a:t>giá</a:t>
            </a:r>
            <a:r>
              <a:rPr lang="vi-VN">
                <a:latin typeface="Arial"/>
                <a:cs typeface="Arial"/>
              </a:rPr>
              <a:t>  </a:t>
            </a:r>
            <a:r>
              <a:rPr lang="vi-VN" err="1">
                <a:latin typeface="Arial"/>
                <a:cs typeface="Arial"/>
              </a:rPr>
              <a:t>gđ</a:t>
            </a:r>
            <a:r>
              <a:rPr lang="vi-VN">
                <a:latin typeface="Arial"/>
                <a:cs typeface="Arial"/>
              </a:rPr>
              <a:t> </a:t>
            </a:r>
            <a:r>
              <a:rPr lang="vi-VN" err="1">
                <a:latin typeface="Arial"/>
                <a:cs typeface="Arial"/>
              </a:rPr>
              <a:t>bệnh</a:t>
            </a:r>
            <a:r>
              <a:rPr lang="vi-VN">
                <a:latin typeface="Arial"/>
                <a:cs typeface="Arial"/>
              </a:rPr>
              <a:t> </a:t>
            </a:r>
            <a:r>
              <a:rPr lang="vi-VN" err="1">
                <a:latin typeface="Arial"/>
                <a:cs typeface="Arial"/>
              </a:rPr>
              <a:t>cần</a:t>
            </a:r>
            <a:r>
              <a:rPr lang="vi-VN">
                <a:latin typeface="Arial"/>
                <a:cs typeface="Arial"/>
              </a:rPr>
              <a:t> căn </a:t>
            </a:r>
            <a:r>
              <a:rPr lang="vi-VN" err="1">
                <a:latin typeface="Arial"/>
                <a:cs typeface="Arial"/>
              </a:rPr>
              <a:t>cứ</a:t>
            </a:r>
            <a:r>
              <a:rPr lang="vi-VN">
                <a:latin typeface="Arial"/>
                <a:cs typeface="Arial"/>
              </a:rPr>
              <a:t> </a:t>
            </a:r>
            <a:r>
              <a:rPr lang="vi-VN" err="1">
                <a:latin typeface="Arial"/>
                <a:cs typeface="Arial"/>
              </a:rPr>
              <a:t>vào</a:t>
            </a:r>
            <a:r>
              <a:rPr lang="vi-VN">
                <a:latin typeface="Arial"/>
                <a:cs typeface="Arial"/>
              </a:rPr>
              <a:t> </a:t>
            </a:r>
            <a:r>
              <a:rPr lang="vi-VN" err="1">
                <a:latin typeface="Arial"/>
                <a:cs typeface="Arial"/>
              </a:rPr>
              <a:t>các</a:t>
            </a:r>
            <a:r>
              <a:rPr lang="vi-VN">
                <a:latin typeface="Arial"/>
                <a:cs typeface="Arial"/>
              </a:rPr>
              <a:t> </a:t>
            </a:r>
            <a:r>
              <a:rPr lang="vi-VN" err="1">
                <a:latin typeface="Arial"/>
                <a:cs typeface="Arial"/>
              </a:rPr>
              <a:t>yếu</a:t>
            </a:r>
            <a:r>
              <a:rPr lang="vi-VN">
                <a:latin typeface="Arial"/>
                <a:cs typeface="Arial"/>
              </a:rPr>
              <a:t> </a:t>
            </a:r>
            <a:r>
              <a:rPr lang="vi-VN" err="1">
                <a:latin typeface="Arial"/>
                <a:cs typeface="Arial"/>
              </a:rPr>
              <a:t>tố</a:t>
            </a:r>
            <a:r>
              <a:rPr lang="vi-VN">
                <a:latin typeface="Arial"/>
                <a:cs typeface="Arial"/>
              </a:rPr>
              <a:t>: </a:t>
            </a:r>
            <a:r>
              <a:rPr lang="vi-VN" err="1">
                <a:latin typeface="Arial"/>
                <a:cs typeface="Arial"/>
              </a:rPr>
              <a:t>tình</a:t>
            </a:r>
            <a:r>
              <a:rPr lang="vi-VN">
                <a:latin typeface="Arial"/>
                <a:cs typeface="Arial"/>
              </a:rPr>
              <a:t> </a:t>
            </a:r>
            <a:r>
              <a:rPr lang="vi-VN" err="1">
                <a:latin typeface="Arial"/>
                <a:cs typeface="Arial"/>
              </a:rPr>
              <a:t>trạng</a:t>
            </a:r>
            <a:r>
              <a:rPr lang="vi-VN">
                <a:latin typeface="Arial"/>
                <a:cs typeface="Arial"/>
              </a:rPr>
              <a:t> </a:t>
            </a:r>
            <a:r>
              <a:rPr lang="vi-VN" err="1">
                <a:latin typeface="Arial"/>
                <a:cs typeface="Arial"/>
              </a:rPr>
              <a:t>tiến</a:t>
            </a:r>
            <a:r>
              <a:rPr lang="vi-VN">
                <a:latin typeface="Arial"/>
                <a:cs typeface="Arial"/>
              </a:rPr>
              <a:t> </a:t>
            </a:r>
            <a:r>
              <a:rPr lang="vi-VN" err="1">
                <a:latin typeface="Arial"/>
                <a:cs typeface="Arial"/>
              </a:rPr>
              <a:t>triển</a:t>
            </a:r>
            <a:r>
              <a:rPr lang="vi-VN">
                <a:latin typeface="Arial"/>
                <a:cs typeface="Arial"/>
              </a:rPr>
              <a:t> </a:t>
            </a:r>
            <a:r>
              <a:rPr lang="vi-VN" err="1">
                <a:latin typeface="Arial"/>
                <a:cs typeface="Arial"/>
              </a:rPr>
              <a:t>của</a:t>
            </a:r>
            <a:r>
              <a:rPr lang="vi-VN">
                <a:latin typeface="Arial"/>
                <a:cs typeface="Arial"/>
              </a:rPr>
              <a:t> </a:t>
            </a:r>
            <a:r>
              <a:rPr lang="vi-VN" err="1">
                <a:latin typeface="Arial"/>
                <a:cs typeface="Arial"/>
              </a:rPr>
              <a:t>khối</a:t>
            </a:r>
            <a:r>
              <a:rPr lang="vi-VN">
                <a:latin typeface="Arial"/>
                <a:cs typeface="Arial"/>
              </a:rPr>
              <a:t> u, </a:t>
            </a:r>
            <a:r>
              <a:rPr lang="vi-VN" err="1">
                <a:latin typeface="Arial"/>
                <a:cs typeface="Arial"/>
              </a:rPr>
              <a:t>chức</a:t>
            </a:r>
            <a:r>
              <a:rPr lang="vi-VN">
                <a:latin typeface="Arial"/>
                <a:cs typeface="Arial"/>
              </a:rPr>
              <a:t> năng gan </a:t>
            </a:r>
            <a:r>
              <a:rPr lang="vi-VN" err="1">
                <a:latin typeface="Arial"/>
                <a:cs typeface="Arial"/>
              </a:rPr>
              <a:t>và</a:t>
            </a:r>
            <a:r>
              <a:rPr lang="vi-VN">
                <a:latin typeface="Arial"/>
                <a:cs typeface="Arial"/>
              </a:rPr>
              <a:t> </a:t>
            </a:r>
            <a:r>
              <a:rPr lang="vi-VN" err="1">
                <a:latin typeface="Arial"/>
                <a:cs typeface="Arial"/>
              </a:rPr>
              <a:t>thể</a:t>
            </a:r>
            <a:r>
              <a:rPr lang="vi-VN">
                <a:latin typeface="Arial"/>
                <a:cs typeface="Arial"/>
              </a:rPr>
              <a:t> </a:t>
            </a:r>
            <a:r>
              <a:rPr lang="vi-VN" err="1">
                <a:latin typeface="Arial"/>
                <a:cs typeface="Arial"/>
              </a:rPr>
              <a:t>trạng</a:t>
            </a:r>
            <a:r>
              <a:rPr lang="vi-VN">
                <a:latin typeface="Arial"/>
                <a:cs typeface="Arial"/>
              </a:rPr>
              <a:t> </a:t>
            </a:r>
            <a:r>
              <a:rPr lang="vi-VN" err="1">
                <a:latin typeface="Arial"/>
                <a:cs typeface="Arial"/>
              </a:rPr>
              <a:t>của</a:t>
            </a:r>
            <a:r>
              <a:rPr lang="vi-VN">
                <a:latin typeface="Arial"/>
                <a:cs typeface="Arial"/>
              </a:rPr>
              <a:t> </a:t>
            </a:r>
            <a:r>
              <a:rPr lang="vi-VN" err="1">
                <a:latin typeface="Arial"/>
                <a:cs typeface="Arial"/>
              </a:rPr>
              <a:t>bn</a:t>
            </a:r>
            <a:r>
              <a:rPr lang="vi-VN">
                <a:latin typeface="Arial"/>
                <a:cs typeface="Arial"/>
              </a:rPr>
              <a:t>.</a:t>
            </a:r>
          </a:p>
          <a:p>
            <a:r>
              <a:rPr lang="vi-VN" err="1">
                <a:latin typeface="Arial"/>
                <a:cs typeface="Arial"/>
              </a:rPr>
              <a:t>Bảng</a:t>
            </a:r>
            <a:r>
              <a:rPr lang="vi-VN">
                <a:latin typeface="Arial"/>
                <a:cs typeface="Arial"/>
              </a:rPr>
              <a:t> phân </a:t>
            </a:r>
            <a:r>
              <a:rPr lang="vi-VN" err="1">
                <a:latin typeface="Arial"/>
                <a:cs typeface="Arial"/>
              </a:rPr>
              <a:t>loại</a:t>
            </a:r>
            <a:r>
              <a:rPr lang="vi-VN">
                <a:latin typeface="Arial"/>
                <a:cs typeface="Arial"/>
              </a:rPr>
              <a:t> ung thư </a:t>
            </a:r>
            <a:r>
              <a:rPr lang="vi-VN" err="1">
                <a:latin typeface="Arial"/>
                <a:cs typeface="Arial"/>
              </a:rPr>
              <a:t>tb</a:t>
            </a:r>
            <a:r>
              <a:rPr lang="vi-VN">
                <a:latin typeface="Arial"/>
                <a:cs typeface="Arial"/>
              </a:rPr>
              <a:t> gan </a:t>
            </a:r>
            <a:r>
              <a:rPr lang="vi-VN" err="1">
                <a:latin typeface="Arial"/>
                <a:cs typeface="Arial"/>
              </a:rPr>
              <a:t>của</a:t>
            </a:r>
            <a:r>
              <a:rPr lang="vi-VN">
                <a:latin typeface="Arial"/>
                <a:cs typeface="Arial"/>
              </a:rPr>
              <a:t> </a:t>
            </a:r>
            <a:r>
              <a:rPr lang="vi-VN" err="1">
                <a:latin typeface="Arial"/>
                <a:cs typeface="Arial"/>
              </a:rPr>
              <a:t>Hội</a:t>
            </a:r>
            <a:r>
              <a:rPr lang="vi-VN">
                <a:latin typeface="Arial"/>
                <a:cs typeface="Arial"/>
              </a:rPr>
              <a:t> ung thư gan Tây Ban Nha 2022 căn </a:t>
            </a:r>
            <a:r>
              <a:rPr lang="vi-VN" err="1">
                <a:latin typeface="Arial"/>
                <a:cs typeface="Arial"/>
              </a:rPr>
              <a:t>cứ</a:t>
            </a:r>
            <a:r>
              <a:rPr lang="vi-VN">
                <a:latin typeface="Arial"/>
                <a:cs typeface="Arial"/>
              </a:rPr>
              <a:t> </a:t>
            </a:r>
            <a:r>
              <a:rPr lang="vi-VN" err="1">
                <a:latin typeface="Arial"/>
                <a:cs typeface="Arial"/>
              </a:rPr>
              <a:t>vào</a:t>
            </a:r>
            <a:r>
              <a:rPr lang="vi-VN">
                <a:latin typeface="Arial"/>
                <a:cs typeface="Arial"/>
              </a:rPr>
              <a:t> </a:t>
            </a:r>
            <a:r>
              <a:rPr lang="vi-VN" err="1">
                <a:latin typeface="Arial"/>
                <a:cs typeface="Arial"/>
              </a:rPr>
              <a:t>các</a:t>
            </a:r>
            <a:r>
              <a:rPr lang="vi-VN">
                <a:latin typeface="Arial"/>
                <a:cs typeface="Arial"/>
              </a:rPr>
              <a:t> </a:t>
            </a:r>
            <a:r>
              <a:rPr lang="vi-VN" err="1">
                <a:latin typeface="Arial"/>
                <a:cs typeface="Arial"/>
              </a:rPr>
              <a:t>yếu</a:t>
            </a:r>
            <a:r>
              <a:rPr lang="vi-VN">
                <a:latin typeface="Arial"/>
                <a:cs typeface="Arial"/>
              </a:rPr>
              <a:t> </a:t>
            </a:r>
            <a:r>
              <a:rPr lang="vi-VN" err="1">
                <a:latin typeface="Arial"/>
                <a:cs typeface="Arial"/>
              </a:rPr>
              <a:t>tố</a:t>
            </a:r>
            <a:r>
              <a:rPr lang="vi-VN">
                <a:latin typeface="Arial"/>
                <a:cs typeface="Arial"/>
              </a:rPr>
              <a:t> như ,…</a:t>
            </a:r>
            <a:endParaRPr lang="en-VN">
              <a:latin typeface="Arial"/>
              <a:cs typeface="Arial"/>
            </a:endParaRPr>
          </a:p>
          <a:p>
            <a:pPr marL="0" indent="0" fontAlgn="base">
              <a:buNone/>
            </a:pPr>
            <a:r>
              <a:rPr lang="en-US" err="1"/>
              <a:t>Tình</a:t>
            </a:r>
            <a:r>
              <a:rPr lang="en-US"/>
              <a:t> </a:t>
            </a:r>
            <a:r>
              <a:rPr lang="en-US" err="1"/>
              <a:t>trạng</a:t>
            </a:r>
            <a:r>
              <a:rPr lang="en-US"/>
              <a:t> </a:t>
            </a:r>
            <a:r>
              <a:rPr lang="en-US" err="1"/>
              <a:t>thể</a:t>
            </a:r>
            <a:r>
              <a:rPr lang="en-US"/>
              <a:t> </a:t>
            </a:r>
            <a:r>
              <a:rPr lang="en-US" err="1"/>
              <a:t>chất</a:t>
            </a:r>
            <a:r>
              <a:rPr lang="en-US"/>
              <a:t> BN (ECOG)</a:t>
            </a:r>
            <a:endParaRPr lang="en-US">
              <a:cs typeface="Calibri"/>
            </a:endParaRPr>
          </a:p>
          <a:p>
            <a:pPr lvl="0" fontAlgn="base"/>
            <a:r>
              <a:rPr lang="en-US" err="1"/>
              <a:t>Chức</a:t>
            </a:r>
            <a:r>
              <a:rPr lang="en-US"/>
              <a:t> </a:t>
            </a:r>
            <a:r>
              <a:rPr lang="en-US" err="1"/>
              <a:t>năng</a:t>
            </a:r>
            <a:r>
              <a:rPr lang="en-US"/>
              <a:t> </a:t>
            </a:r>
            <a:r>
              <a:rPr lang="en-US" err="1"/>
              <a:t>gan</a:t>
            </a:r>
            <a:r>
              <a:rPr lang="en-US"/>
              <a:t> (Child Pugh score)</a:t>
            </a:r>
            <a:endParaRPr lang="en-US">
              <a:cs typeface="Calibri"/>
            </a:endParaRPr>
          </a:p>
          <a:p>
            <a:pPr lvl="0" fontAlgn="base"/>
            <a:r>
              <a:rPr lang="en-US" err="1"/>
              <a:t>Số</a:t>
            </a:r>
            <a:r>
              <a:rPr lang="en-US"/>
              <a:t> </a:t>
            </a:r>
            <a:r>
              <a:rPr lang="en-US" err="1"/>
              <a:t>lượng</a:t>
            </a:r>
            <a:r>
              <a:rPr lang="en-US"/>
              <a:t> </a:t>
            </a:r>
            <a:r>
              <a:rPr lang="en-US" err="1"/>
              <a:t>khối</a:t>
            </a:r>
            <a:r>
              <a:rPr lang="en-US"/>
              <a:t> u</a:t>
            </a:r>
            <a:endParaRPr lang="en-US">
              <a:cs typeface="Calibri"/>
            </a:endParaRPr>
          </a:p>
          <a:p>
            <a:pPr lvl="0" fontAlgn="base"/>
            <a:r>
              <a:rPr lang="en-US"/>
              <a:t>Kích </a:t>
            </a:r>
            <a:r>
              <a:rPr lang="en-US" err="1"/>
              <a:t>thước</a:t>
            </a:r>
            <a:r>
              <a:rPr lang="en-US"/>
              <a:t> </a:t>
            </a:r>
            <a:r>
              <a:rPr lang="en-US" err="1"/>
              <a:t>khối</a:t>
            </a:r>
            <a:r>
              <a:rPr lang="en-US"/>
              <a:t> u</a:t>
            </a:r>
            <a:endParaRPr lang="en-US">
              <a:cs typeface="Calibri"/>
            </a:endParaRPr>
          </a:p>
          <a:p>
            <a:pPr lvl="0" fontAlgn="base"/>
            <a:r>
              <a:rPr lang="en-US" err="1"/>
              <a:t>Mức</a:t>
            </a:r>
            <a:r>
              <a:rPr lang="en-US"/>
              <a:t> </a:t>
            </a:r>
            <a:r>
              <a:rPr lang="en-US" err="1"/>
              <a:t>độ</a:t>
            </a:r>
            <a:r>
              <a:rPr lang="en-US"/>
              <a:t> </a:t>
            </a:r>
            <a:r>
              <a:rPr lang="en-US" err="1"/>
              <a:t>xâm</a:t>
            </a:r>
            <a:r>
              <a:rPr lang="en-US"/>
              <a:t> </a:t>
            </a:r>
            <a:r>
              <a:rPr lang="en-US" err="1"/>
              <a:t>lấn</a:t>
            </a:r>
            <a:r>
              <a:rPr lang="en-US"/>
              <a:t> </a:t>
            </a:r>
            <a:r>
              <a:rPr lang="en-US" err="1"/>
              <a:t>tĩnh</a:t>
            </a:r>
            <a:r>
              <a:rPr lang="en-US"/>
              <a:t> </a:t>
            </a:r>
            <a:r>
              <a:rPr lang="en-US" err="1"/>
              <a:t>mạch</a:t>
            </a:r>
            <a:r>
              <a:rPr lang="en-US"/>
              <a:t> </a:t>
            </a:r>
            <a:r>
              <a:rPr lang="en-US" err="1"/>
              <a:t>cửa</a:t>
            </a:r>
            <a:endParaRPr lang="en-US" err="1">
              <a:cs typeface="Calibri"/>
            </a:endParaRPr>
          </a:p>
          <a:p>
            <a:r>
              <a:rPr lang="vi-VN">
                <a:latin typeface="Arial"/>
                <a:cs typeface="Arial"/>
              </a:rPr>
              <a:t>Di căn xa</a:t>
            </a:r>
          </a:p>
          <a:p>
            <a:r>
              <a:rPr lang="vi-VN">
                <a:latin typeface="Arial"/>
                <a:cs typeface="Arial"/>
              </a:rPr>
              <a:t>- </a:t>
            </a:r>
            <a:r>
              <a:rPr lang="vi-VN" err="1">
                <a:latin typeface="Arial"/>
                <a:cs typeface="Arial"/>
              </a:rPr>
              <a:t>Gđ</a:t>
            </a:r>
            <a:r>
              <a:rPr lang="vi-VN">
                <a:latin typeface="Arial"/>
                <a:cs typeface="Arial"/>
              </a:rPr>
              <a:t> </a:t>
            </a:r>
            <a:r>
              <a:rPr lang="vi-VN" err="1">
                <a:latin typeface="Arial"/>
                <a:cs typeface="Arial"/>
              </a:rPr>
              <a:t>rất</a:t>
            </a:r>
            <a:r>
              <a:rPr lang="vi-VN">
                <a:latin typeface="Arial"/>
                <a:cs typeface="Arial"/>
              </a:rPr>
              <a:t> </a:t>
            </a:r>
            <a:r>
              <a:rPr lang="vi-VN" err="1">
                <a:latin typeface="Arial"/>
                <a:cs typeface="Arial"/>
              </a:rPr>
              <a:t>sớm</a:t>
            </a:r>
            <a:r>
              <a:rPr lang="vi-VN">
                <a:latin typeface="Arial"/>
                <a:cs typeface="Arial"/>
              </a:rPr>
              <a:t>(0): </a:t>
            </a:r>
            <a:r>
              <a:rPr lang="vi-VN" err="1">
                <a:latin typeface="Arial"/>
                <a:cs typeface="Arial"/>
              </a:rPr>
              <a:t>một</a:t>
            </a:r>
            <a:r>
              <a:rPr lang="vi-VN">
                <a:latin typeface="Arial"/>
                <a:cs typeface="Arial"/>
              </a:rPr>
              <a:t> </a:t>
            </a:r>
            <a:r>
              <a:rPr lang="vi-VN" err="1">
                <a:latin typeface="Arial"/>
                <a:cs typeface="Arial"/>
              </a:rPr>
              <a:t>khối</a:t>
            </a:r>
            <a:r>
              <a:rPr lang="vi-VN">
                <a:latin typeface="Arial"/>
                <a:cs typeface="Arial"/>
              </a:rPr>
              <a:t> u </a:t>
            </a:r>
            <a:r>
              <a:rPr lang="vi-VN" err="1">
                <a:latin typeface="Arial"/>
                <a:cs typeface="Arial"/>
              </a:rPr>
              <a:t>nhỏ</a:t>
            </a:r>
            <a:r>
              <a:rPr lang="vi-VN">
                <a:latin typeface="Arial"/>
                <a:cs typeface="Arial"/>
              </a:rPr>
              <a:t> </a:t>
            </a:r>
            <a:r>
              <a:rPr lang="vi-VN" err="1">
                <a:latin typeface="Arial"/>
                <a:cs typeface="Arial"/>
              </a:rPr>
              <a:t>dưới</a:t>
            </a:r>
            <a:r>
              <a:rPr lang="vi-VN">
                <a:latin typeface="Arial"/>
                <a:cs typeface="Arial"/>
              </a:rPr>
              <a:t> 2cm, CN gan </a:t>
            </a:r>
            <a:r>
              <a:rPr lang="vi-VN" err="1">
                <a:latin typeface="Arial"/>
                <a:cs typeface="Arial"/>
              </a:rPr>
              <a:t>tốt,PS</a:t>
            </a:r>
            <a:r>
              <a:rPr lang="vi-VN">
                <a:latin typeface="Arial"/>
                <a:cs typeface="Arial"/>
              </a:rPr>
              <a:t> 0</a:t>
            </a:r>
          </a:p>
          <a:p>
            <a:r>
              <a:rPr lang="vi-VN">
                <a:latin typeface="Arial"/>
                <a:cs typeface="Arial"/>
              </a:rPr>
              <a:t>- </a:t>
            </a:r>
            <a:r>
              <a:rPr lang="vi-VN" err="1">
                <a:latin typeface="Arial"/>
                <a:cs typeface="Arial"/>
              </a:rPr>
              <a:t>Sớm</a:t>
            </a:r>
            <a:r>
              <a:rPr lang="vi-VN">
                <a:latin typeface="Arial"/>
                <a:cs typeface="Arial"/>
              </a:rPr>
              <a:t>(A): 1 </a:t>
            </a:r>
            <a:r>
              <a:rPr lang="vi-VN" err="1">
                <a:latin typeface="Arial"/>
                <a:cs typeface="Arial"/>
              </a:rPr>
              <a:t>khối</a:t>
            </a:r>
            <a:r>
              <a:rPr lang="vi-VN">
                <a:latin typeface="Arial"/>
                <a:cs typeface="Arial"/>
              </a:rPr>
              <a:t> u </a:t>
            </a:r>
            <a:r>
              <a:rPr lang="vi-VN" err="1">
                <a:latin typeface="Arial"/>
                <a:cs typeface="Arial"/>
              </a:rPr>
              <a:t>hoặc</a:t>
            </a:r>
            <a:r>
              <a:rPr lang="vi-VN">
                <a:latin typeface="Arial"/>
                <a:cs typeface="Arial"/>
              </a:rPr>
              <a:t> 2-3 u </a:t>
            </a:r>
            <a:r>
              <a:rPr lang="vi-VN" err="1">
                <a:latin typeface="Arial"/>
                <a:cs typeface="Arial"/>
              </a:rPr>
              <a:t>dưới</a:t>
            </a:r>
            <a:r>
              <a:rPr lang="vi-VN">
                <a:latin typeface="Arial"/>
                <a:cs typeface="Arial"/>
              </a:rPr>
              <a:t> 3cm  </a:t>
            </a:r>
            <a:r>
              <a:rPr lang="vi-VN" err="1">
                <a:latin typeface="Arial"/>
                <a:cs typeface="Arial"/>
              </a:rPr>
              <a:t>chức</a:t>
            </a:r>
            <a:r>
              <a:rPr lang="vi-VN">
                <a:latin typeface="Arial"/>
                <a:cs typeface="Arial"/>
              </a:rPr>
              <a:t> năng gan </a:t>
            </a:r>
            <a:r>
              <a:rPr lang="vi-VN" err="1">
                <a:latin typeface="Arial"/>
                <a:cs typeface="Arial"/>
              </a:rPr>
              <a:t>còn</a:t>
            </a:r>
            <a:r>
              <a:rPr lang="vi-VN">
                <a:latin typeface="Arial"/>
                <a:cs typeface="Arial"/>
              </a:rPr>
              <a:t> </a:t>
            </a:r>
            <a:r>
              <a:rPr lang="vi-VN" err="1">
                <a:latin typeface="Arial"/>
                <a:cs typeface="Arial"/>
              </a:rPr>
              <a:t>tốt</a:t>
            </a:r>
            <a:r>
              <a:rPr lang="vi-VN">
                <a:latin typeface="Arial"/>
                <a:cs typeface="Arial"/>
              </a:rPr>
              <a:t>, PS 0</a:t>
            </a:r>
          </a:p>
          <a:p>
            <a:r>
              <a:rPr lang="vi-VN">
                <a:latin typeface="Arial"/>
                <a:cs typeface="Arial"/>
              </a:rPr>
              <a:t>- Trung gian(B) : </a:t>
            </a:r>
            <a:r>
              <a:rPr lang="vi-VN" err="1">
                <a:latin typeface="Arial"/>
                <a:cs typeface="Arial"/>
              </a:rPr>
              <a:t>nhiều</a:t>
            </a:r>
            <a:r>
              <a:rPr lang="vi-VN">
                <a:latin typeface="Arial"/>
                <a:cs typeface="Arial"/>
              </a:rPr>
              <a:t> </a:t>
            </a:r>
            <a:r>
              <a:rPr lang="vi-VN" err="1">
                <a:latin typeface="Arial"/>
                <a:cs typeface="Arial"/>
              </a:rPr>
              <a:t>khối</a:t>
            </a:r>
            <a:r>
              <a:rPr lang="vi-VN">
                <a:latin typeface="Arial"/>
                <a:cs typeface="Arial"/>
              </a:rPr>
              <a:t> u, ( </a:t>
            </a:r>
            <a:r>
              <a:rPr lang="vi-VN" err="1">
                <a:latin typeface="Arial"/>
                <a:cs typeface="Arial"/>
              </a:rPr>
              <a:t>ko</a:t>
            </a:r>
            <a:r>
              <a:rPr lang="vi-VN">
                <a:latin typeface="Arial"/>
                <a:cs typeface="Arial"/>
              </a:rPr>
              <a:t> </a:t>
            </a:r>
            <a:r>
              <a:rPr lang="vi-VN" err="1">
                <a:latin typeface="Arial"/>
                <a:cs typeface="Arial"/>
              </a:rPr>
              <a:t>phẫu</a:t>
            </a:r>
            <a:r>
              <a:rPr lang="vi-VN">
                <a:latin typeface="Arial"/>
                <a:cs typeface="Arial"/>
              </a:rPr>
              <a:t> </a:t>
            </a:r>
            <a:r>
              <a:rPr lang="vi-VN" err="1">
                <a:latin typeface="Arial"/>
                <a:cs typeface="Arial"/>
              </a:rPr>
              <a:t>thuật</a:t>
            </a:r>
            <a:r>
              <a:rPr lang="vi-VN">
                <a:latin typeface="Arial"/>
                <a:cs typeface="Arial"/>
              </a:rPr>
              <a:t> </a:t>
            </a:r>
            <a:r>
              <a:rPr lang="vi-VN" err="1">
                <a:latin typeface="Arial"/>
                <a:cs typeface="Arial"/>
              </a:rPr>
              <a:t>đc</a:t>
            </a:r>
            <a:r>
              <a:rPr lang="vi-VN">
                <a:latin typeface="Arial"/>
                <a:cs typeface="Arial"/>
              </a:rPr>
              <a:t>), CN gan </a:t>
            </a:r>
            <a:r>
              <a:rPr lang="vi-VN" err="1">
                <a:latin typeface="Arial"/>
                <a:cs typeface="Arial"/>
              </a:rPr>
              <a:t>tốt</a:t>
            </a:r>
            <a:r>
              <a:rPr lang="vi-VN">
                <a:latin typeface="Arial"/>
                <a:cs typeface="Arial"/>
              </a:rPr>
              <a:t>, PS 0</a:t>
            </a:r>
          </a:p>
          <a:p>
            <a:r>
              <a:rPr lang="vi-VN">
                <a:latin typeface="Arial"/>
                <a:cs typeface="Arial"/>
              </a:rPr>
              <a:t>-</a:t>
            </a:r>
            <a:r>
              <a:rPr lang="vi-VN" err="1">
                <a:latin typeface="Arial"/>
                <a:cs typeface="Arial"/>
              </a:rPr>
              <a:t>Tiến</a:t>
            </a:r>
            <a:r>
              <a:rPr lang="vi-VN">
                <a:latin typeface="Arial"/>
                <a:cs typeface="Arial"/>
              </a:rPr>
              <a:t> </a:t>
            </a:r>
            <a:r>
              <a:rPr lang="vi-VN" err="1">
                <a:latin typeface="Arial"/>
                <a:cs typeface="Arial"/>
              </a:rPr>
              <a:t>triển</a:t>
            </a:r>
            <a:r>
              <a:rPr lang="vi-VN">
                <a:latin typeface="Arial"/>
                <a:cs typeface="Arial"/>
              </a:rPr>
              <a:t>( C):  khi </a:t>
            </a:r>
            <a:r>
              <a:rPr lang="vi-VN" err="1">
                <a:latin typeface="Arial"/>
                <a:cs typeface="Arial"/>
              </a:rPr>
              <a:t>có</a:t>
            </a:r>
            <a:r>
              <a:rPr lang="vi-VN">
                <a:latin typeface="Arial"/>
                <a:cs typeface="Arial"/>
              </a:rPr>
              <a:t> </a:t>
            </a:r>
            <a:r>
              <a:rPr lang="vi-VN" err="1">
                <a:latin typeface="Arial"/>
                <a:cs typeface="Arial"/>
              </a:rPr>
              <a:t>dấu</a:t>
            </a:r>
            <a:r>
              <a:rPr lang="vi-VN">
                <a:latin typeface="Arial"/>
                <a:cs typeface="Arial"/>
              </a:rPr>
              <a:t> </a:t>
            </a:r>
            <a:r>
              <a:rPr lang="vi-VN" err="1">
                <a:latin typeface="Arial"/>
                <a:cs typeface="Arial"/>
              </a:rPr>
              <a:t>hiệu</a:t>
            </a:r>
            <a:r>
              <a:rPr lang="vi-VN">
                <a:latin typeface="Arial"/>
                <a:cs typeface="Arial"/>
              </a:rPr>
              <a:t> </a:t>
            </a:r>
            <a:r>
              <a:rPr lang="vi-VN" err="1">
                <a:latin typeface="Arial"/>
                <a:cs typeface="Arial"/>
              </a:rPr>
              <a:t>khối</a:t>
            </a:r>
            <a:r>
              <a:rPr lang="vi-VN">
                <a:latin typeface="Arial"/>
                <a:cs typeface="Arial"/>
              </a:rPr>
              <a:t> u </a:t>
            </a:r>
            <a:r>
              <a:rPr lang="vi-VN" err="1">
                <a:latin typeface="Arial"/>
                <a:cs typeface="Arial"/>
              </a:rPr>
              <a:t>phát</a:t>
            </a:r>
            <a:r>
              <a:rPr lang="vi-VN">
                <a:latin typeface="Arial"/>
                <a:cs typeface="Arial"/>
              </a:rPr>
              <a:t> </a:t>
            </a:r>
            <a:r>
              <a:rPr lang="vi-VN" err="1">
                <a:latin typeface="Arial"/>
                <a:cs typeface="Arial"/>
              </a:rPr>
              <a:t>triển</a:t>
            </a:r>
            <a:r>
              <a:rPr lang="vi-VN">
                <a:latin typeface="Arial"/>
                <a:cs typeface="Arial"/>
              </a:rPr>
              <a:t> </a:t>
            </a:r>
            <a:r>
              <a:rPr lang="vi-VN" err="1">
                <a:latin typeface="Arial"/>
                <a:cs typeface="Arial"/>
              </a:rPr>
              <a:t>ngoài</a:t>
            </a:r>
            <a:r>
              <a:rPr lang="vi-VN">
                <a:latin typeface="Arial"/>
                <a:cs typeface="Arial"/>
              </a:rPr>
              <a:t> gan như xâm </a:t>
            </a:r>
            <a:r>
              <a:rPr lang="vi-VN" err="1">
                <a:latin typeface="Arial"/>
                <a:cs typeface="Arial"/>
              </a:rPr>
              <a:t>lấn</a:t>
            </a:r>
            <a:r>
              <a:rPr lang="vi-VN">
                <a:latin typeface="Arial"/>
                <a:cs typeface="Arial"/>
              </a:rPr>
              <a:t> </a:t>
            </a:r>
            <a:r>
              <a:rPr lang="vi-VN" err="1">
                <a:latin typeface="Arial"/>
                <a:cs typeface="Arial"/>
              </a:rPr>
              <a:t>tĩnh</a:t>
            </a:r>
            <a:r>
              <a:rPr lang="vi-VN">
                <a:latin typeface="Arial"/>
                <a:cs typeface="Arial"/>
              </a:rPr>
              <a:t> </a:t>
            </a:r>
            <a:r>
              <a:rPr lang="vi-VN" err="1">
                <a:latin typeface="Arial"/>
                <a:cs typeface="Arial"/>
              </a:rPr>
              <a:t>mạch</a:t>
            </a:r>
            <a:r>
              <a:rPr lang="vi-VN">
                <a:latin typeface="Arial"/>
                <a:cs typeface="Arial"/>
              </a:rPr>
              <a:t> </a:t>
            </a:r>
            <a:r>
              <a:rPr lang="vi-VN" err="1">
                <a:latin typeface="Arial"/>
                <a:cs typeface="Arial"/>
              </a:rPr>
              <a:t>cửa</a:t>
            </a:r>
            <a:r>
              <a:rPr lang="vi-VN">
                <a:latin typeface="Arial"/>
                <a:cs typeface="Arial"/>
              </a:rPr>
              <a:t> </a:t>
            </a:r>
            <a:r>
              <a:rPr lang="vi-VN" err="1">
                <a:latin typeface="Arial"/>
                <a:cs typeface="Arial"/>
              </a:rPr>
              <a:t>hoặc</a:t>
            </a:r>
            <a:r>
              <a:rPr lang="vi-VN">
                <a:latin typeface="Arial"/>
                <a:cs typeface="Arial"/>
              </a:rPr>
              <a:t> di căn xa </a:t>
            </a:r>
            <a:r>
              <a:rPr lang="vi-VN" err="1">
                <a:latin typeface="Arial"/>
                <a:cs typeface="Arial"/>
              </a:rPr>
              <a:t>ngoài</a:t>
            </a:r>
            <a:r>
              <a:rPr lang="vi-VN">
                <a:latin typeface="Arial"/>
                <a:cs typeface="Arial"/>
              </a:rPr>
              <a:t> gan như </a:t>
            </a:r>
            <a:r>
              <a:rPr lang="vi-VN" err="1">
                <a:latin typeface="Arial"/>
                <a:cs typeface="Arial"/>
              </a:rPr>
              <a:t>phổi</a:t>
            </a:r>
            <a:r>
              <a:rPr lang="vi-VN">
                <a:latin typeface="Arial"/>
                <a:cs typeface="Arial"/>
              </a:rPr>
              <a:t>.., CN gan </a:t>
            </a:r>
            <a:r>
              <a:rPr lang="vi-VN" err="1">
                <a:latin typeface="Arial"/>
                <a:cs typeface="Arial"/>
              </a:rPr>
              <a:t>tốt</a:t>
            </a:r>
            <a:r>
              <a:rPr lang="vi-VN">
                <a:latin typeface="Arial"/>
                <a:cs typeface="Arial"/>
              </a:rPr>
              <a:t>, PS 1-2</a:t>
            </a:r>
          </a:p>
          <a:p>
            <a:r>
              <a:rPr lang="vi-VN" err="1">
                <a:latin typeface="Arial"/>
                <a:cs typeface="Arial"/>
              </a:rPr>
              <a:t>Gđ</a:t>
            </a:r>
            <a:r>
              <a:rPr lang="vi-VN">
                <a:latin typeface="Arial"/>
                <a:cs typeface="Arial"/>
              </a:rPr>
              <a:t> </a:t>
            </a:r>
            <a:r>
              <a:rPr lang="vi-VN" err="1">
                <a:latin typeface="Arial"/>
                <a:cs typeface="Arial"/>
              </a:rPr>
              <a:t>cuối</a:t>
            </a:r>
            <a:r>
              <a:rPr lang="vi-VN">
                <a:latin typeface="Arial"/>
                <a:cs typeface="Arial"/>
              </a:rPr>
              <a:t>(D): CN gan </a:t>
            </a:r>
            <a:r>
              <a:rPr lang="vi-VN" err="1">
                <a:latin typeface="Arial"/>
                <a:cs typeface="Arial"/>
              </a:rPr>
              <a:t>giải</a:t>
            </a:r>
            <a:r>
              <a:rPr lang="vi-VN">
                <a:latin typeface="Arial"/>
                <a:cs typeface="Arial"/>
              </a:rPr>
              <a:t> </a:t>
            </a:r>
            <a:r>
              <a:rPr lang="vi-VN" err="1">
                <a:latin typeface="Arial"/>
                <a:cs typeface="Arial"/>
              </a:rPr>
              <a:t>đoạn</a:t>
            </a:r>
            <a:r>
              <a:rPr lang="vi-VN">
                <a:latin typeface="Arial"/>
                <a:cs typeface="Arial"/>
              </a:rPr>
              <a:t> </a:t>
            </a:r>
            <a:r>
              <a:rPr lang="vi-VN" err="1">
                <a:latin typeface="Arial"/>
                <a:cs typeface="Arial"/>
              </a:rPr>
              <a:t>cuối</a:t>
            </a:r>
            <a:r>
              <a:rPr lang="vi-VN">
                <a:latin typeface="Arial"/>
                <a:cs typeface="Arial"/>
              </a:rPr>
              <a:t> PS3-4</a:t>
            </a:r>
          </a:p>
          <a:p>
            <a:endParaRPr lang="vi-VN"/>
          </a:p>
          <a:p>
            <a:endParaRPr lang="vi-VN"/>
          </a:p>
          <a:p>
            <a:endParaRPr lang="vi-VN"/>
          </a:p>
          <a:p>
            <a:r>
              <a:rPr lang="vi-VN" err="1">
                <a:latin typeface="Arial"/>
                <a:cs typeface="Arial"/>
              </a:rPr>
              <a:t>Biết</a:t>
            </a:r>
            <a:r>
              <a:rPr lang="vi-VN">
                <a:latin typeface="Arial"/>
                <a:cs typeface="Arial"/>
              </a:rPr>
              <a:t> thêm: </a:t>
            </a:r>
          </a:p>
          <a:p>
            <a:r>
              <a:rPr lang="vi-VN">
                <a:latin typeface="Arial"/>
                <a:cs typeface="Arial"/>
              </a:rPr>
              <a:t>PS 0: </a:t>
            </a:r>
            <a:r>
              <a:rPr lang="vi-VN" err="1">
                <a:latin typeface="Arial"/>
                <a:cs typeface="Arial"/>
              </a:rPr>
              <a:t>hoạt</a:t>
            </a:r>
            <a:r>
              <a:rPr lang="vi-VN">
                <a:latin typeface="Arial"/>
                <a:cs typeface="Arial"/>
              </a:rPr>
              <a:t> </a:t>
            </a:r>
            <a:r>
              <a:rPr lang="vi-VN" err="1">
                <a:latin typeface="Arial"/>
                <a:cs typeface="Arial"/>
              </a:rPr>
              <a:t>động</a:t>
            </a:r>
            <a:r>
              <a:rPr lang="vi-VN">
                <a:latin typeface="Arial"/>
                <a:cs typeface="Arial"/>
              </a:rPr>
              <a:t> </a:t>
            </a:r>
            <a:r>
              <a:rPr lang="vi-VN" err="1">
                <a:latin typeface="Arial"/>
                <a:cs typeface="Arial"/>
              </a:rPr>
              <a:t>dầy</a:t>
            </a:r>
            <a:r>
              <a:rPr lang="vi-VN">
                <a:latin typeface="Arial"/>
                <a:cs typeface="Arial"/>
              </a:rPr>
              <a:t> </a:t>
            </a:r>
            <a:r>
              <a:rPr lang="vi-VN" err="1">
                <a:latin typeface="Arial"/>
                <a:cs typeface="Arial"/>
              </a:rPr>
              <a:t>đủ</a:t>
            </a:r>
            <a:r>
              <a:rPr lang="vi-VN">
                <a:latin typeface="Arial"/>
                <a:cs typeface="Arial"/>
              </a:rPr>
              <a:t>, </a:t>
            </a:r>
            <a:r>
              <a:rPr lang="vi-VN" err="1">
                <a:latin typeface="Arial"/>
                <a:cs typeface="Arial"/>
              </a:rPr>
              <a:t>cuộc</a:t>
            </a:r>
            <a:r>
              <a:rPr lang="vi-VN">
                <a:latin typeface="Arial"/>
                <a:cs typeface="Arial"/>
              </a:rPr>
              <a:t> </a:t>
            </a:r>
            <a:r>
              <a:rPr lang="vi-VN" err="1">
                <a:latin typeface="Arial"/>
                <a:cs typeface="Arial"/>
              </a:rPr>
              <a:t>sống</a:t>
            </a:r>
            <a:r>
              <a:rPr lang="vi-VN">
                <a:latin typeface="Arial"/>
                <a:cs typeface="Arial"/>
              </a:rPr>
              <a:t> </a:t>
            </a:r>
            <a:r>
              <a:rPr lang="vi-VN" err="1">
                <a:latin typeface="Arial"/>
                <a:cs typeface="Arial"/>
              </a:rPr>
              <a:t>bình</a:t>
            </a:r>
            <a:r>
              <a:rPr lang="vi-VN">
                <a:latin typeface="Arial"/>
                <a:cs typeface="Arial"/>
              </a:rPr>
              <a:t> </a:t>
            </a:r>
            <a:r>
              <a:rPr lang="vi-VN" err="1">
                <a:latin typeface="Arial"/>
                <a:cs typeface="Arial"/>
              </a:rPr>
              <a:t>thường</a:t>
            </a:r>
            <a:r>
              <a:rPr lang="vi-VN">
                <a:latin typeface="Arial"/>
                <a:cs typeface="Arial"/>
              </a:rPr>
              <a:t> , </a:t>
            </a:r>
            <a:r>
              <a:rPr lang="vi-VN" err="1">
                <a:latin typeface="Arial"/>
                <a:cs typeface="Arial"/>
              </a:rPr>
              <a:t>ko</a:t>
            </a:r>
            <a:r>
              <a:rPr lang="vi-VN">
                <a:latin typeface="Arial"/>
                <a:cs typeface="Arial"/>
              </a:rPr>
              <a:t> </a:t>
            </a:r>
            <a:r>
              <a:rPr lang="vi-VN" err="1">
                <a:latin typeface="Arial"/>
                <a:cs typeface="Arial"/>
              </a:rPr>
              <a:t>có</a:t>
            </a:r>
            <a:r>
              <a:rPr lang="vi-VN">
                <a:latin typeface="Arial"/>
                <a:cs typeface="Arial"/>
              </a:rPr>
              <a:t> </a:t>
            </a:r>
            <a:r>
              <a:rPr lang="vi-VN" err="1">
                <a:latin typeface="Arial"/>
                <a:cs typeface="Arial"/>
              </a:rPr>
              <a:t>triệu</a:t>
            </a:r>
            <a:r>
              <a:rPr lang="vi-VN">
                <a:latin typeface="Arial"/>
                <a:cs typeface="Arial"/>
              </a:rPr>
              <a:t> </a:t>
            </a:r>
            <a:r>
              <a:rPr lang="vi-VN" err="1">
                <a:latin typeface="Arial"/>
                <a:cs typeface="Arial"/>
              </a:rPr>
              <a:t>chứng</a:t>
            </a:r>
            <a:r>
              <a:rPr lang="vi-VN">
                <a:latin typeface="Arial"/>
                <a:cs typeface="Arial"/>
              </a:rPr>
              <a:t> </a:t>
            </a:r>
          </a:p>
          <a:p>
            <a:r>
              <a:rPr lang="vi-VN">
                <a:latin typeface="Arial"/>
                <a:cs typeface="Arial"/>
              </a:rPr>
              <a:t>PS 1: </a:t>
            </a:r>
            <a:r>
              <a:rPr lang="vi-VN" err="1">
                <a:latin typeface="Arial"/>
                <a:cs typeface="Arial"/>
              </a:rPr>
              <a:t>một</a:t>
            </a:r>
            <a:r>
              <a:rPr lang="vi-VN">
                <a:latin typeface="Arial"/>
                <a:cs typeface="Arial"/>
              </a:rPr>
              <a:t> </a:t>
            </a:r>
            <a:r>
              <a:rPr lang="vi-VN" err="1">
                <a:latin typeface="Arial"/>
                <a:cs typeface="Arial"/>
              </a:rPr>
              <a:t>ít</a:t>
            </a:r>
            <a:r>
              <a:rPr lang="vi-VN">
                <a:latin typeface="Arial"/>
                <a:cs typeface="Arial"/>
              </a:rPr>
              <a:t> </a:t>
            </a:r>
            <a:r>
              <a:rPr lang="vi-VN" err="1">
                <a:latin typeface="Arial"/>
                <a:cs typeface="Arial"/>
              </a:rPr>
              <a:t>triệu</a:t>
            </a:r>
            <a:r>
              <a:rPr lang="vi-VN">
                <a:latin typeface="Arial"/>
                <a:cs typeface="Arial"/>
              </a:rPr>
              <a:t> </a:t>
            </a:r>
            <a:r>
              <a:rPr lang="vi-VN" err="1">
                <a:latin typeface="Arial"/>
                <a:cs typeface="Arial"/>
              </a:rPr>
              <a:t>chứng</a:t>
            </a:r>
            <a:r>
              <a:rPr lang="vi-VN">
                <a:latin typeface="Arial"/>
                <a:cs typeface="Arial"/>
              </a:rPr>
              <a:t>, </a:t>
            </a:r>
            <a:r>
              <a:rPr lang="vi-VN" err="1">
                <a:latin typeface="Arial"/>
                <a:cs typeface="Arial"/>
              </a:rPr>
              <a:t>có</a:t>
            </a:r>
            <a:r>
              <a:rPr lang="vi-VN">
                <a:latin typeface="Arial"/>
                <a:cs typeface="Arial"/>
              </a:rPr>
              <a:t> </a:t>
            </a:r>
            <a:r>
              <a:rPr lang="vi-VN" err="1">
                <a:latin typeface="Arial"/>
                <a:cs typeface="Arial"/>
              </a:rPr>
              <a:t>thể</a:t>
            </a:r>
            <a:r>
              <a:rPr lang="vi-VN">
                <a:latin typeface="Arial"/>
                <a:cs typeface="Arial"/>
              </a:rPr>
              <a:t> </a:t>
            </a:r>
            <a:r>
              <a:rPr lang="vi-VN" err="1">
                <a:latin typeface="Arial"/>
                <a:cs typeface="Arial"/>
              </a:rPr>
              <a:t>hoạt</a:t>
            </a:r>
            <a:r>
              <a:rPr lang="vi-VN">
                <a:latin typeface="Arial"/>
                <a:cs typeface="Arial"/>
              </a:rPr>
              <a:t> </a:t>
            </a:r>
            <a:r>
              <a:rPr lang="vi-VN" err="1">
                <a:latin typeface="Arial"/>
                <a:cs typeface="Arial"/>
              </a:rPr>
              <a:t>động</a:t>
            </a:r>
            <a:r>
              <a:rPr lang="vi-VN">
                <a:latin typeface="Arial"/>
                <a:cs typeface="Arial"/>
              </a:rPr>
              <a:t> </a:t>
            </a:r>
            <a:r>
              <a:rPr lang="vi-VN" err="1">
                <a:latin typeface="Arial"/>
                <a:cs typeface="Arial"/>
              </a:rPr>
              <a:t>thể</a:t>
            </a:r>
            <a:r>
              <a:rPr lang="vi-VN">
                <a:latin typeface="Arial"/>
                <a:cs typeface="Arial"/>
              </a:rPr>
              <a:t> </a:t>
            </a:r>
            <a:r>
              <a:rPr lang="vi-VN" err="1">
                <a:latin typeface="Arial"/>
                <a:cs typeface="Arial"/>
              </a:rPr>
              <a:t>lực</a:t>
            </a:r>
            <a:r>
              <a:rPr lang="vi-VN">
                <a:latin typeface="Arial"/>
                <a:cs typeface="Arial"/>
              </a:rPr>
              <a:t> </a:t>
            </a:r>
            <a:r>
              <a:rPr lang="vi-VN" err="1">
                <a:latin typeface="Arial"/>
                <a:cs typeface="Arial"/>
              </a:rPr>
              <a:t>nhẹ</a:t>
            </a:r>
            <a:r>
              <a:rPr lang="vi-VN">
                <a:latin typeface="Arial"/>
                <a:cs typeface="Arial"/>
              </a:rPr>
              <a:t> , đi </a:t>
            </a:r>
            <a:r>
              <a:rPr lang="vi-VN" err="1">
                <a:latin typeface="Arial"/>
                <a:cs typeface="Arial"/>
              </a:rPr>
              <a:t>lại</a:t>
            </a:r>
            <a:r>
              <a:rPr lang="vi-VN">
                <a:latin typeface="Arial"/>
                <a:cs typeface="Arial"/>
              </a:rPr>
              <a:t> </a:t>
            </a:r>
            <a:r>
              <a:rPr lang="vi-VN" err="1">
                <a:latin typeface="Arial"/>
                <a:cs typeface="Arial"/>
              </a:rPr>
              <a:t>bình</a:t>
            </a:r>
            <a:r>
              <a:rPr lang="vi-VN">
                <a:latin typeface="Arial"/>
                <a:cs typeface="Arial"/>
              </a:rPr>
              <a:t> </a:t>
            </a:r>
            <a:r>
              <a:rPr lang="vi-VN" err="1">
                <a:latin typeface="Arial"/>
                <a:cs typeface="Arial"/>
              </a:rPr>
              <a:t>thường</a:t>
            </a:r>
            <a:r>
              <a:rPr lang="vi-VN">
                <a:latin typeface="Arial"/>
                <a:cs typeface="Arial"/>
              </a:rPr>
              <a:t> </a:t>
            </a:r>
          </a:p>
          <a:p>
            <a:r>
              <a:rPr lang="vi-VN">
                <a:latin typeface="Arial"/>
                <a:cs typeface="Arial"/>
              </a:rPr>
              <a:t>PS 2: </a:t>
            </a:r>
            <a:r>
              <a:rPr lang="vi-VN" err="1">
                <a:latin typeface="Arial"/>
                <a:cs typeface="Arial"/>
              </a:rPr>
              <a:t>có</a:t>
            </a:r>
            <a:r>
              <a:rPr lang="vi-VN">
                <a:latin typeface="Arial"/>
                <a:cs typeface="Arial"/>
              </a:rPr>
              <a:t> </a:t>
            </a:r>
            <a:r>
              <a:rPr lang="vi-VN" err="1">
                <a:latin typeface="Arial"/>
                <a:cs typeface="Arial"/>
              </a:rPr>
              <a:t>khả</a:t>
            </a:r>
            <a:r>
              <a:rPr lang="vi-VN">
                <a:latin typeface="Arial"/>
                <a:cs typeface="Arial"/>
              </a:rPr>
              <a:t> năng </a:t>
            </a:r>
            <a:r>
              <a:rPr lang="vi-VN" err="1">
                <a:latin typeface="Arial"/>
                <a:cs typeface="Arial"/>
              </a:rPr>
              <a:t>tự</a:t>
            </a:r>
            <a:r>
              <a:rPr lang="vi-VN">
                <a:latin typeface="Arial"/>
                <a:cs typeface="Arial"/>
              </a:rPr>
              <a:t> chăm </a:t>
            </a:r>
            <a:r>
              <a:rPr lang="vi-VN" err="1">
                <a:latin typeface="Arial"/>
                <a:cs typeface="Arial"/>
              </a:rPr>
              <a:t>sóc</a:t>
            </a:r>
            <a:r>
              <a:rPr lang="vi-VN">
                <a:latin typeface="Arial"/>
                <a:cs typeface="Arial"/>
              </a:rPr>
              <a:t> </a:t>
            </a:r>
            <a:r>
              <a:rPr lang="vi-VN" err="1">
                <a:latin typeface="Arial"/>
                <a:cs typeface="Arial"/>
              </a:rPr>
              <a:t>bản</a:t>
            </a:r>
            <a:r>
              <a:rPr lang="vi-VN">
                <a:latin typeface="Arial"/>
                <a:cs typeface="Arial"/>
              </a:rPr>
              <a:t> thân nhưng </a:t>
            </a:r>
            <a:r>
              <a:rPr lang="vi-VN" err="1">
                <a:latin typeface="Arial"/>
                <a:cs typeface="Arial"/>
              </a:rPr>
              <a:t>ko</a:t>
            </a:r>
            <a:r>
              <a:rPr lang="vi-VN">
                <a:latin typeface="Arial"/>
                <a:cs typeface="Arial"/>
              </a:rPr>
              <a:t> </a:t>
            </a:r>
            <a:r>
              <a:rPr lang="vi-VN" err="1">
                <a:latin typeface="Arial"/>
                <a:cs typeface="Arial"/>
              </a:rPr>
              <a:t>thể</a:t>
            </a:r>
            <a:r>
              <a:rPr lang="vi-VN">
                <a:latin typeface="Arial"/>
                <a:cs typeface="Arial"/>
              </a:rPr>
              <a:t> </a:t>
            </a:r>
            <a:r>
              <a:rPr lang="vi-VN" err="1">
                <a:latin typeface="Arial"/>
                <a:cs typeface="Arial"/>
              </a:rPr>
              <a:t>hoạt</a:t>
            </a:r>
            <a:r>
              <a:rPr lang="vi-VN">
                <a:latin typeface="Arial"/>
                <a:cs typeface="Arial"/>
              </a:rPr>
              <a:t> </a:t>
            </a:r>
            <a:r>
              <a:rPr lang="vi-VN" err="1">
                <a:latin typeface="Arial"/>
                <a:cs typeface="Arial"/>
              </a:rPr>
              <a:t>động</a:t>
            </a:r>
            <a:r>
              <a:rPr lang="vi-VN">
                <a:latin typeface="Arial"/>
                <a:cs typeface="Arial"/>
              </a:rPr>
              <a:t> </a:t>
            </a:r>
            <a:r>
              <a:rPr lang="vi-VN" err="1">
                <a:latin typeface="Arial"/>
                <a:cs typeface="Arial"/>
              </a:rPr>
              <a:t>thể</a:t>
            </a:r>
            <a:r>
              <a:rPr lang="vi-VN">
                <a:latin typeface="Arial"/>
                <a:cs typeface="Arial"/>
              </a:rPr>
              <a:t> </a:t>
            </a:r>
            <a:r>
              <a:rPr lang="vi-VN" err="1">
                <a:latin typeface="Arial"/>
                <a:cs typeface="Arial"/>
              </a:rPr>
              <a:t>lực</a:t>
            </a:r>
            <a:r>
              <a:rPr lang="vi-VN">
                <a:latin typeface="Arial"/>
                <a:cs typeface="Arial"/>
              </a:rPr>
              <a:t> </a:t>
            </a:r>
            <a:r>
              <a:rPr lang="vi-VN" err="1">
                <a:latin typeface="Arial"/>
                <a:cs typeface="Arial"/>
              </a:rPr>
              <a:t>nặng</a:t>
            </a:r>
            <a:r>
              <a:rPr lang="vi-VN">
                <a:latin typeface="Arial"/>
                <a:cs typeface="Arial"/>
              </a:rPr>
              <a:t> </a:t>
            </a:r>
            <a:r>
              <a:rPr lang="vi-VN" err="1">
                <a:latin typeface="Arial"/>
                <a:cs typeface="Arial"/>
              </a:rPr>
              <a:t>nằm</a:t>
            </a:r>
            <a:r>
              <a:rPr lang="vi-VN">
                <a:latin typeface="Arial"/>
                <a:cs typeface="Arial"/>
              </a:rPr>
              <a:t> </a:t>
            </a:r>
            <a:r>
              <a:rPr lang="vi-VN" err="1">
                <a:latin typeface="Arial"/>
                <a:cs typeface="Arial"/>
              </a:rPr>
              <a:t>tại</a:t>
            </a:r>
            <a:r>
              <a:rPr lang="vi-VN">
                <a:latin typeface="Arial"/>
                <a:cs typeface="Arial"/>
              </a:rPr>
              <a:t> </a:t>
            </a:r>
            <a:r>
              <a:rPr lang="vi-VN" err="1">
                <a:latin typeface="Arial"/>
                <a:cs typeface="Arial"/>
              </a:rPr>
              <a:t>giường</a:t>
            </a:r>
            <a:r>
              <a:rPr lang="vi-VN">
                <a:latin typeface="Arial"/>
                <a:cs typeface="Arial"/>
              </a:rPr>
              <a:t> &lt; 50% </a:t>
            </a:r>
            <a:r>
              <a:rPr lang="vi-VN" err="1">
                <a:latin typeface="Arial"/>
                <a:cs typeface="Arial"/>
              </a:rPr>
              <a:t>thời</a:t>
            </a:r>
            <a:r>
              <a:rPr lang="vi-VN">
                <a:latin typeface="Arial"/>
                <a:cs typeface="Arial"/>
              </a:rPr>
              <a:t> gian </a:t>
            </a:r>
          </a:p>
          <a:p>
            <a:r>
              <a:rPr lang="vi-VN">
                <a:latin typeface="Arial"/>
                <a:cs typeface="Arial"/>
              </a:rPr>
              <a:t>PS 3: </a:t>
            </a:r>
            <a:r>
              <a:rPr lang="vi-VN" err="1">
                <a:latin typeface="Arial"/>
                <a:cs typeface="Arial"/>
              </a:rPr>
              <a:t>tự</a:t>
            </a:r>
            <a:r>
              <a:rPr lang="vi-VN">
                <a:latin typeface="Arial"/>
                <a:cs typeface="Arial"/>
              </a:rPr>
              <a:t> chăm </a:t>
            </a:r>
            <a:r>
              <a:rPr lang="vi-VN" err="1">
                <a:latin typeface="Arial"/>
                <a:cs typeface="Arial"/>
              </a:rPr>
              <a:t>sóc</a:t>
            </a:r>
            <a:r>
              <a:rPr lang="vi-VN">
                <a:latin typeface="Arial"/>
                <a:cs typeface="Arial"/>
              </a:rPr>
              <a:t> </a:t>
            </a:r>
            <a:r>
              <a:rPr lang="vi-VN" err="1">
                <a:latin typeface="Arial"/>
                <a:cs typeface="Arial"/>
              </a:rPr>
              <a:t>bản</a:t>
            </a:r>
            <a:r>
              <a:rPr lang="vi-VN">
                <a:latin typeface="Arial"/>
                <a:cs typeface="Arial"/>
              </a:rPr>
              <a:t> thân </a:t>
            </a:r>
            <a:r>
              <a:rPr lang="vi-VN" err="1">
                <a:latin typeface="Arial"/>
                <a:cs typeface="Arial"/>
              </a:rPr>
              <a:t>tự</a:t>
            </a:r>
            <a:r>
              <a:rPr lang="vi-VN">
                <a:latin typeface="Arial"/>
                <a:cs typeface="Arial"/>
              </a:rPr>
              <a:t> </a:t>
            </a:r>
            <a:r>
              <a:rPr lang="vi-VN" err="1">
                <a:latin typeface="Arial"/>
                <a:cs typeface="Arial"/>
              </a:rPr>
              <a:t>giới</a:t>
            </a:r>
            <a:r>
              <a:rPr lang="vi-VN">
                <a:latin typeface="Arial"/>
                <a:cs typeface="Arial"/>
              </a:rPr>
              <a:t> </a:t>
            </a:r>
            <a:r>
              <a:rPr lang="vi-VN" err="1">
                <a:latin typeface="Arial"/>
                <a:cs typeface="Arial"/>
              </a:rPr>
              <a:t>hạn</a:t>
            </a:r>
            <a:r>
              <a:rPr lang="vi-VN">
                <a:latin typeface="Arial"/>
                <a:cs typeface="Arial"/>
              </a:rPr>
              <a:t>, </a:t>
            </a:r>
            <a:r>
              <a:rPr lang="vi-VN" err="1">
                <a:latin typeface="Arial"/>
                <a:cs typeface="Arial"/>
              </a:rPr>
              <a:t>nằm</a:t>
            </a:r>
            <a:r>
              <a:rPr lang="vi-VN">
                <a:latin typeface="Arial"/>
                <a:cs typeface="Arial"/>
              </a:rPr>
              <a:t> </a:t>
            </a:r>
            <a:r>
              <a:rPr lang="vi-VN" err="1">
                <a:latin typeface="Arial"/>
                <a:cs typeface="Arial"/>
              </a:rPr>
              <a:t>tại</a:t>
            </a:r>
            <a:r>
              <a:rPr lang="vi-VN">
                <a:latin typeface="Arial"/>
                <a:cs typeface="Arial"/>
              </a:rPr>
              <a:t> </a:t>
            </a:r>
            <a:r>
              <a:rPr lang="vi-VN" err="1">
                <a:latin typeface="Arial"/>
                <a:cs typeface="Arial"/>
              </a:rPr>
              <a:t>giường</a:t>
            </a:r>
            <a:r>
              <a:rPr lang="vi-VN">
                <a:latin typeface="Arial"/>
                <a:cs typeface="Arial"/>
              </a:rPr>
              <a:t> &gt;50% </a:t>
            </a:r>
            <a:r>
              <a:rPr lang="vi-VN" err="1">
                <a:latin typeface="Arial"/>
                <a:cs typeface="Arial"/>
              </a:rPr>
              <a:t>thời</a:t>
            </a:r>
            <a:r>
              <a:rPr lang="vi-VN">
                <a:latin typeface="Arial"/>
                <a:cs typeface="Arial"/>
              </a:rPr>
              <a:t> gian </a:t>
            </a:r>
          </a:p>
          <a:p>
            <a:r>
              <a:rPr lang="vi-VN">
                <a:latin typeface="Arial"/>
                <a:cs typeface="Arial"/>
              </a:rPr>
              <a:t>PS 4: </a:t>
            </a:r>
            <a:r>
              <a:rPr lang="vi-VN" err="1">
                <a:latin typeface="Arial"/>
                <a:cs typeface="Arial"/>
              </a:rPr>
              <a:t>ko</a:t>
            </a:r>
            <a:r>
              <a:rPr lang="vi-VN">
                <a:latin typeface="Arial"/>
                <a:cs typeface="Arial"/>
              </a:rPr>
              <a:t> </a:t>
            </a:r>
            <a:r>
              <a:rPr lang="vi-VN" err="1">
                <a:latin typeface="Arial"/>
                <a:cs typeface="Arial"/>
              </a:rPr>
              <a:t>thể</a:t>
            </a:r>
            <a:r>
              <a:rPr lang="vi-VN">
                <a:latin typeface="Arial"/>
                <a:cs typeface="Arial"/>
              </a:rPr>
              <a:t> </a:t>
            </a:r>
            <a:r>
              <a:rPr lang="vi-VN" err="1">
                <a:latin typeface="Arial"/>
                <a:cs typeface="Arial"/>
              </a:rPr>
              <a:t>tự</a:t>
            </a:r>
            <a:r>
              <a:rPr lang="vi-VN">
                <a:latin typeface="Arial"/>
                <a:cs typeface="Arial"/>
              </a:rPr>
              <a:t> chăm </a:t>
            </a:r>
            <a:r>
              <a:rPr lang="vi-VN" err="1">
                <a:latin typeface="Arial"/>
                <a:cs typeface="Arial"/>
              </a:rPr>
              <a:t>sóc</a:t>
            </a:r>
            <a:r>
              <a:rPr lang="vi-VN">
                <a:latin typeface="Arial"/>
                <a:cs typeface="Arial"/>
              </a:rPr>
              <a:t> </a:t>
            </a:r>
            <a:r>
              <a:rPr lang="vi-VN" err="1">
                <a:latin typeface="Arial"/>
                <a:cs typeface="Arial"/>
              </a:rPr>
              <a:t>bản</a:t>
            </a:r>
            <a:r>
              <a:rPr lang="vi-VN">
                <a:latin typeface="Arial"/>
                <a:cs typeface="Arial"/>
              </a:rPr>
              <a:t> thân, </a:t>
            </a:r>
            <a:r>
              <a:rPr lang="vi-VN" err="1">
                <a:latin typeface="Arial"/>
                <a:cs typeface="Arial"/>
              </a:rPr>
              <a:t>nằm</a:t>
            </a:r>
            <a:r>
              <a:rPr lang="vi-VN">
                <a:latin typeface="Arial"/>
                <a:cs typeface="Arial"/>
              </a:rPr>
              <a:t> </a:t>
            </a:r>
            <a:r>
              <a:rPr lang="vi-VN" err="1">
                <a:latin typeface="Arial"/>
                <a:cs typeface="Arial"/>
              </a:rPr>
              <a:t>tại</a:t>
            </a:r>
            <a:r>
              <a:rPr lang="vi-VN">
                <a:latin typeface="Arial"/>
                <a:cs typeface="Arial"/>
              </a:rPr>
              <a:t> </a:t>
            </a:r>
            <a:r>
              <a:rPr lang="vi-VN" err="1">
                <a:latin typeface="Arial"/>
                <a:cs typeface="Arial"/>
              </a:rPr>
              <a:t>giường</a:t>
            </a:r>
            <a:r>
              <a:rPr lang="vi-VN">
                <a:latin typeface="Arial"/>
                <a:cs typeface="Arial"/>
              </a:rPr>
              <a:t> </a:t>
            </a:r>
            <a:r>
              <a:rPr lang="vi-VN" err="1">
                <a:latin typeface="Arial"/>
                <a:cs typeface="Arial"/>
              </a:rPr>
              <a:t>hoàn</a:t>
            </a:r>
            <a:r>
              <a:rPr lang="vi-VN">
                <a:latin typeface="Arial"/>
                <a:cs typeface="Arial"/>
              </a:rPr>
              <a:t> </a:t>
            </a:r>
            <a:r>
              <a:rPr lang="vi-VN" err="1">
                <a:latin typeface="Arial"/>
                <a:cs typeface="Arial"/>
              </a:rPr>
              <a:t>toàn</a:t>
            </a:r>
          </a:p>
          <a:p>
            <a:r>
              <a:rPr lang="vi-VN">
                <a:latin typeface="Arial"/>
                <a:cs typeface="Arial"/>
              </a:rPr>
              <a:t>PS 5: </a:t>
            </a:r>
            <a:r>
              <a:rPr lang="vi-VN" err="1">
                <a:latin typeface="Arial"/>
                <a:cs typeface="Arial"/>
              </a:rPr>
              <a:t>tử</a:t>
            </a:r>
            <a:r>
              <a:rPr lang="vi-VN">
                <a:latin typeface="Arial"/>
                <a:cs typeface="Arial"/>
              </a:rPr>
              <a:t> vong</a:t>
            </a:r>
          </a:p>
          <a:p>
            <a:r>
              <a:rPr lang="vi-VN" err="1">
                <a:latin typeface="Arial"/>
                <a:cs typeface="Arial"/>
              </a:rPr>
              <a:t>Child</a:t>
            </a:r>
            <a:r>
              <a:rPr lang="vi-VN">
                <a:latin typeface="Arial"/>
                <a:cs typeface="Arial"/>
              </a:rPr>
              <a:t> A: 5-6 </a:t>
            </a:r>
            <a:r>
              <a:rPr lang="vi-VN" err="1">
                <a:latin typeface="Arial"/>
                <a:cs typeface="Arial"/>
              </a:rPr>
              <a:t>điểm</a:t>
            </a:r>
            <a:r>
              <a:rPr lang="vi-VN">
                <a:latin typeface="Arial"/>
                <a:cs typeface="Arial"/>
              </a:rPr>
              <a:t>, B 7-9</a:t>
            </a:r>
            <a:r>
              <a:rPr lang="vi-VN" baseline="0">
                <a:latin typeface="Arial"/>
                <a:cs typeface="Arial"/>
              </a:rPr>
              <a:t> đ, C 10-15 đ</a:t>
            </a:r>
          </a:p>
          <a:p>
            <a:r>
              <a:rPr lang="vi-VN" baseline="0" err="1">
                <a:latin typeface="Arial"/>
                <a:cs typeface="Arial"/>
              </a:rPr>
              <a:t>Bệnh</a:t>
            </a:r>
            <a:r>
              <a:rPr lang="vi-VN" baseline="0">
                <a:latin typeface="Arial"/>
                <a:cs typeface="Arial"/>
              </a:rPr>
              <a:t> </a:t>
            </a:r>
            <a:r>
              <a:rPr lang="vi-VN" baseline="0" err="1">
                <a:latin typeface="Arial"/>
                <a:cs typeface="Arial"/>
              </a:rPr>
              <a:t>não</a:t>
            </a:r>
            <a:r>
              <a:rPr lang="vi-VN" baseline="0">
                <a:latin typeface="Arial"/>
                <a:cs typeface="Arial"/>
              </a:rPr>
              <a:t> gan: không , </a:t>
            </a:r>
            <a:r>
              <a:rPr lang="vi-VN" baseline="0" err="1">
                <a:latin typeface="Arial"/>
                <a:cs typeface="Arial"/>
              </a:rPr>
              <a:t>lú</a:t>
            </a:r>
            <a:r>
              <a:rPr lang="vi-VN" baseline="0">
                <a:latin typeface="Arial"/>
                <a:cs typeface="Arial"/>
              </a:rPr>
              <a:t> </a:t>
            </a:r>
            <a:r>
              <a:rPr lang="vi-VN" baseline="0" err="1">
                <a:latin typeface="Arial"/>
                <a:cs typeface="Arial"/>
              </a:rPr>
              <a:t>lẫn</a:t>
            </a:r>
            <a:r>
              <a:rPr lang="vi-VN" baseline="0">
                <a:latin typeface="Arial"/>
                <a:cs typeface="Arial"/>
              </a:rPr>
              <a:t>, </a:t>
            </a:r>
            <a:r>
              <a:rPr lang="vi-VN" baseline="0" err="1">
                <a:latin typeface="Arial"/>
                <a:cs typeface="Arial"/>
              </a:rPr>
              <a:t>hỗn</a:t>
            </a:r>
            <a:r>
              <a:rPr lang="vi-VN" baseline="0">
                <a:latin typeface="Arial"/>
                <a:cs typeface="Arial"/>
              </a:rPr>
              <a:t> mê:</a:t>
            </a:r>
            <a:r>
              <a:rPr lang="vi-VN">
                <a:latin typeface="Arial"/>
                <a:cs typeface="Arial"/>
              </a:rPr>
              <a:t> </a:t>
            </a:r>
            <a:r>
              <a:rPr lang="vi-VN" baseline="0">
                <a:latin typeface="Arial"/>
                <a:cs typeface="Arial"/>
              </a:rPr>
              <a:t> 1-2-3</a:t>
            </a:r>
          </a:p>
          <a:p>
            <a:r>
              <a:rPr lang="vi-VN" baseline="0" err="1">
                <a:latin typeface="Arial"/>
                <a:cs typeface="Arial"/>
              </a:rPr>
              <a:t>Báng</a:t>
            </a:r>
            <a:r>
              <a:rPr lang="vi-VN" baseline="0">
                <a:latin typeface="Arial"/>
                <a:cs typeface="Arial"/>
              </a:rPr>
              <a:t>: không,</a:t>
            </a:r>
            <a:r>
              <a:rPr lang="vi-VN">
                <a:latin typeface="Arial"/>
                <a:cs typeface="Arial"/>
              </a:rPr>
              <a:t> </a:t>
            </a:r>
            <a:r>
              <a:rPr lang="vi-VN" baseline="0">
                <a:latin typeface="Arial"/>
                <a:cs typeface="Arial"/>
              </a:rPr>
              <a:t> </a:t>
            </a:r>
            <a:r>
              <a:rPr lang="vi-VN" baseline="0" err="1">
                <a:latin typeface="Arial"/>
                <a:cs typeface="Arial"/>
              </a:rPr>
              <a:t>kín</a:t>
            </a:r>
            <a:r>
              <a:rPr lang="vi-VN" baseline="0">
                <a:latin typeface="Arial"/>
                <a:cs typeface="Arial"/>
              </a:rPr>
              <a:t> </a:t>
            </a:r>
            <a:r>
              <a:rPr lang="vi-VN" baseline="0" err="1">
                <a:latin typeface="Arial"/>
                <a:cs typeface="Arial"/>
              </a:rPr>
              <a:t>đáo</a:t>
            </a:r>
            <a:r>
              <a:rPr lang="vi-VN" baseline="0">
                <a:latin typeface="Arial"/>
                <a:cs typeface="Arial"/>
              </a:rPr>
              <a:t>,</a:t>
            </a:r>
            <a:r>
              <a:rPr lang="vi-VN">
                <a:latin typeface="Arial"/>
                <a:cs typeface="Arial"/>
              </a:rPr>
              <a:t> </a:t>
            </a:r>
            <a:r>
              <a:rPr lang="vi-VN" baseline="0">
                <a:latin typeface="Arial"/>
                <a:cs typeface="Arial"/>
              </a:rPr>
              <a:t> </a:t>
            </a:r>
            <a:r>
              <a:rPr lang="vi-VN" baseline="0" err="1">
                <a:latin typeface="Arial"/>
                <a:cs typeface="Arial"/>
              </a:rPr>
              <a:t>vừa</a:t>
            </a:r>
            <a:r>
              <a:rPr lang="vi-VN" baseline="0">
                <a:latin typeface="Arial"/>
                <a:cs typeface="Arial"/>
              </a:rPr>
              <a:t> </a:t>
            </a:r>
            <a:r>
              <a:rPr lang="vi-VN" baseline="0" err="1">
                <a:latin typeface="Arial"/>
                <a:cs typeface="Arial"/>
              </a:rPr>
              <a:t>phải</a:t>
            </a:r>
            <a:r>
              <a:rPr lang="vi-VN" baseline="0">
                <a:latin typeface="Arial"/>
                <a:cs typeface="Arial"/>
              </a:rPr>
              <a:t> : 1-2-3</a:t>
            </a:r>
          </a:p>
          <a:p>
            <a:r>
              <a:rPr lang="vi-VN" baseline="0" err="1">
                <a:latin typeface="Arial"/>
                <a:cs typeface="Arial"/>
              </a:rPr>
              <a:t>Bilirubin</a:t>
            </a:r>
            <a:r>
              <a:rPr lang="vi-VN" baseline="0">
                <a:latin typeface="Arial"/>
                <a:cs typeface="Arial"/>
              </a:rPr>
              <a:t>: &lt;35 </a:t>
            </a:r>
            <a:r>
              <a:rPr lang="vi-VN" baseline="0" err="1">
                <a:latin typeface="Arial"/>
                <a:cs typeface="Arial"/>
              </a:rPr>
              <a:t>mmol</a:t>
            </a:r>
            <a:r>
              <a:rPr lang="vi-VN" baseline="0">
                <a:latin typeface="Arial"/>
                <a:cs typeface="Arial"/>
              </a:rPr>
              <a:t>/l (&lt;2umol/l), 35-50(2-3), &gt;50 (&gt;3)</a:t>
            </a:r>
            <a:r>
              <a:rPr lang="vi-VN">
                <a:latin typeface="Arial"/>
                <a:cs typeface="Arial"/>
              </a:rPr>
              <a:t> </a:t>
            </a:r>
            <a:r>
              <a:rPr lang="vi-VN" baseline="0">
                <a:latin typeface="Arial"/>
                <a:cs typeface="Arial"/>
              </a:rPr>
              <a:t> : 1-2-3</a:t>
            </a:r>
          </a:p>
          <a:p>
            <a:r>
              <a:rPr lang="vi-VN" baseline="0" err="1">
                <a:latin typeface="Arial"/>
                <a:cs typeface="Arial"/>
              </a:rPr>
              <a:t>Albumin</a:t>
            </a:r>
            <a:r>
              <a:rPr lang="vi-VN" baseline="0">
                <a:latin typeface="Arial"/>
                <a:cs typeface="Arial"/>
              </a:rPr>
              <a:t> : &gt; 35g/l, 28-35g/l, &lt;28: 1-2-3</a:t>
            </a:r>
          </a:p>
          <a:p>
            <a:r>
              <a:rPr lang="vi-VN" baseline="0">
                <a:latin typeface="Arial"/>
                <a:cs typeface="Arial"/>
              </a:rPr>
              <a:t>INR: &lt;1.7, 1-71-2.2, &gt;2.2: 1-2-3</a:t>
            </a:r>
            <a:endParaRPr lang="en-VN">
              <a:latin typeface="Arial"/>
              <a:cs typeface="Arial"/>
            </a:endParaRPr>
          </a:p>
        </p:txBody>
      </p:sp>
      <p:sp>
        <p:nvSpPr>
          <p:cNvPr id="4" name="Slide Number Placeholder 3"/>
          <p:cNvSpPr>
            <a:spLocks noGrp="1"/>
          </p:cNvSpPr>
          <p:nvPr>
            <p:ph type="sldNum" sz="quarter" idx="5"/>
          </p:nvPr>
        </p:nvSpPr>
        <p:spPr/>
        <p:txBody>
          <a:bodyPr/>
          <a:lstStyle/>
          <a:p>
            <a:fld id="{9BC3478D-B4DE-4D3C-82F7-36E2E500FA56}" type="slidenum">
              <a:rPr lang="en-US" smtClean="0"/>
              <a:t>23</a:t>
            </a:fld>
            <a:endParaRPr lang="en-US"/>
          </a:p>
        </p:txBody>
      </p:sp>
    </p:spTree>
    <p:extLst>
      <p:ext uri="{BB962C8B-B14F-4D97-AF65-F5344CB8AC3E}">
        <p14:creationId xmlns:p14="http://schemas.microsoft.com/office/powerpoint/2010/main" val="36026305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latin typeface="Arial"/>
                <a:cs typeface="Arial"/>
              </a:rPr>
              <a:t>-</a:t>
            </a:r>
            <a:r>
              <a:rPr lang="vi-VN" sz="1200" b="0" i="0" kern="1200">
                <a:solidFill>
                  <a:schemeClr val="tx1"/>
                </a:solidFill>
                <a:effectLst/>
                <a:latin typeface="Arial"/>
                <a:cs typeface="Arial"/>
              </a:rPr>
              <a:t> </a:t>
            </a:r>
            <a:r>
              <a:rPr lang="vi-VN" err="1">
                <a:latin typeface="Arial"/>
                <a:cs typeface="Arial"/>
              </a:rPr>
              <a:t>Khối</a:t>
            </a:r>
            <a:r>
              <a:rPr lang="vi-VN">
                <a:latin typeface="Arial"/>
                <a:cs typeface="Arial"/>
              </a:rPr>
              <a:t> u ở gan </a:t>
            </a:r>
            <a:r>
              <a:rPr lang="vi-VN" err="1">
                <a:latin typeface="Arial"/>
                <a:cs typeface="Arial"/>
              </a:rPr>
              <a:t>có</a:t>
            </a:r>
            <a:r>
              <a:rPr lang="vi-VN">
                <a:latin typeface="Arial"/>
                <a:cs typeface="Arial"/>
              </a:rPr>
              <a:t> </a:t>
            </a:r>
            <a:r>
              <a:rPr lang="vi-VN" err="1">
                <a:latin typeface="Arial"/>
                <a:cs typeface="Arial"/>
              </a:rPr>
              <a:t>thể</a:t>
            </a:r>
            <a:r>
              <a:rPr lang="vi-VN">
                <a:latin typeface="Arial"/>
                <a:cs typeface="Arial"/>
              </a:rPr>
              <a:t> </a:t>
            </a:r>
            <a:r>
              <a:rPr lang="vi-VN" err="1">
                <a:latin typeface="Arial"/>
                <a:cs typeface="Arial"/>
              </a:rPr>
              <a:t>lành</a:t>
            </a:r>
            <a:r>
              <a:rPr lang="vi-VN">
                <a:latin typeface="Arial"/>
                <a:cs typeface="Arial"/>
              </a:rPr>
              <a:t> </a:t>
            </a:r>
            <a:r>
              <a:rPr lang="vi-VN" err="1">
                <a:latin typeface="Arial"/>
                <a:cs typeface="Arial"/>
              </a:rPr>
              <a:t>tính</a:t>
            </a:r>
            <a:r>
              <a:rPr lang="vi-VN">
                <a:latin typeface="Arial"/>
                <a:cs typeface="Arial"/>
              </a:rPr>
              <a:t> hay </a:t>
            </a:r>
            <a:r>
              <a:rPr lang="vi-VN" err="1">
                <a:latin typeface="Arial"/>
                <a:cs typeface="Arial"/>
              </a:rPr>
              <a:t>ác</a:t>
            </a:r>
            <a:r>
              <a:rPr lang="vi-VN">
                <a:latin typeface="Arial"/>
                <a:cs typeface="Arial"/>
              </a:rPr>
              <a:t> </a:t>
            </a:r>
            <a:r>
              <a:rPr lang="vi-VN" err="1">
                <a:latin typeface="Arial"/>
                <a:cs typeface="Arial"/>
              </a:rPr>
              <a:t>tính</a:t>
            </a:r>
            <a:r>
              <a:rPr lang="vi-VN">
                <a:latin typeface="Arial"/>
                <a:cs typeface="Arial"/>
              </a:rPr>
              <a:t>, </a:t>
            </a:r>
            <a:r>
              <a:rPr lang="vi-VN" err="1">
                <a:latin typeface="Arial"/>
                <a:cs typeface="Arial"/>
              </a:rPr>
              <a:t>ác</a:t>
            </a:r>
            <a:r>
              <a:rPr lang="vi-VN">
                <a:latin typeface="Arial"/>
                <a:cs typeface="Arial"/>
              </a:rPr>
              <a:t> </a:t>
            </a:r>
            <a:r>
              <a:rPr lang="vi-VN" err="1">
                <a:latin typeface="Arial"/>
                <a:cs typeface="Arial"/>
              </a:rPr>
              <a:t>tính</a:t>
            </a:r>
            <a:r>
              <a:rPr lang="vi-VN">
                <a:latin typeface="Arial"/>
                <a:cs typeface="Arial"/>
              </a:rPr>
              <a:t> </a:t>
            </a:r>
            <a:r>
              <a:rPr lang="vi-VN" err="1">
                <a:latin typeface="Arial"/>
                <a:cs typeface="Arial"/>
              </a:rPr>
              <a:t>có</a:t>
            </a:r>
            <a:r>
              <a:rPr lang="vi-VN">
                <a:latin typeface="Arial"/>
                <a:cs typeface="Arial"/>
              </a:rPr>
              <a:t> </a:t>
            </a:r>
            <a:r>
              <a:rPr lang="vi-VN" err="1">
                <a:latin typeface="Arial"/>
                <a:cs typeface="Arial"/>
              </a:rPr>
              <a:t>thể</a:t>
            </a:r>
            <a:r>
              <a:rPr lang="vi-VN">
                <a:latin typeface="Arial"/>
                <a:cs typeface="Arial"/>
              </a:rPr>
              <a:t> </a:t>
            </a:r>
            <a:r>
              <a:rPr lang="vi-VN" err="1">
                <a:latin typeface="Arial"/>
                <a:cs typeface="Arial"/>
              </a:rPr>
              <a:t>xuất</a:t>
            </a:r>
            <a:r>
              <a:rPr lang="vi-VN">
                <a:latin typeface="Arial"/>
                <a:cs typeface="Arial"/>
              </a:rPr>
              <a:t> </a:t>
            </a:r>
            <a:r>
              <a:rPr lang="vi-VN" err="1">
                <a:latin typeface="Arial"/>
                <a:cs typeface="Arial"/>
              </a:rPr>
              <a:t>phát</a:t>
            </a:r>
            <a:r>
              <a:rPr lang="vi-VN">
                <a:latin typeface="Arial"/>
                <a:cs typeface="Arial"/>
              </a:rPr>
              <a:t> </a:t>
            </a:r>
            <a:r>
              <a:rPr lang="vi-VN" err="1">
                <a:latin typeface="Arial"/>
                <a:cs typeface="Arial"/>
              </a:rPr>
              <a:t>từ</a:t>
            </a:r>
            <a:r>
              <a:rPr lang="vi-VN">
                <a:latin typeface="Arial"/>
                <a:cs typeface="Arial"/>
              </a:rPr>
              <a:t> gan </a:t>
            </a:r>
            <a:r>
              <a:rPr lang="vi-VN" err="1">
                <a:latin typeface="Arial"/>
                <a:cs typeface="Arial"/>
              </a:rPr>
              <a:t>hoặc</a:t>
            </a:r>
            <a:r>
              <a:rPr lang="vi-VN">
                <a:latin typeface="Arial"/>
                <a:cs typeface="Arial"/>
              </a:rPr>
              <a:t> </a:t>
            </a:r>
            <a:r>
              <a:rPr lang="vi-VN" err="1">
                <a:latin typeface="Arial"/>
                <a:cs typeface="Arial"/>
              </a:rPr>
              <a:t>từ</a:t>
            </a:r>
            <a:r>
              <a:rPr lang="vi-VN">
                <a:latin typeface="Arial"/>
                <a:cs typeface="Arial"/>
              </a:rPr>
              <a:t> </a:t>
            </a:r>
            <a:r>
              <a:rPr lang="vi-VN" err="1">
                <a:latin typeface="Arial"/>
                <a:cs typeface="Arial"/>
              </a:rPr>
              <a:t>các</a:t>
            </a:r>
            <a:r>
              <a:rPr lang="vi-VN">
                <a:latin typeface="Arial"/>
                <a:cs typeface="Arial"/>
              </a:rPr>
              <a:t> cơ quan </a:t>
            </a:r>
            <a:r>
              <a:rPr lang="vi-VN" err="1">
                <a:latin typeface="Arial"/>
                <a:cs typeface="Arial"/>
              </a:rPr>
              <a:t>khác</a:t>
            </a:r>
            <a:r>
              <a:rPr lang="vi-VN">
                <a:latin typeface="Arial"/>
                <a:cs typeface="Arial"/>
              </a:rPr>
              <a:t> di căn </a:t>
            </a:r>
            <a:r>
              <a:rPr lang="vi-VN" err="1">
                <a:latin typeface="Arial"/>
                <a:cs typeface="Arial"/>
              </a:rPr>
              <a:t>đến</a:t>
            </a:r>
            <a:endParaRPr lang="vi-VN" err="1">
              <a:latin typeface="Arial" panose="020B0604020202020204" pitchFamily="34" charset="0"/>
              <a:cs typeface="Arial" panose="020B0604020202020204" pitchFamily="34" charset="0"/>
            </a:endParaRPr>
          </a:p>
          <a:p>
            <a:r>
              <a:rPr lang="vi-VN">
                <a:latin typeface="Arial"/>
                <a:cs typeface="Arial"/>
              </a:rPr>
              <a:t>- </a:t>
            </a:r>
            <a:r>
              <a:rPr lang="vi-VN" sz="1200" b="0" i="0" kern="1200" err="1">
                <a:solidFill>
                  <a:schemeClr val="tx1"/>
                </a:solidFill>
                <a:effectLst/>
                <a:latin typeface="Arial"/>
                <a:cs typeface="Arial"/>
              </a:rPr>
              <a:t>Các</a:t>
            </a:r>
            <a:r>
              <a:rPr lang="vi-VN" sz="1200" b="0" i="0" kern="1200">
                <a:solidFill>
                  <a:schemeClr val="tx1"/>
                </a:solidFill>
                <a:effectLst/>
                <a:latin typeface="Arial"/>
                <a:cs typeface="Arial"/>
              </a:rPr>
              <a:t> u </a:t>
            </a:r>
            <a:r>
              <a:rPr lang="vi-VN" sz="1200" b="0" i="0" kern="1200" err="1">
                <a:solidFill>
                  <a:schemeClr val="tx1"/>
                </a:solidFill>
                <a:effectLst/>
                <a:latin typeface="Arial"/>
                <a:cs typeface="Arial"/>
              </a:rPr>
              <a:t>lành</a:t>
            </a:r>
            <a:r>
              <a:rPr lang="vi-VN" sz="1200" b="0" i="0" kern="1200">
                <a:solidFill>
                  <a:schemeClr val="tx1"/>
                </a:solidFill>
                <a:effectLst/>
                <a:latin typeface="Arial"/>
                <a:cs typeface="Arial"/>
              </a:rPr>
              <a:t> ở gan như</a:t>
            </a:r>
            <a:r>
              <a:rPr lang="vi-VN">
                <a:latin typeface="Arial"/>
                <a:cs typeface="Arial"/>
              </a:rPr>
              <a:t> u </a:t>
            </a:r>
            <a:r>
              <a:rPr lang="vi-VN" err="1">
                <a:latin typeface="Arial"/>
                <a:cs typeface="Arial"/>
              </a:rPr>
              <a:t>mạch</a:t>
            </a:r>
            <a:r>
              <a:rPr lang="vi-VN">
                <a:latin typeface="Arial"/>
                <a:cs typeface="Arial"/>
              </a:rPr>
              <a:t> </a:t>
            </a:r>
            <a:r>
              <a:rPr lang="vi-VN" err="1">
                <a:latin typeface="Arial"/>
                <a:cs typeface="Arial"/>
              </a:rPr>
              <a:t>máu</a:t>
            </a:r>
            <a:r>
              <a:rPr lang="vi-VN">
                <a:latin typeface="Arial"/>
                <a:cs typeface="Arial"/>
              </a:rPr>
              <a:t> gan,</a:t>
            </a:r>
            <a:r>
              <a:rPr lang="vi-VN" sz="1200" b="0" i="0" kern="1200">
                <a:solidFill>
                  <a:schemeClr val="tx1"/>
                </a:solidFill>
                <a:effectLst/>
                <a:latin typeface="Arial"/>
                <a:cs typeface="Arial"/>
              </a:rPr>
              <a:t> tăng sinh </a:t>
            </a:r>
            <a:r>
              <a:rPr lang="vi-VN" sz="1200" b="0" i="0" kern="1200" err="1">
                <a:solidFill>
                  <a:schemeClr val="tx1"/>
                </a:solidFill>
                <a:effectLst/>
                <a:latin typeface="Arial"/>
                <a:cs typeface="Arial"/>
              </a:rPr>
              <a:t>dạng</a:t>
            </a:r>
            <a:r>
              <a:rPr lang="vi-VN" sz="1200" b="0" i="0" kern="1200">
                <a:solidFill>
                  <a:schemeClr val="tx1"/>
                </a:solidFill>
                <a:effectLst/>
                <a:latin typeface="Arial"/>
                <a:cs typeface="Arial"/>
              </a:rPr>
              <a:t> </a:t>
            </a:r>
            <a:r>
              <a:rPr lang="vi-VN" sz="1200" b="0" i="0" kern="1200" err="1">
                <a:solidFill>
                  <a:schemeClr val="tx1"/>
                </a:solidFill>
                <a:effectLst/>
                <a:latin typeface="Arial"/>
                <a:cs typeface="Arial"/>
              </a:rPr>
              <a:t>nốt</a:t>
            </a:r>
            <a:r>
              <a:rPr lang="vi-VN" sz="1200" b="0" i="0" kern="1200">
                <a:solidFill>
                  <a:schemeClr val="tx1"/>
                </a:solidFill>
                <a:effectLst/>
                <a:latin typeface="Arial"/>
                <a:cs typeface="Arial"/>
              </a:rPr>
              <a:t> (</a:t>
            </a:r>
            <a:r>
              <a:rPr lang="vi-VN" sz="1200" b="0" i="0" kern="1200" err="1">
                <a:solidFill>
                  <a:schemeClr val="tx1"/>
                </a:solidFill>
                <a:effectLst/>
                <a:latin typeface="Arial"/>
                <a:cs typeface="Arial"/>
              </a:rPr>
              <a:t>focal</a:t>
            </a:r>
            <a:r>
              <a:rPr lang="vi-VN" sz="1200" b="0" i="0" kern="1200">
                <a:solidFill>
                  <a:schemeClr val="tx1"/>
                </a:solidFill>
                <a:effectLst/>
                <a:latin typeface="Arial"/>
                <a:cs typeface="Arial"/>
              </a:rPr>
              <a:t> </a:t>
            </a:r>
            <a:r>
              <a:rPr lang="vi-VN" sz="1200" b="0" i="0" kern="1200" err="1">
                <a:solidFill>
                  <a:schemeClr val="tx1"/>
                </a:solidFill>
                <a:effectLst/>
                <a:latin typeface="Arial"/>
                <a:cs typeface="Arial"/>
              </a:rPr>
              <a:t>nodular</a:t>
            </a:r>
            <a:r>
              <a:rPr lang="vi-VN" sz="1200" b="0" i="0" kern="1200">
                <a:solidFill>
                  <a:schemeClr val="tx1"/>
                </a:solidFill>
                <a:effectLst/>
                <a:latin typeface="Arial"/>
                <a:cs typeface="Arial"/>
              </a:rPr>
              <a:t> </a:t>
            </a:r>
            <a:r>
              <a:rPr lang="vi-VN" sz="1200" b="0" i="0" kern="1200" err="1">
                <a:solidFill>
                  <a:schemeClr val="tx1"/>
                </a:solidFill>
                <a:effectLst/>
                <a:latin typeface="Arial"/>
                <a:cs typeface="Arial"/>
              </a:rPr>
              <a:t>hyperplasia</a:t>
            </a:r>
            <a:r>
              <a:rPr lang="vi-VN" sz="1200" b="0" i="0" kern="1200">
                <a:solidFill>
                  <a:schemeClr val="tx1"/>
                </a:solidFill>
                <a:effectLst/>
                <a:latin typeface="Arial"/>
                <a:cs typeface="Arial"/>
              </a:rPr>
              <a:t> – FNH),</a:t>
            </a:r>
            <a:r>
              <a:rPr lang="vi-VN">
                <a:latin typeface="Arial"/>
                <a:cs typeface="Arial"/>
              </a:rPr>
              <a:t> u </a:t>
            </a:r>
            <a:r>
              <a:rPr lang="vi-VN" err="1">
                <a:latin typeface="Arial"/>
                <a:cs typeface="Arial"/>
              </a:rPr>
              <a:t>tuyến</a:t>
            </a:r>
            <a:r>
              <a:rPr lang="vi-VN">
                <a:latin typeface="Arial"/>
                <a:cs typeface="Arial"/>
              </a:rPr>
              <a:t> (</a:t>
            </a:r>
            <a:r>
              <a:rPr lang="vi-VN" err="1">
                <a:latin typeface="Arial"/>
                <a:cs typeface="Arial"/>
              </a:rPr>
              <a:t>adenoma</a:t>
            </a:r>
            <a:r>
              <a:rPr lang="vi-VN">
                <a:latin typeface="Arial"/>
                <a:cs typeface="Arial"/>
              </a:rPr>
              <a:t>) :</a:t>
            </a:r>
            <a:r>
              <a:rPr lang="vi-VN" sz="1200" b="0" i="0" kern="1200">
                <a:solidFill>
                  <a:schemeClr val="tx1"/>
                </a:solidFill>
                <a:effectLst/>
                <a:latin typeface="Arial"/>
                <a:cs typeface="Arial"/>
              </a:rPr>
              <a:t> </a:t>
            </a:r>
            <a:r>
              <a:rPr lang="vi-VN">
                <a:latin typeface="Arial"/>
                <a:cs typeface="Arial"/>
              </a:rPr>
              <a:t>phân </a:t>
            </a:r>
            <a:r>
              <a:rPr lang="vi-VN" err="1">
                <a:latin typeface="Arial"/>
                <a:cs typeface="Arial"/>
              </a:rPr>
              <a:t>biệt</a:t>
            </a:r>
            <a:r>
              <a:rPr lang="vi-VN">
                <a:latin typeface="Arial"/>
                <a:cs typeface="Arial"/>
              </a:rPr>
              <a:t> </a:t>
            </a:r>
            <a:r>
              <a:rPr lang="vi-VN" err="1">
                <a:latin typeface="Arial"/>
                <a:cs typeface="Arial"/>
              </a:rPr>
              <a:t>dễ</a:t>
            </a:r>
            <a:r>
              <a:rPr lang="vi-VN">
                <a:latin typeface="Arial"/>
                <a:cs typeface="Arial"/>
              </a:rPr>
              <a:t> </a:t>
            </a:r>
            <a:r>
              <a:rPr lang="vi-VN" err="1">
                <a:latin typeface="Arial"/>
                <a:cs typeface="Arial"/>
              </a:rPr>
              <a:t>nhất</a:t>
            </a:r>
            <a:r>
              <a:rPr lang="vi-VN">
                <a:latin typeface="Arial"/>
                <a:cs typeface="Arial"/>
              </a:rPr>
              <a:t> </a:t>
            </a:r>
            <a:r>
              <a:rPr lang="vi-VN" err="1">
                <a:latin typeface="Arial"/>
                <a:cs typeface="Arial"/>
              </a:rPr>
              <a:t>là</a:t>
            </a:r>
            <a:r>
              <a:rPr lang="vi-VN">
                <a:latin typeface="Arial"/>
                <a:cs typeface="Arial"/>
              </a:rPr>
              <a:t> </a:t>
            </a:r>
            <a:r>
              <a:rPr lang="vi-VN" b="1" err="1">
                <a:latin typeface="Arial"/>
                <a:cs typeface="Arial"/>
              </a:rPr>
              <a:t>nhờ</a:t>
            </a:r>
            <a:r>
              <a:rPr lang="vi-VN" b="1">
                <a:latin typeface="Arial"/>
                <a:cs typeface="Arial"/>
              </a:rPr>
              <a:t> </a:t>
            </a:r>
            <a:r>
              <a:rPr lang="vi-VN" b="1" err="1">
                <a:latin typeface="Arial"/>
                <a:cs typeface="Arial"/>
              </a:rPr>
              <a:t>hình</a:t>
            </a:r>
            <a:r>
              <a:rPr lang="vi-VN" sz="1200" b="1" i="0" kern="1200">
                <a:solidFill>
                  <a:schemeClr val="tx1"/>
                </a:solidFill>
                <a:effectLst/>
                <a:latin typeface="Arial"/>
                <a:cs typeface="Arial"/>
              </a:rPr>
              <a:t> </a:t>
            </a:r>
            <a:r>
              <a:rPr lang="vi-VN" sz="1200" b="1" i="0" kern="1200" err="1">
                <a:solidFill>
                  <a:schemeClr val="tx1"/>
                </a:solidFill>
                <a:effectLst/>
                <a:latin typeface="Arial"/>
                <a:cs typeface="Arial"/>
              </a:rPr>
              <a:t>ảnh</a:t>
            </a:r>
            <a:r>
              <a:rPr lang="vi-VN" b="1">
                <a:latin typeface="Arial"/>
                <a:cs typeface="Arial"/>
              </a:rPr>
              <a:t> </a:t>
            </a:r>
            <a:r>
              <a:rPr lang="vi-VN" b="1" err="1">
                <a:latin typeface="Arial"/>
                <a:cs typeface="Arial"/>
              </a:rPr>
              <a:t>học</a:t>
            </a:r>
            <a:r>
              <a:rPr lang="vi-VN" b="1">
                <a:latin typeface="Arial"/>
                <a:cs typeface="Arial"/>
              </a:rPr>
              <a:t> như CT</a:t>
            </a:r>
            <a:r>
              <a:rPr lang="vi-VN" sz="1200" b="1" i="0" kern="1200">
                <a:solidFill>
                  <a:schemeClr val="tx1"/>
                </a:solidFill>
                <a:effectLst/>
                <a:latin typeface="Arial"/>
                <a:cs typeface="Arial"/>
              </a:rPr>
              <a:t> </a:t>
            </a:r>
            <a:r>
              <a:rPr lang="vi-VN" sz="1200" b="1" i="0" kern="1200" err="1">
                <a:solidFill>
                  <a:schemeClr val="tx1"/>
                </a:solidFill>
                <a:effectLst/>
                <a:latin typeface="Arial"/>
                <a:cs typeface="Arial"/>
              </a:rPr>
              <a:t>scan</a:t>
            </a:r>
            <a:r>
              <a:rPr lang="vi-VN" sz="1200" b="1" i="0" kern="1200">
                <a:solidFill>
                  <a:schemeClr val="tx1"/>
                </a:solidFill>
                <a:effectLst/>
                <a:latin typeface="Arial"/>
                <a:cs typeface="Arial"/>
              </a:rPr>
              <a:t> </a:t>
            </a:r>
            <a:r>
              <a:rPr lang="vi-VN" sz="1200" b="1" i="0" kern="1200" err="1">
                <a:solidFill>
                  <a:schemeClr val="tx1"/>
                </a:solidFill>
                <a:effectLst/>
                <a:latin typeface="Arial"/>
                <a:cs typeface="Arial"/>
              </a:rPr>
              <a:t>hoặc</a:t>
            </a:r>
            <a:r>
              <a:rPr lang="vi-VN" sz="1200" b="1" i="0" kern="1200">
                <a:solidFill>
                  <a:schemeClr val="tx1"/>
                </a:solidFill>
                <a:effectLst/>
                <a:latin typeface="Arial"/>
                <a:cs typeface="Arial"/>
              </a:rPr>
              <a:t> MRI</a:t>
            </a:r>
            <a:r>
              <a:rPr lang="vi-VN" b="1">
                <a:latin typeface="Arial"/>
                <a:cs typeface="Arial"/>
              </a:rPr>
              <a:t> </a:t>
            </a:r>
            <a:r>
              <a:rPr lang="vi-VN" b="1" err="1">
                <a:latin typeface="Arial"/>
                <a:cs typeface="Arial"/>
              </a:rPr>
              <a:t>đã</a:t>
            </a:r>
            <a:r>
              <a:rPr lang="vi-VN" b="1">
                <a:latin typeface="Arial"/>
                <a:cs typeface="Arial"/>
              </a:rPr>
              <a:t> </a:t>
            </a:r>
            <a:r>
              <a:rPr lang="vi-VN" b="1" err="1">
                <a:latin typeface="Arial"/>
                <a:cs typeface="Arial"/>
              </a:rPr>
              <a:t>nói</a:t>
            </a:r>
            <a:r>
              <a:rPr lang="vi-VN" b="1">
                <a:latin typeface="Arial"/>
                <a:cs typeface="Arial"/>
              </a:rPr>
              <a:t> ở trên</a:t>
            </a:r>
          </a:p>
          <a:p>
            <a:r>
              <a:rPr lang="vi-VN" b="1" err="1">
                <a:latin typeface="Arial"/>
                <a:cs typeface="Arial"/>
              </a:rPr>
              <a:t>ác</a:t>
            </a:r>
            <a:r>
              <a:rPr lang="vi-VN" b="1">
                <a:latin typeface="Arial"/>
                <a:cs typeface="Arial"/>
              </a:rPr>
              <a:t> </a:t>
            </a:r>
            <a:r>
              <a:rPr lang="vi-VN" b="1" err="1">
                <a:latin typeface="Arial"/>
                <a:cs typeface="Arial"/>
              </a:rPr>
              <a:t>tính</a:t>
            </a:r>
            <a:r>
              <a:rPr lang="vi-VN" b="1">
                <a:latin typeface="Arial"/>
                <a:cs typeface="Arial"/>
              </a:rPr>
              <a:t> </a:t>
            </a:r>
            <a:r>
              <a:rPr lang="vi-VN">
                <a:latin typeface="Arial"/>
                <a:cs typeface="Arial"/>
              </a:rPr>
              <a:t>: </a:t>
            </a:r>
            <a:r>
              <a:rPr lang="vi-VN" err="1">
                <a:latin typeface="Arial"/>
                <a:cs typeface="Arial"/>
              </a:rPr>
              <a:t>có</a:t>
            </a:r>
            <a:r>
              <a:rPr lang="vi-VN">
                <a:latin typeface="Arial"/>
                <a:cs typeface="Arial"/>
              </a:rPr>
              <a:t> ung thư gan nguyên </a:t>
            </a:r>
            <a:r>
              <a:rPr lang="vi-VN" err="1">
                <a:latin typeface="Arial"/>
                <a:cs typeface="Arial"/>
              </a:rPr>
              <a:t>phát</a:t>
            </a:r>
            <a:r>
              <a:rPr lang="vi-VN">
                <a:latin typeface="Arial"/>
                <a:cs typeface="Arial"/>
              </a:rPr>
              <a:t> </a:t>
            </a:r>
            <a:r>
              <a:rPr lang="vi-VN" err="1">
                <a:latin typeface="Arial"/>
                <a:cs typeface="Arial"/>
              </a:rPr>
              <a:t>và</a:t>
            </a:r>
            <a:r>
              <a:rPr lang="vi-VN">
                <a:latin typeface="Arial"/>
                <a:cs typeface="Arial"/>
              </a:rPr>
              <a:t> </a:t>
            </a:r>
            <a:r>
              <a:rPr lang="vi-VN" err="1">
                <a:latin typeface="Arial"/>
                <a:cs typeface="Arial"/>
              </a:rPr>
              <a:t>thứ</a:t>
            </a:r>
            <a:r>
              <a:rPr lang="vi-VN">
                <a:latin typeface="Arial"/>
                <a:cs typeface="Arial"/>
              </a:rPr>
              <a:t> </a:t>
            </a:r>
            <a:r>
              <a:rPr lang="vi-VN" err="1">
                <a:latin typeface="Arial"/>
                <a:cs typeface="Arial"/>
              </a:rPr>
              <a:t>phát</a:t>
            </a:r>
            <a:r>
              <a:rPr lang="vi-VN">
                <a:latin typeface="Arial"/>
                <a:cs typeface="Arial"/>
              </a:rPr>
              <a:t> </a:t>
            </a:r>
            <a:r>
              <a:rPr lang="vi-VN" err="1">
                <a:latin typeface="Arial"/>
                <a:cs typeface="Arial"/>
              </a:rPr>
              <a:t>thứ</a:t>
            </a:r>
            <a:r>
              <a:rPr lang="vi-VN">
                <a:latin typeface="Arial"/>
                <a:cs typeface="Arial"/>
              </a:rPr>
              <a:t> </a:t>
            </a:r>
            <a:r>
              <a:rPr lang="vi-VN" err="1">
                <a:latin typeface="Arial"/>
                <a:cs typeface="Arial"/>
              </a:rPr>
              <a:t>phát</a:t>
            </a:r>
            <a:r>
              <a:rPr lang="vi-VN">
                <a:latin typeface="Arial"/>
                <a:cs typeface="Arial"/>
              </a:rPr>
              <a:t> </a:t>
            </a:r>
            <a:r>
              <a:rPr lang="vi-VN" err="1">
                <a:latin typeface="Arial"/>
                <a:cs typeface="Arial"/>
              </a:rPr>
              <a:t>thường</a:t>
            </a:r>
            <a:r>
              <a:rPr lang="vi-VN">
                <a:latin typeface="Arial"/>
                <a:cs typeface="Arial"/>
              </a:rPr>
              <a:t> ừ </a:t>
            </a:r>
            <a:r>
              <a:rPr lang="vi-VN" err="1">
                <a:latin typeface="Arial"/>
                <a:cs typeface="Arial"/>
              </a:rPr>
              <a:t>tuyến</a:t>
            </a:r>
            <a:r>
              <a:rPr lang="vi-VN">
                <a:latin typeface="Arial"/>
                <a:cs typeface="Arial"/>
              </a:rPr>
              <a:t> </a:t>
            </a:r>
            <a:r>
              <a:rPr lang="vi-VN" err="1">
                <a:latin typeface="Arial"/>
                <a:cs typeface="Arial"/>
              </a:rPr>
              <a:t>và</a:t>
            </a:r>
            <a:r>
              <a:rPr lang="vi-VN">
                <a:latin typeface="Arial"/>
                <a:cs typeface="Arial"/>
              </a:rPr>
              <a:t> </a:t>
            </a:r>
            <a:r>
              <a:rPr lang="vi-VN" err="1">
                <a:latin typeface="Arial"/>
                <a:cs typeface="Arial"/>
              </a:rPr>
              <a:t>ống</a:t>
            </a:r>
            <a:r>
              <a:rPr lang="vi-VN">
                <a:latin typeface="Arial"/>
                <a:cs typeface="Arial"/>
              </a:rPr>
              <a:t> tiêu </a:t>
            </a:r>
            <a:r>
              <a:rPr lang="vi-VN" err="1">
                <a:latin typeface="Arial"/>
                <a:cs typeface="Arial"/>
              </a:rPr>
              <a:t>hóa</a:t>
            </a:r>
            <a:r>
              <a:rPr lang="vi-VN">
                <a:latin typeface="Arial"/>
                <a:cs typeface="Arial"/>
              </a:rPr>
              <a:t> </a:t>
            </a:r>
            <a:r>
              <a:rPr lang="vi-VN" err="1">
                <a:latin typeface="Arial"/>
                <a:cs typeface="Arial"/>
              </a:rPr>
              <a:t>rất</a:t>
            </a:r>
            <a:r>
              <a:rPr lang="vi-VN">
                <a:latin typeface="Arial"/>
                <a:cs typeface="Arial"/>
              </a:rPr>
              <a:t> hay di căn </a:t>
            </a:r>
            <a:r>
              <a:rPr lang="vi-VN" err="1">
                <a:latin typeface="Arial"/>
                <a:cs typeface="Arial"/>
              </a:rPr>
              <a:t>đến</a:t>
            </a:r>
            <a:r>
              <a:rPr lang="vi-VN">
                <a:latin typeface="Arial"/>
                <a:cs typeface="Arial"/>
              </a:rPr>
              <a:t> gan qua TM </a:t>
            </a:r>
            <a:r>
              <a:rPr lang="vi-VN" err="1">
                <a:latin typeface="Arial"/>
                <a:cs typeface="Arial"/>
              </a:rPr>
              <a:t>cửa</a:t>
            </a:r>
            <a:r>
              <a:rPr lang="vi-VN">
                <a:latin typeface="Arial"/>
                <a:cs typeface="Arial"/>
              </a:rPr>
              <a:t>: ung thư </a:t>
            </a:r>
            <a:r>
              <a:rPr lang="vi-VN" err="1">
                <a:latin typeface="Arial"/>
                <a:cs typeface="Arial"/>
              </a:rPr>
              <a:t>dạ</a:t>
            </a:r>
            <a:r>
              <a:rPr lang="vi-VN">
                <a:latin typeface="Arial"/>
                <a:cs typeface="Arial"/>
              </a:rPr>
              <a:t> </a:t>
            </a:r>
            <a:r>
              <a:rPr lang="vi-VN" err="1">
                <a:latin typeface="Arial"/>
                <a:cs typeface="Arial"/>
              </a:rPr>
              <a:t>dày</a:t>
            </a:r>
            <a:r>
              <a:rPr lang="vi-VN">
                <a:latin typeface="Arial"/>
                <a:cs typeface="Arial"/>
              </a:rPr>
              <a:t>, ung thư </a:t>
            </a:r>
            <a:r>
              <a:rPr lang="vi-VN" err="1">
                <a:latin typeface="Arial"/>
                <a:cs typeface="Arial"/>
              </a:rPr>
              <a:t>đại</a:t>
            </a:r>
            <a:r>
              <a:rPr lang="vi-VN">
                <a:latin typeface="Arial"/>
                <a:cs typeface="Arial"/>
              </a:rPr>
              <a:t> </a:t>
            </a:r>
            <a:r>
              <a:rPr lang="vi-VN" err="1">
                <a:latin typeface="Arial"/>
                <a:cs typeface="Arial"/>
              </a:rPr>
              <a:t>trực</a:t>
            </a:r>
            <a:r>
              <a:rPr lang="vi-VN">
                <a:latin typeface="Arial"/>
                <a:cs typeface="Arial"/>
              </a:rPr>
              <a:t> </a:t>
            </a:r>
            <a:r>
              <a:rPr lang="vi-VN" err="1">
                <a:latin typeface="Arial"/>
                <a:cs typeface="Arial"/>
              </a:rPr>
              <a:t>tràng</a:t>
            </a:r>
            <a:r>
              <a:rPr lang="vi-VN">
                <a:latin typeface="Arial"/>
                <a:cs typeface="Arial"/>
              </a:rPr>
              <a:t>, ung thư </a:t>
            </a:r>
            <a:r>
              <a:rPr lang="vi-VN" err="1">
                <a:latin typeface="Arial"/>
                <a:cs typeface="Arial"/>
              </a:rPr>
              <a:t>phổi</a:t>
            </a:r>
            <a:r>
              <a:rPr lang="vi-VN">
                <a:latin typeface="Arial"/>
                <a:cs typeface="Arial"/>
              </a:rPr>
              <a:t>, ung thư </a:t>
            </a:r>
            <a:r>
              <a:rPr lang="vi-VN" err="1">
                <a:latin typeface="Arial"/>
                <a:cs typeface="Arial"/>
              </a:rPr>
              <a:t>vú</a:t>
            </a:r>
            <a:r>
              <a:rPr lang="vi-VN">
                <a:latin typeface="Arial"/>
                <a:cs typeface="Arial"/>
              </a:rPr>
              <a:t>, … </a:t>
            </a:r>
            <a:r>
              <a:rPr lang="vi-VN" err="1">
                <a:latin typeface="Arial"/>
                <a:cs typeface="Arial"/>
              </a:rPr>
              <a:t>triệu</a:t>
            </a:r>
            <a:r>
              <a:rPr lang="vi-VN">
                <a:latin typeface="Arial"/>
                <a:cs typeface="Arial"/>
              </a:rPr>
              <a:t> </a:t>
            </a:r>
            <a:r>
              <a:rPr lang="vi-VN" err="1">
                <a:latin typeface="Arial"/>
                <a:cs typeface="Arial"/>
              </a:rPr>
              <a:t>chứng</a:t>
            </a:r>
            <a:r>
              <a:rPr lang="vi-VN">
                <a:latin typeface="Arial"/>
                <a:cs typeface="Arial"/>
              </a:rPr>
              <a:t>, </a:t>
            </a:r>
            <a:r>
              <a:rPr lang="vi-VN" err="1">
                <a:latin typeface="Arial"/>
                <a:cs typeface="Arial"/>
              </a:rPr>
              <a:t>hoặc</a:t>
            </a:r>
            <a:r>
              <a:rPr lang="vi-VN">
                <a:latin typeface="Arial"/>
                <a:cs typeface="Arial"/>
              </a:rPr>
              <a:t> </a:t>
            </a:r>
            <a:r>
              <a:rPr lang="vi-VN" err="1">
                <a:latin typeface="Arial"/>
                <a:cs typeface="Arial"/>
              </a:rPr>
              <a:t>khám</a:t>
            </a:r>
            <a:r>
              <a:rPr lang="vi-VN">
                <a:latin typeface="Arial"/>
                <a:cs typeface="Arial"/>
              </a:rPr>
              <a:t> </a:t>
            </a:r>
            <a:r>
              <a:rPr lang="vi-VN" err="1">
                <a:latin typeface="Arial"/>
                <a:cs typeface="Arial"/>
              </a:rPr>
              <a:t>có</a:t>
            </a:r>
            <a:r>
              <a:rPr lang="vi-VN">
                <a:latin typeface="Arial"/>
                <a:cs typeface="Arial"/>
              </a:rPr>
              <a:t> </a:t>
            </a:r>
            <a:r>
              <a:rPr lang="vi-VN" err="1">
                <a:latin typeface="Arial"/>
                <a:cs typeface="Arial"/>
              </a:rPr>
              <a:t>tổn</a:t>
            </a:r>
            <a:r>
              <a:rPr lang="vi-VN">
                <a:latin typeface="Arial"/>
                <a:cs typeface="Arial"/>
              </a:rPr>
              <a:t> thương nguyên </a:t>
            </a:r>
            <a:r>
              <a:rPr lang="vi-VN" err="1">
                <a:latin typeface="Arial"/>
                <a:cs typeface="Arial"/>
              </a:rPr>
              <a:t>phát</a:t>
            </a:r>
            <a:r>
              <a:rPr lang="vi-VN">
                <a:latin typeface="Arial"/>
                <a:cs typeface="Arial"/>
              </a:rPr>
              <a:t>, </a:t>
            </a:r>
            <a:r>
              <a:rPr lang="vi-VN" err="1">
                <a:latin typeface="Arial"/>
                <a:cs typeface="Arial"/>
              </a:rPr>
              <a:t>tiền</a:t>
            </a:r>
            <a:r>
              <a:rPr lang="vi-VN">
                <a:latin typeface="Arial"/>
                <a:cs typeface="Arial"/>
              </a:rPr>
              <a:t> căn ung thư </a:t>
            </a:r>
            <a:r>
              <a:rPr lang="vi-VN" err="1">
                <a:latin typeface="Arial"/>
                <a:cs typeface="Arial"/>
              </a:rPr>
              <a:t>trước</a:t>
            </a:r>
            <a:r>
              <a:rPr lang="vi-VN">
                <a:latin typeface="Arial"/>
                <a:cs typeface="Arial"/>
              </a:rPr>
              <a:t> </a:t>
            </a:r>
            <a:r>
              <a:rPr lang="vi-VN" err="1">
                <a:latin typeface="Arial"/>
                <a:cs typeface="Arial"/>
              </a:rPr>
              <a:t>đó</a:t>
            </a:r>
            <a:r>
              <a:rPr lang="vi-VN">
                <a:latin typeface="Arial"/>
                <a:cs typeface="Arial"/>
              </a:rPr>
              <a:t>, </a:t>
            </a:r>
            <a:r>
              <a:rPr lang="vi-VN" err="1">
                <a:latin typeface="Arial"/>
                <a:cs typeface="Arial"/>
              </a:rPr>
              <a:t>khối</a:t>
            </a:r>
            <a:r>
              <a:rPr lang="vi-VN">
                <a:latin typeface="Arial"/>
                <a:cs typeface="Arial"/>
              </a:rPr>
              <a:t> u di căn gan </a:t>
            </a:r>
            <a:r>
              <a:rPr lang="vi-VN" err="1">
                <a:latin typeface="Arial"/>
                <a:cs typeface="Arial"/>
              </a:rPr>
              <a:t>thường</a:t>
            </a:r>
            <a:r>
              <a:rPr lang="vi-VN">
                <a:latin typeface="Arial"/>
                <a:cs typeface="Arial"/>
              </a:rPr>
              <a:t> đa ổ, </a:t>
            </a:r>
            <a:r>
              <a:rPr lang="vi-VN" err="1">
                <a:latin typeface="Arial"/>
                <a:cs typeface="Arial"/>
              </a:rPr>
              <a:t>bắt</a:t>
            </a:r>
            <a:r>
              <a:rPr lang="vi-VN">
                <a:latin typeface="Arial"/>
                <a:cs typeface="Arial"/>
              </a:rPr>
              <a:t> </a:t>
            </a:r>
            <a:r>
              <a:rPr lang="vi-VN" err="1">
                <a:latin typeface="Arial"/>
                <a:cs typeface="Arial"/>
              </a:rPr>
              <a:t>thuốc</a:t>
            </a:r>
            <a:r>
              <a:rPr lang="vi-VN">
                <a:latin typeface="Arial"/>
                <a:cs typeface="Arial"/>
              </a:rPr>
              <a:t> </a:t>
            </a:r>
            <a:r>
              <a:rPr lang="vi-VN" err="1">
                <a:latin typeface="Arial"/>
                <a:cs typeface="Arial"/>
              </a:rPr>
              <a:t>kém</a:t>
            </a:r>
            <a:r>
              <a:rPr lang="vi-VN">
                <a:latin typeface="Arial"/>
                <a:cs typeface="Arial"/>
              </a:rPr>
              <a:t>, </a:t>
            </a:r>
            <a:r>
              <a:rPr lang="vi-VN" err="1">
                <a:latin typeface="Arial"/>
                <a:cs typeface="Arial"/>
              </a:rPr>
              <a:t>chỉ</a:t>
            </a:r>
            <a:r>
              <a:rPr lang="vi-VN">
                <a:latin typeface="Arial"/>
                <a:cs typeface="Arial"/>
              </a:rPr>
              <a:t> tăng quang </a:t>
            </a:r>
            <a:r>
              <a:rPr lang="vi-VN" err="1">
                <a:latin typeface="Arial"/>
                <a:cs typeface="Arial"/>
              </a:rPr>
              <a:t>viền</a:t>
            </a:r>
            <a:r>
              <a:rPr lang="vi-VN">
                <a:latin typeface="Arial"/>
                <a:cs typeface="Arial"/>
              </a:rPr>
              <a:t> quanh </a:t>
            </a:r>
            <a:r>
              <a:rPr lang="vi-VN" err="1">
                <a:latin typeface="Arial"/>
                <a:cs typeface="Arial"/>
              </a:rPr>
              <a:t>khối</a:t>
            </a:r>
            <a:r>
              <a:rPr lang="vi-VN">
                <a:latin typeface="Arial"/>
                <a:cs typeface="Arial"/>
              </a:rPr>
              <a:t> u, </a:t>
            </a:r>
            <a:r>
              <a:rPr lang="vi-VN" err="1">
                <a:latin typeface="Arial"/>
                <a:cs typeface="Arial"/>
              </a:rPr>
              <a:t>các</a:t>
            </a:r>
            <a:r>
              <a:rPr lang="vi-VN">
                <a:latin typeface="Arial"/>
                <a:cs typeface="Arial"/>
              </a:rPr>
              <a:t> </a:t>
            </a:r>
            <a:r>
              <a:rPr lang="vi-VN" err="1">
                <a:latin typeface="Arial"/>
                <a:cs typeface="Arial"/>
              </a:rPr>
              <a:t>chỉ</a:t>
            </a:r>
            <a:r>
              <a:rPr lang="vi-VN">
                <a:latin typeface="Arial"/>
                <a:cs typeface="Arial"/>
              </a:rPr>
              <a:t> </a:t>
            </a:r>
            <a:r>
              <a:rPr lang="vi-VN" err="1">
                <a:latin typeface="Arial"/>
                <a:cs typeface="Arial"/>
              </a:rPr>
              <a:t>dấu</a:t>
            </a:r>
            <a:r>
              <a:rPr lang="vi-VN">
                <a:latin typeface="Arial"/>
                <a:cs typeface="Arial"/>
              </a:rPr>
              <a:t> ung thư tương </a:t>
            </a:r>
            <a:r>
              <a:rPr lang="vi-VN" err="1">
                <a:latin typeface="Arial"/>
                <a:cs typeface="Arial"/>
              </a:rPr>
              <a:t>ứng</a:t>
            </a:r>
            <a:r>
              <a:rPr lang="vi-VN">
                <a:latin typeface="Arial"/>
                <a:cs typeface="Arial"/>
              </a:rPr>
              <a:t> tăng cao.</a:t>
            </a:r>
          </a:p>
          <a:p>
            <a:r>
              <a:rPr lang="vi-VN">
                <a:latin typeface="Arial"/>
                <a:cs typeface="Arial"/>
              </a:rPr>
              <a:t>ung thư nguyên </a:t>
            </a:r>
            <a:r>
              <a:rPr lang="vi-VN" err="1">
                <a:latin typeface="Arial"/>
                <a:cs typeface="Arial"/>
              </a:rPr>
              <a:t>phát</a:t>
            </a:r>
            <a:r>
              <a:rPr lang="vi-VN">
                <a:latin typeface="Arial"/>
                <a:cs typeface="Arial"/>
              </a:rPr>
              <a:t> </a:t>
            </a:r>
            <a:r>
              <a:rPr lang="vi-VN" err="1">
                <a:latin typeface="Arial"/>
                <a:cs typeface="Arial"/>
              </a:rPr>
              <a:t>có</a:t>
            </a:r>
            <a:r>
              <a:rPr lang="vi-VN">
                <a:latin typeface="Arial"/>
                <a:cs typeface="Arial"/>
              </a:rPr>
              <a:t> ung thư </a:t>
            </a:r>
            <a:r>
              <a:rPr lang="vi-VN" err="1">
                <a:latin typeface="Arial"/>
                <a:cs typeface="Arial"/>
              </a:rPr>
              <a:t>ống</a:t>
            </a:r>
            <a:r>
              <a:rPr lang="vi-VN">
                <a:latin typeface="Arial"/>
                <a:cs typeface="Arial"/>
              </a:rPr>
              <a:t> </a:t>
            </a:r>
            <a:r>
              <a:rPr lang="vi-VN" err="1">
                <a:latin typeface="Arial"/>
                <a:cs typeface="Arial"/>
              </a:rPr>
              <a:t>mật</a:t>
            </a:r>
            <a:r>
              <a:rPr lang="vi-VN">
                <a:latin typeface="Arial"/>
                <a:cs typeface="Arial"/>
              </a:rPr>
              <a:t> </a:t>
            </a:r>
            <a:r>
              <a:rPr lang="vi-VN" err="1">
                <a:latin typeface="Arial"/>
                <a:cs typeface="Arial"/>
              </a:rPr>
              <a:t>và</a:t>
            </a:r>
            <a:r>
              <a:rPr lang="vi-VN">
                <a:latin typeface="Arial"/>
                <a:cs typeface="Arial"/>
              </a:rPr>
              <a:t> ung thư </a:t>
            </a:r>
            <a:r>
              <a:rPr lang="vi-VN" err="1">
                <a:latin typeface="Arial"/>
                <a:cs typeface="Arial"/>
              </a:rPr>
              <a:t>tế</a:t>
            </a:r>
            <a:r>
              <a:rPr lang="vi-VN">
                <a:latin typeface="Arial"/>
                <a:cs typeface="Arial"/>
              </a:rPr>
              <a:t> </a:t>
            </a:r>
            <a:r>
              <a:rPr lang="vi-VN" err="1">
                <a:latin typeface="Arial"/>
                <a:cs typeface="Arial"/>
              </a:rPr>
              <a:t>bào</a:t>
            </a:r>
            <a:r>
              <a:rPr lang="vi-VN">
                <a:latin typeface="Arial"/>
                <a:cs typeface="Arial"/>
              </a:rPr>
              <a:t> gan.</a:t>
            </a:r>
          </a:p>
          <a:p>
            <a:r>
              <a:rPr lang="vi-VN">
                <a:latin typeface="Arial"/>
                <a:cs typeface="Arial"/>
              </a:rPr>
              <a:t>-</a:t>
            </a:r>
            <a:r>
              <a:rPr lang="vi-VN" sz="1200" b="0" i="0" kern="1200">
                <a:solidFill>
                  <a:schemeClr val="tx1"/>
                </a:solidFill>
                <a:effectLst/>
                <a:latin typeface="Arial"/>
                <a:cs typeface="Arial"/>
              </a:rPr>
              <a:t> </a:t>
            </a:r>
            <a:r>
              <a:rPr lang="vi-VN" sz="1200" b="1" i="0" kern="1200">
                <a:solidFill>
                  <a:schemeClr val="tx1"/>
                </a:solidFill>
                <a:effectLst/>
                <a:latin typeface="Arial"/>
                <a:cs typeface="Arial"/>
              </a:rPr>
              <a:t>Ung thư </a:t>
            </a:r>
            <a:r>
              <a:rPr lang="vi-VN" sz="1200" b="1" i="0" kern="1200" err="1">
                <a:solidFill>
                  <a:schemeClr val="tx1"/>
                </a:solidFill>
                <a:effectLst/>
                <a:latin typeface="Arial"/>
                <a:cs typeface="Arial"/>
              </a:rPr>
              <a:t>đường</a:t>
            </a:r>
            <a:r>
              <a:rPr lang="vi-VN" sz="1200" b="1" i="0" kern="1200">
                <a:solidFill>
                  <a:schemeClr val="tx1"/>
                </a:solidFill>
                <a:effectLst/>
                <a:latin typeface="Arial"/>
                <a:cs typeface="Arial"/>
              </a:rPr>
              <a:t> </a:t>
            </a:r>
            <a:r>
              <a:rPr lang="vi-VN" sz="1200" b="1" i="0" kern="1200" err="1">
                <a:solidFill>
                  <a:schemeClr val="tx1"/>
                </a:solidFill>
                <a:effectLst/>
                <a:latin typeface="Arial"/>
                <a:cs typeface="Arial"/>
              </a:rPr>
              <a:t>mật</a:t>
            </a:r>
            <a:r>
              <a:rPr lang="vi-VN" sz="1200" b="1" i="0" kern="1200">
                <a:solidFill>
                  <a:schemeClr val="tx1"/>
                </a:solidFill>
                <a:effectLst/>
                <a:latin typeface="Arial"/>
                <a:cs typeface="Arial"/>
              </a:rPr>
              <a:t> trong gan</a:t>
            </a:r>
            <a:r>
              <a:rPr lang="vi-VN" sz="1200" b="0" i="0" kern="1200">
                <a:solidFill>
                  <a:schemeClr val="tx1"/>
                </a:solidFill>
                <a:effectLst/>
                <a:latin typeface="Arial"/>
                <a:cs typeface="Arial"/>
              </a:rPr>
              <a:t>: </a:t>
            </a:r>
            <a:r>
              <a:rPr lang="vi-VN">
                <a:latin typeface="Arial"/>
                <a:cs typeface="Arial"/>
              </a:rPr>
              <a:t> </a:t>
            </a:r>
            <a:r>
              <a:rPr lang="vi-VN" err="1">
                <a:latin typeface="Arial"/>
                <a:cs typeface="Arial"/>
              </a:rPr>
              <a:t>khối</a:t>
            </a:r>
            <a:r>
              <a:rPr lang="vi-VN" sz="1200" b="0" i="0" kern="1200">
                <a:solidFill>
                  <a:schemeClr val="tx1"/>
                </a:solidFill>
                <a:effectLst/>
                <a:latin typeface="Arial"/>
                <a:cs typeface="Arial"/>
              </a:rPr>
              <a:t> </a:t>
            </a:r>
            <a:r>
              <a:rPr lang="vi-VN">
                <a:latin typeface="Arial"/>
                <a:cs typeface="Arial"/>
              </a:rPr>
              <a:t>u </a:t>
            </a:r>
            <a:r>
              <a:rPr lang="vi-VN" err="1">
                <a:latin typeface="Arial"/>
                <a:cs typeface="Arial"/>
              </a:rPr>
              <a:t>thường</a:t>
            </a:r>
            <a:r>
              <a:rPr lang="vi-VN">
                <a:latin typeface="Arial"/>
                <a:cs typeface="Arial"/>
              </a:rPr>
              <a:t> </a:t>
            </a:r>
            <a:r>
              <a:rPr lang="vi-VN" err="1">
                <a:latin typeface="Arial"/>
                <a:cs typeface="Arial"/>
              </a:rPr>
              <a:t>ko</a:t>
            </a:r>
            <a:r>
              <a:rPr lang="vi-VN">
                <a:latin typeface="Arial"/>
                <a:cs typeface="Arial"/>
              </a:rPr>
              <a:t> </a:t>
            </a:r>
            <a:r>
              <a:rPr lang="vi-VN" err="1">
                <a:latin typeface="Arial"/>
                <a:cs typeface="Arial"/>
              </a:rPr>
              <a:t>bắt</a:t>
            </a:r>
            <a:r>
              <a:rPr lang="vi-VN">
                <a:latin typeface="Arial"/>
                <a:cs typeface="Arial"/>
              </a:rPr>
              <a:t> </a:t>
            </a:r>
            <a:r>
              <a:rPr lang="vi-VN" err="1">
                <a:latin typeface="Arial"/>
                <a:cs typeface="Arial"/>
              </a:rPr>
              <a:t>thuốc</a:t>
            </a:r>
            <a:r>
              <a:rPr lang="vi-VN">
                <a:latin typeface="Arial"/>
                <a:cs typeface="Arial"/>
              </a:rPr>
              <a:t> </a:t>
            </a:r>
            <a:r>
              <a:rPr lang="vi-VN" err="1">
                <a:latin typeface="Arial"/>
                <a:cs typeface="Arial"/>
              </a:rPr>
              <a:t>cản</a:t>
            </a:r>
            <a:r>
              <a:rPr lang="vi-VN">
                <a:latin typeface="Arial"/>
                <a:cs typeface="Arial"/>
              </a:rPr>
              <a:t> quang hay </a:t>
            </a:r>
            <a:r>
              <a:rPr lang="vi-VN" err="1">
                <a:latin typeface="Arial"/>
                <a:cs typeface="Arial"/>
              </a:rPr>
              <a:t>cản</a:t>
            </a:r>
            <a:r>
              <a:rPr lang="vi-VN">
                <a:latin typeface="Arial"/>
                <a:cs typeface="Arial"/>
              </a:rPr>
              <a:t> </a:t>
            </a:r>
            <a:r>
              <a:rPr lang="vi-VN" err="1">
                <a:latin typeface="Arial"/>
                <a:cs typeface="Arial"/>
              </a:rPr>
              <a:t>từ</a:t>
            </a:r>
            <a:r>
              <a:rPr lang="vi-VN">
                <a:latin typeface="Arial"/>
                <a:cs typeface="Arial"/>
              </a:rPr>
              <a:t> trên CT/ MRI, </a:t>
            </a:r>
            <a:r>
              <a:rPr lang="vi-VN" err="1">
                <a:latin typeface="Arial"/>
                <a:cs typeface="Arial"/>
              </a:rPr>
              <a:t>nếu</a:t>
            </a:r>
            <a:r>
              <a:rPr lang="vi-VN">
                <a:latin typeface="Arial"/>
                <a:cs typeface="Arial"/>
              </a:rPr>
              <a:t> </a:t>
            </a:r>
            <a:r>
              <a:rPr lang="vi-VN" err="1">
                <a:latin typeface="Arial"/>
                <a:cs typeface="Arial"/>
              </a:rPr>
              <a:t>có</a:t>
            </a:r>
            <a:r>
              <a:rPr lang="vi-VN">
                <a:latin typeface="Arial"/>
                <a:cs typeface="Arial"/>
              </a:rPr>
              <a:t> </a:t>
            </a:r>
            <a:r>
              <a:rPr lang="vi-VN" err="1">
                <a:latin typeface="Arial"/>
                <a:cs typeface="Arial"/>
              </a:rPr>
              <a:t>thì</a:t>
            </a:r>
            <a:r>
              <a:rPr lang="vi-VN">
                <a:latin typeface="Arial"/>
                <a:cs typeface="Arial"/>
              </a:rPr>
              <a:t> </a:t>
            </a:r>
            <a:r>
              <a:rPr lang="vi-VN" sz="1200" b="0" i="0" kern="1200" err="1">
                <a:solidFill>
                  <a:schemeClr val="tx1"/>
                </a:solidFill>
                <a:effectLst/>
                <a:latin typeface="Arial"/>
                <a:cs typeface="Arial"/>
              </a:rPr>
              <a:t>bắt</a:t>
            </a:r>
            <a:r>
              <a:rPr lang="vi-VN" sz="1200" b="0" i="0" kern="1200">
                <a:solidFill>
                  <a:schemeClr val="tx1"/>
                </a:solidFill>
                <a:effectLst/>
                <a:latin typeface="Arial"/>
                <a:cs typeface="Arial"/>
              </a:rPr>
              <a:t> </a:t>
            </a:r>
            <a:r>
              <a:rPr lang="vi-VN" sz="1200" b="0" i="0" kern="1200" err="1">
                <a:solidFill>
                  <a:schemeClr val="tx1"/>
                </a:solidFill>
                <a:effectLst/>
                <a:latin typeface="Arial"/>
                <a:cs typeface="Arial"/>
              </a:rPr>
              <a:t>thuốc</a:t>
            </a:r>
            <a:r>
              <a:rPr lang="vi-VN" sz="1200" b="0" i="0" kern="1200">
                <a:solidFill>
                  <a:schemeClr val="tx1"/>
                </a:solidFill>
                <a:effectLst/>
                <a:latin typeface="Arial"/>
                <a:cs typeface="Arial"/>
              </a:rPr>
              <a:t> không </a:t>
            </a:r>
            <a:r>
              <a:rPr lang="vi-VN" sz="1200" b="0" i="0" kern="1200" err="1">
                <a:solidFill>
                  <a:schemeClr val="tx1"/>
                </a:solidFill>
                <a:effectLst/>
                <a:latin typeface="Arial"/>
                <a:cs typeface="Arial"/>
              </a:rPr>
              <a:t>đồng</a:t>
            </a:r>
            <a:r>
              <a:rPr lang="vi-VN" sz="1200" b="0" i="0" kern="1200">
                <a:solidFill>
                  <a:schemeClr val="tx1"/>
                </a:solidFill>
                <a:effectLst/>
                <a:latin typeface="Arial"/>
                <a:cs typeface="Arial"/>
              </a:rPr>
              <a:t> </a:t>
            </a:r>
            <a:r>
              <a:rPr lang="vi-VN" sz="1200" b="0" i="0" kern="1200" err="1">
                <a:solidFill>
                  <a:schemeClr val="tx1"/>
                </a:solidFill>
                <a:effectLst/>
                <a:latin typeface="Arial"/>
                <a:cs typeface="Arial"/>
              </a:rPr>
              <a:t>đều</a:t>
            </a:r>
            <a:r>
              <a:rPr lang="vi-VN" sz="1200" b="0" i="0" kern="1200">
                <a:solidFill>
                  <a:schemeClr val="tx1"/>
                </a:solidFill>
                <a:effectLst/>
                <a:latin typeface="Arial"/>
                <a:cs typeface="Arial"/>
              </a:rPr>
              <a:t>, không </a:t>
            </a:r>
            <a:r>
              <a:rPr lang="vi-VN" sz="1200" b="0" i="0" kern="1200" err="1">
                <a:solidFill>
                  <a:schemeClr val="tx1"/>
                </a:solidFill>
                <a:effectLst/>
                <a:latin typeface="Arial"/>
                <a:cs typeface="Arial"/>
              </a:rPr>
              <a:t>có</a:t>
            </a:r>
            <a:r>
              <a:rPr lang="vi-VN" sz="1200" b="0" i="0" kern="1200">
                <a:solidFill>
                  <a:schemeClr val="tx1"/>
                </a:solidFill>
                <a:effectLst/>
                <a:latin typeface="Arial"/>
                <a:cs typeface="Arial"/>
              </a:rPr>
              <a:t> </a:t>
            </a:r>
            <a:r>
              <a:rPr lang="vi-VN" sz="1200" b="0" i="0" kern="1200" err="1">
                <a:solidFill>
                  <a:schemeClr val="tx1"/>
                </a:solidFill>
                <a:effectLst/>
                <a:latin typeface="Arial"/>
                <a:cs typeface="Arial"/>
              </a:rPr>
              <a:t>hiện</a:t>
            </a:r>
            <a:r>
              <a:rPr lang="vi-VN" sz="1200" b="0" i="0" kern="1200">
                <a:solidFill>
                  <a:schemeClr val="tx1"/>
                </a:solidFill>
                <a:effectLst/>
                <a:latin typeface="Arial"/>
                <a:cs typeface="Arial"/>
              </a:rPr>
              <a:t> </a:t>
            </a:r>
            <a:r>
              <a:rPr lang="vi-VN" sz="1200" b="0" i="0" kern="1200" err="1">
                <a:solidFill>
                  <a:schemeClr val="tx1"/>
                </a:solidFill>
                <a:effectLst/>
                <a:latin typeface="Arial"/>
                <a:cs typeface="Arial"/>
              </a:rPr>
              <a:t>tượng</a:t>
            </a:r>
            <a:r>
              <a:rPr lang="vi-VN" sz="1200" b="0" i="0" kern="1200">
                <a:solidFill>
                  <a:schemeClr val="tx1"/>
                </a:solidFill>
                <a:effectLst/>
                <a:latin typeface="Arial"/>
                <a:cs typeface="Arial"/>
              </a:rPr>
              <a:t> </a:t>
            </a:r>
            <a:r>
              <a:rPr lang="vi-VN" sz="1200" b="0" i="0" kern="1200" err="1">
                <a:solidFill>
                  <a:schemeClr val="tx1"/>
                </a:solidFill>
                <a:effectLst/>
                <a:latin typeface="Arial"/>
                <a:cs typeface="Arial"/>
              </a:rPr>
              <a:t>thải</a:t>
            </a:r>
            <a:r>
              <a:rPr lang="vi-VN" sz="1200" b="0" i="0" kern="1200">
                <a:solidFill>
                  <a:schemeClr val="tx1"/>
                </a:solidFill>
                <a:effectLst/>
                <a:latin typeface="Arial"/>
                <a:cs typeface="Arial"/>
              </a:rPr>
              <a:t> </a:t>
            </a:r>
            <a:r>
              <a:rPr lang="vi-VN" sz="1200" b="0" i="0" kern="1200" err="1">
                <a:solidFill>
                  <a:schemeClr val="tx1"/>
                </a:solidFill>
                <a:effectLst/>
                <a:latin typeface="Arial"/>
                <a:cs typeface="Arial"/>
              </a:rPr>
              <a:t>thuốc</a:t>
            </a:r>
            <a:r>
              <a:rPr lang="vi-VN" sz="1200" b="0" i="0" kern="1200">
                <a:solidFill>
                  <a:schemeClr val="tx1"/>
                </a:solidFill>
                <a:effectLst/>
                <a:latin typeface="Arial"/>
                <a:cs typeface="Arial"/>
              </a:rPr>
              <a:t>, </a:t>
            </a:r>
            <a:r>
              <a:rPr lang="vi-VN" sz="1200" b="0" i="0" kern="1200" err="1">
                <a:solidFill>
                  <a:schemeClr val="tx1"/>
                </a:solidFill>
                <a:effectLst/>
                <a:latin typeface="Arial"/>
                <a:cs typeface="Arial"/>
              </a:rPr>
              <a:t>chỉ</a:t>
            </a:r>
            <a:r>
              <a:rPr lang="vi-VN" sz="1200" b="0" i="0" kern="1200">
                <a:solidFill>
                  <a:schemeClr val="tx1"/>
                </a:solidFill>
                <a:effectLst/>
                <a:latin typeface="Arial"/>
                <a:cs typeface="Arial"/>
              </a:rPr>
              <a:t> </a:t>
            </a:r>
            <a:r>
              <a:rPr lang="vi-VN" sz="1200" b="0" i="0" kern="1200" err="1">
                <a:solidFill>
                  <a:schemeClr val="tx1"/>
                </a:solidFill>
                <a:effectLst/>
                <a:latin typeface="Arial"/>
                <a:cs typeface="Arial"/>
              </a:rPr>
              <a:t>dấu</a:t>
            </a:r>
            <a:r>
              <a:rPr lang="vi-VN" sz="1200" b="0" i="0" kern="1200">
                <a:solidFill>
                  <a:schemeClr val="tx1"/>
                </a:solidFill>
                <a:effectLst/>
                <a:latin typeface="Arial"/>
                <a:cs typeface="Arial"/>
              </a:rPr>
              <a:t> ung thư CEA, CA 19.9 </a:t>
            </a:r>
            <a:r>
              <a:rPr lang="vi-VN" sz="1200" b="0" i="0" kern="1200" err="1">
                <a:solidFill>
                  <a:schemeClr val="tx1"/>
                </a:solidFill>
                <a:effectLst/>
                <a:latin typeface="Arial"/>
                <a:cs typeface="Arial"/>
              </a:rPr>
              <a:t>có</a:t>
            </a:r>
            <a:r>
              <a:rPr lang="vi-VN" sz="1200" b="0" i="0" kern="1200">
                <a:solidFill>
                  <a:schemeClr val="tx1"/>
                </a:solidFill>
                <a:effectLst/>
                <a:latin typeface="Arial"/>
                <a:cs typeface="Arial"/>
              </a:rPr>
              <a:t> </a:t>
            </a:r>
            <a:r>
              <a:rPr lang="vi-VN" sz="1200" b="0" i="0" kern="1200" err="1">
                <a:solidFill>
                  <a:schemeClr val="tx1"/>
                </a:solidFill>
                <a:effectLst/>
                <a:latin typeface="Arial"/>
                <a:cs typeface="Arial"/>
              </a:rPr>
              <a:t>thể</a:t>
            </a:r>
            <a:r>
              <a:rPr lang="vi-VN" sz="1200" b="0" i="0" kern="1200">
                <a:solidFill>
                  <a:schemeClr val="tx1"/>
                </a:solidFill>
                <a:effectLst/>
                <a:latin typeface="Arial"/>
                <a:cs typeface="Arial"/>
              </a:rPr>
              <a:t> tăng cao. </a:t>
            </a:r>
            <a:r>
              <a:rPr lang="vi-VN" sz="1200" b="0" i="0" kern="1200" err="1">
                <a:solidFill>
                  <a:schemeClr val="tx1"/>
                </a:solidFill>
                <a:effectLst/>
                <a:latin typeface="Arial"/>
                <a:cs typeface="Arial"/>
              </a:rPr>
              <a:t>Chẩn</a:t>
            </a:r>
            <a:r>
              <a:rPr lang="vi-VN" sz="1200" b="0" i="0" kern="1200">
                <a:solidFill>
                  <a:schemeClr val="tx1"/>
                </a:solidFill>
                <a:effectLst/>
                <a:latin typeface="Arial"/>
                <a:cs typeface="Arial"/>
              </a:rPr>
              <a:t> </a:t>
            </a:r>
            <a:r>
              <a:rPr lang="vi-VN" sz="1200" b="0" i="0" kern="1200" err="1">
                <a:solidFill>
                  <a:schemeClr val="tx1"/>
                </a:solidFill>
                <a:effectLst/>
                <a:latin typeface="Arial"/>
                <a:cs typeface="Arial"/>
              </a:rPr>
              <a:t>đoán</a:t>
            </a:r>
            <a:r>
              <a:rPr lang="vi-VN" sz="1200" b="0" i="0" kern="1200">
                <a:solidFill>
                  <a:schemeClr val="tx1"/>
                </a:solidFill>
                <a:effectLst/>
                <a:latin typeface="Arial"/>
                <a:cs typeface="Arial"/>
              </a:rPr>
              <a:t> </a:t>
            </a:r>
            <a:r>
              <a:rPr lang="vi-VN" sz="1200" b="0" i="0" kern="1200" err="1">
                <a:solidFill>
                  <a:schemeClr val="tx1"/>
                </a:solidFill>
                <a:effectLst/>
                <a:latin typeface="Arial"/>
                <a:cs typeface="Arial"/>
              </a:rPr>
              <a:t>xác</a:t>
            </a:r>
            <a:r>
              <a:rPr lang="vi-VN" sz="1200" b="0" i="0" kern="1200">
                <a:solidFill>
                  <a:schemeClr val="tx1"/>
                </a:solidFill>
                <a:effectLst/>
                <a:latin typeface="Arial"/>
                <a:cs typeface="Arial"/>
              </a:rPr>
              <a:t> </a:t>
            </a:r>
            <a:r>
              <a:rPr lang="vi-VN" sz="1200" b="0" i="0" kern="1200" err="1">
                <a:solidFill>
                  <a:schemeClr val="tx1"/>
                </a:solidFill>
                <a:effectLst/>
                <a:latin typeface="Arial"/>
                <a:cs typeface="Arial"/>
              </a:rPr>
              <a:t>định</a:t>
            </a:r>
            <a:r>
              <a:rPr lang="vi-VN" sz="1200" b="0" i="0" kern="1200">
                <a:solidFill>
                  <a:schemeClr val="tx1"/>
                </a:solidFill>
                <a:effectLst/>
                <a:latin typeface="Arial"/>
                <a:cs typeface="Arial"/>
              </a:rPr>
              <a:t> </a:t>
            </a:r>
            <a:r>
              <a:rPr lang="vi-VN" sz="1200" b="0" i="0" kern="1200" err="1">
                <a:solidFill>
                  <a:schemeClr val="tx1"/>
                </a:solidFill>
                <a:effectLst/>
                <a:latin typeface="Arial"/>
                <a:cs typeface="Arial"/>
              </a:rPr>
              <a:t>nhờ</a:t>
            </a:r>
            <a:r>
              <a:rPr lang="vi-VN" sz="1200" b="0" i="0" kern="1200">
                <a:solidFill>
                  <a:schemeClr val="tx1"/>
                </a:solidFill>
                <a:effectLst/>
                <a:latin typeface="Arial"/>
                <a:cs typeface="Arial"/>
              </a:rPr>
              <a:t> sinh </a:t>
            </a:r>
            <a:r>
              <a:rPr lang="vi-VN" sz="1200" b="0" i="0" kern="1200" err="1">
                <a:solidFill>
                  <a:schemeClr val="tx1"/>
                </a:solidFill>
                <a:effectLst/>
                <a:latin typeface="Arial"/>
                <a:cs typeface="Arial"/>
              </a:rPr>
              <a:t>thiết</a:t>
            </a:r>
            <a:r>
              <a:rPr lang="vi-VN" sz="1200" b="0" i="0" kern="1200">
                <a:solidFill>
                  <a:schemeClr val="tx1"/>
                </a:solidFill>
                <a:effectLst/>
                <a:latin typeface="Arial"/>
                <a:cs typeface="Arial"/>
              </a:rPr>
              <a:t> gan.</a:t>
            </a:r>
            <a:endParaRPr lang="vi-VN"/>
          </a:p>
          <a:p>
            <a:endParaRPr lang="vi-VN">
              <a:latin typeface="Arial"/>
              <a:cs typeface="Arial"/>
            </a:endParaRPr>
          </a:p>
        </p:txBody>
      </p:sp>
      <p:sp>
        <p:nvSpPr>
          <p:cNvPr id="4" name="Slide Number Placeholder 3"/>
          <p:cNvSpPr>
            <a:spLocks noGrp="1"/>
          </p:cNvSpPr>
          <p:nvPr>
            <p:ph type="sldNum" sz="quarter" idx="5"/>
          </p:nvPr>
        </p:nvSpPr>
        <p:spPr/>
        <p:txBody>
          <a:bodyPr/>
          <a:lstStyle/>
          <a:p>
            <a:fld id="{9BC3478D-B4DE-4D3C-82F7-36E2E500FA56}" type="slidenum">
              <a:rPr lang="en-US" smtClean="0"/>
              <a:t>24</a:t>
            </a:fld>
            <a:endParaRPr lang="en-US"/>
          </a:p>
        </p:txBody>
      </p:sp>
    </p:spTree>
    <p:extLst>
      <p:ext uri="{BB962C8B-B14F-4D97-AF65-F5344CB8AC3E}">
        <p14:creationId xmlns:p14="http://schemas.microsoft.com/office/powerpoint/2010/main" val="4909857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v"/>
            </a:pPr>
            <a:r>
              <a:rPr lang="vi-VN"/>
              <a:t>Các phương pháp điều trị đối với tổn thương UTBMTBG</a:t>
            </a:r>
          </a:p>
          <a:p>
            <a:pPr>
              <a:buFont typeface="Wingdings" panose="05000000000000000000" pitchFamily="2" charset="2"/>
              <a:buChar char="Ø"/>
            </a:pPr>
            <a:r>
              <a:rPr lang="vi-VN"/>
              <a:t> </a:t>
            </a:r>
            <a:r>
              <a:rPr lang="en-US"/>
              <a:t>Điều </a:t>
            </a:r>
            <a:r>
              <a:rPr lang="en-US" err="1"/>
              <a:t>trị</a:t>
            </a:r>
            <a:r>
              <a:rPr lang="en-US"/>
              <a:t> </a:t>
            </a:r>
            <a:r>
              <a:rPr lang="en-US" err="1"/>
              <a:t>triệt</a:t>
            </a:r>
            <a:r>
              <a:rPr lang="en-US"/>
              <a:t> để</a:t>
            </a:r>
          </a:p>
          <a:p>
            <a:pPr marL="0" lvl="0" indent="0" fontAlgn="base">
              <a:buNone/>
            </a:pPr>
            <a:r>
              <a:rPr lang="vi-VN"/>
              <a:t>	- </a:t>
            </a:r>
            <a:r>
              <a:rPr lang="en-US"/>
              <a:t>Cắt gan</a:t>
            </a:r>
          </a:p>
          <a:p>
            <a:pPr marL="0" lvl="0" indent="0" fontAlgn="base">
              <a:buNone/>
            </a:pPr>
            <a:r>
              <a:rPr lang="vi-VN"/>
              <a:t>	- </a:t>
            </a:r>
            <a:r>
              <a:rPr lang="en-US" err="1"/>
              <a:t>Ghép</a:t>
            </a:r>
            <a:r>
              <a:rPr lang="en-US"/>
              <a:t> gan</a:t>
            </a:r>
          </a:p>
          <a:p>
            <a:pPr marL="0" lvl="0" indent="0" fontAlgn="base">
              <a:buNone/>
            </a:pPr>
            <a:r>
              <a:rPr lang="vi-VN"/>
              <a:t>	- Hủy khối u tại chỗ </a:t>
            </a:r>
            <a:r>
              <a:rPr lang="en-US"/>
              <a:t>(RFA, PEI</a:t>
            </a:r>
            <a:r>
              <a:rPr lang="vi-VN"/>
              <a:t>,…</a:t>
            </a:r>
            <a:r>
              <a:rPr lang="en-US"/>
              <a:t> </a:t>
            </a:r>
            <a:r>
              <a:rPr lang="en-US" err="1"/>
              <a:t>theo</a:t>
            </a:r>
            <a:r>
              <a:rPr lang="en-US"/>
              <a:t> </a:t>
            </a:r>
            <a:r>
              <a:rPr lang="en-US" err="1"/>
              <a:t>đúng</a:t>
            </a:r>
            <a:r>
              <a:rPr lang="en-US"/>
              <a:t> chỉ </a:t>
            </a:r>
            <a:r>
              <a:rPr lang="en-US" err="1"/>
              <a:t>định</a:t>
            </a:r>
            <a:r>
              <a:rPr lang="en-US"/>
              <a:t>)</a:t>
            </a:r>
          </a:p>
          <a:p>
            <a:pPr>
              <a:buFont typeface="Wingdings" panose="05000000000000000000" pitchFamily="2" charset="2"/>
              <a:buChar char="Ø"/>
            </a:pPr>
            <a:r>
              <a:rPr lang="en-US"/>
              <a:t>Điều </a:t>
            </a:r>
            <a:r>
              <a:rPr lang="en-US" err="1"/>
              <a:t>trị</a:t>
            </a:r>
            <a:r>
              <a:rPr lang="en-US"/>
              <a:t> </a:t>
            </a:r>
            <a:r>
              <a:rPr lang="en-US" err="1"/>
              <a:t>giảm</a:t>
            </a:r>
            <a:r>
              <a:rPr lang="en-US"/>
              <a:t> </a:t>
            </a:r>
            <a:r>
              <a:rPr lang="en-US" err="1"/>
              <a:t>nhẹ</a:t>
            </a:r>
            <a:r>
              <a:rPr lang="vi-VN"/>
              <a:t>, kéo dài thời gian sống thêm</a:t>
            </a:r>
            <a:endParaRPr lang="en-US"/>
          </a:p>
          <a:p>
            <a:pPr lvl="0" fontAlgn="base"/>
            <a:r>
              <a:rPr lang="vi-VN" err="1"/>
              <a:t>Đièu</a:t>
            </a:r>
            <a:r>
              <a:rPr lang="vi-VN"/>
              <a:t> trị tại chỗ:</a:t>
            </a:r>
          </a:p>
          <a:p>
            <a:pPr marL="0" lvl="0" indent="0" fontAlgn="base">
              <a:buNone/>
            </a:pPr>
            <a:r>
              <a:rPr lang="vi-VN"/>
              <a:t>	-  </a:t>
            </a:r>
            <a:r>
              <a:rPr lang="en-US"/>
              <a:t>TACE (Bơm </a:t>
            </a:r>
            <a:r>
              <a:rPr lang="en-US" err="1"/>
              <a:t>hóa</a:t>
            </a:r>
            <a:r>
              <a:rPr lang="en-US"/>
              <a:t> chất </a:t>
            </a:r>
            <a:r>
              <a:rPr lang="en-US" err="1"/>
              <a:t>và</a:t>
            </a:r>
            <a:r>
              <a:rPr lang="en-US"/>
              <a:t> </a:t>
            </a:r>
            <a:r>
              <a:rPr lang="en-US" err="1"/>
              <a:t>làm</a:t>
            </a:r>
            <a:r>
              <a:rPr lang="en-US"/>
              <a:t> tắc </a:t>
            </a:r>
            <a:r>
              <a:rPr lang="en-US" err="1"/>
              <a:t>động</a:t>
            </a:r>
            <a:r>
              <a:rPr lang="en-US"/>
              <a:t> mạch gan)</a:t>
            </a:r>
            <a:endParaRPr lang="vi-VN"/>
          </a:p>
          <a:p>
            <a:pPr marL="0" lvl="0" indent="0" fontAlgn="base">
              <a:buNone/>
            </a:pPr>
            <a:r>
              <a:rPr lang="vi-VN" i="1"/>
              <a:t>	-  </a:t>
            </a:r>
            <a:r>
              <a:rPr lang="en-US" i="1"/>
              <a:t>Xạ </a:t>
            </a:r>
            <a:r>
              <a:rPr lang="vi-VN" i="1"/>
              <a:t>trị  trong chọn lọc </a:t>
            </a:r>
            <a:r>
              <a:rPr lang="en-US" i="1" err="1"/>
              <a:t>bằng</a:t>
            </a:r>
            <a:r>
              <a:rPr lang="en-US" i="1"/>
              <a:t> </a:t>
            </a:r>
            <a:r>
              <a:rPr lang="vi-VN" i="1" err="1"/>
              <a:t>Ytrium</a:t>
            </a:r>
            <a:r>
              <a:rPr lang="vi-VN" i="1"/>
              <a:t> 90</a:t>
            </a:r>
          </a:p>
          <a:p>
            <a:pPr marL="0" lvl="0" indent="0" fontAlgn="base">
              <a:buNone/>
            </a:pPr>
            <a:r>
              <a:rPr lang="vi-VN" i="1"/>
              <a:t>	-  </a:t>
            </a:r>
            <a:r>
              <a:rPr lang="vi-VN"/>
              <a:t>Hóa trị tại chỗ liên tục qua động mạch gan</a:t>
            </a:r>
          </a:p>
          <a:p>
            <a:pPr lvl="0" fontAlgn="base"/>
            <a:r>
              <a:rPr lang="vi-VN"/>
              <a:t>Điều trị toàn thân:</a:t>
            </a:r>
          </a:p>
          <a:p>
            <a:pPr marL="0" lvl="0" indent="0" fontAlgn="base">
              <a:buNone/>
            </a:pPr>
            <a:r>
              <a:rPr lang="vi-VN"/>
              <a:t>	-  Liệu pháp nhắm trúng đích </a:t>
            </a:r>
          </a:p>
          <a:p>
            <a:pPr marL="0" indent="0" fontAlgn="base">
              <a:buNone/>
            </a:pPr>
            <a:r>
              <a:rPr lang="vi-VN"/>
              <a:t>	- </a:t>
            </a:r>
            <a:r>
              <a:rPr lang="vi-VN" err="1"/>
              <a:t>mLiệu</a:t>
            </a:r>
            <a:r>
              <a:rPr lang="vi-VN"/>
              <a:t> pháp miễn dịch</a:t>
            </a:r>
          </a:p>
          <a:p>
            <a:endParaRPr lang="en-US"/>
          </a:p>
        </p:txBody>
      </p:sp>
      <p:sp>
        <p:nvSpPr>
          <p:cNvPr id="4" name="Slide Number Placeholder 3"/>
          <p:cNvSpPr>
            <a:spLocks noGrp="1"/>
          </p:cNvSpPr>
          <p:nvPr>
            <p:ph type="sldNum" sz="quarter" idx="10"/>
          </p:nvPr>
        </p:nvSpPr>
        <p:spPr/>
        <p:txBody>
          <a:bodyPr/>
          <a:lstStyle/>
          <a:p>
            <a:fld id="{9BC3478D-B4DE-4D3C-82F7-36E2E500FA56}" type="slidenum">
              <a:rPr lang="en-US" smtClean="0"/>
              <a:t>25</a:t>
            </a:fld>
            <a:endParaRPr lang="en-US"/>
          </a:p>
        </p:txBody>
      </p:sp>
    </p:spTree>
    <p:extLst>
      <p:ext uri="{BB962C8B-B14F-4D97-AF65-F5344CB8AC3E}">
        <p14:creationId xmlns:p14="http://schemas.microsoft.com/office/powerpoint/2010/main" val="41993018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err="1">
                <a:latin typeface="Arial"/>
                <a:cs typeface="Arial"/>
              </a:rPr>
              <a:t>Mục</a:t>
            </a:r>
            <a:r>
              <a:rPr lang="vi-VN">
                <a:latin typeface="Arial"/>
                <a:cs typeface="Arial"/>
              </a:rPr>
              <a:t> tiêu : </a:t>
            </a:r>
            <a:r>
              <a:rPr lang="vi-VN" err="1">
                <a:latin typeface="Arial"/>
                <a:cs typeface="Arial"/>
              </a:rPr>
              <a:t>cắt</a:t>
            </a:r>
            <a:r>
              <a:rPr lang="vi-VN">
                <a:latin typeface="Arial"/>
                <a:cs typeface="Arial"/>
              </a:rPr>
              <a:t> </a:t>
            </a:r>
            <a:r>
              <a:rPr lang="vi-VN" err="1">
                <a:latin typeface="Arial"/>
                <a:cs typeface="Arial"/>
              </a:rPr>
              <a:t>bỏ</a:t>
            </a:r>
            <a:r>
              <a:rPr lang="vi-VN">
                <a:latin typeface="Arial"/>
                <a:cs typeface="Arial"/>
              </a:rPr>
              <a:t> </a:t>
            </a:r>
            <a:r>
              <a:rPr lang="vi-VN" err="1">
                <a:latin typeface="Arial"/>
                <a:cs typeface="Arial"/>
              </a:rPr>
              <a:t>phần</a:t>
            </a:r>
            <a:r>
              <a:rPr lang="vi-VN">
                <a:latin typeface="Arial"/>
                <a:cs typeface="Arial"/>
              </a:rPr>
              <a:t> gan mang </a:t>
            </a:r>
            <a:r>
              <a:rPr lang="vi-VN" err="1">
                <a:latin typeface="Arial"/>
                <a:cs typeface="Arial"/>
              </a:rPr>
              <a:t>khối</a:t>
            </a:r>
            <a:r>
              <a:rPr lang="vi-VN">
                <a:latin typeface="Arial"/>
                <a:cs typeface="Arial"/>
              </a:rPr>
              <a:t> ung </a:t>
            </a:r>
            <a:endParaRPr lang="vi-VN"/>
          </a:p>
          <a:p>
            <a:r>
              <a:rPr lang="vi-VN" err="1">
                <a:latin typeface="Arial"/>
                <a:cs typeface="Arial"/>
              </a:rPr>
              <a:t>Biến</a:t>
            </a:r>
            <a:r>
              <a:rPr lang="vi-VN">
                <a:latin typeface="Arial"/>
                <a:cs typeface="Arial"/>
              </a:rPr>
              <a:t> </a:t>
            </a:r>
            <a:r>
              <a:rPr lang="vi-VN" err="1">
                <a:latin typeface="Arial"/>
                <a:cs typeface="Arial"/>
              </a:rPr>
              <a:t>chứng</a:t>
            </a:r>
            <a:r>
              <a:rPr lang="vi-VN">
                <a:latin typeface="Arial"/>
                <a:cs typeface="Arial"/>
              </a:rPr>
              <a:t> : </a:t>
            </a:r>
            <a:r>
              <a:rPr lang="vi-VN" err="1">
                <a:latin typeface="Arial"/>
                <a:cs typeface="Arial"/>
              </a:rPr>
              <a:t>chảy</a:t>
            </a:r>
            <a:r>
              <a:rPr lang="vi-VN">
                <a:latin typeface="Arial"/>
                <a:cs typeface="Arial"/>
              </a:rPr>
              <a:t> </a:t>
            </a:r>
            <a:r>
              <a:rPr lang="vi-VN" err="1">
                <a:latin typeface="Arial"/>
                <a:cs typeface="Arial"/>
              </a:rPr>
              <a:t>máu</a:t>
            </a:r>
            <a:r>
              <a:rPr lang="vi-VN">
                <a:latin typeface="Arial"/>
                <a:cs typeface="Arial"/>
              </a:rPr>
              <a:t> , </a:t>
            </a:r>
            <a:r>
              <a:rPr lang="vi-VN" err="1">
                <a:latin typeface="Arial"/>
                <a:cs typeface="Arial"/>
              </a:rPr>
              <a:t>rò</a:t>
            </a:r>
            <a:r>
              <a:rPr lang="vi-VN">
                <a:latin typeface="Arial"/>
                <a:cs typeface="Arial"/>
              </a:rPr>
              <a:t> </a:t>
            </a:r>
            <a:r>
              <a:rPr lang="vi-VN" err="1">
                <a:latin typeface="Arial"/>
                <a:cs typeface="Arial"/>
              </a:rPr>
              <a:t>mật</a:t>
            </a:r>
            <a:r>
              <a:rPr lang="vi-VN">
                <a:latin typeface="Arial"/>
                <a:cs typeface="Arial"/>
              </a:rPr>
              <a:t>, suy </a:t>
            </a:r>
            <a:r>
              <a:rPr lang="vi-VN" err="1">
                <a:latin typeface="Arial"/>
                <a:cs typeface="Arial"/>
              </a:rPr>
              <a:t>chức</a:t>
            </a:r>
            <a:r>
              <a:rPr lang="vi-VN">
                <a:latin typeface="Arial"/>
                <a:cs typeface="Arial"/>
              </a:rPr>
              <a:t> năng gan</a:t>
            </a:r>
          </a:p>
          <a:p>
            <a:r>
              <a:rPr lang="vi-VN">
                <a:latin typeface="Arial"/>
                <a:cs typeface="Arial"/>
              </a:rPr>
              <a:t>(</a:t>
            </a:r>
            <a:r>
              <a:rPr lang="vi-VN" err="1">
                <a:latin typeface="Arial"/>
                <a:cs typeface="Arial"/>
              </a:rPr>
              <a:t>Thể</a:t>
            </a:r>
            <a:r>
              <a:rPr lang="vi-VN">
                <a:latin typeface="Arial"/>
                <a:cs typeface="Arial"/>
              </a:rPr>
              <a:t> </a:t>
            </a:r>
            <a:r>
              <a:rPr lang="vi-VN" err="1">
                <a:latin typeface="Arial"/>
                <a:cs typeface="Arial"/>
              </a:rPr>
              <a:t>tích</a:t>
            </a:r>
            <a:r>
              <a:rPr lang="vi-VN">
                <a:latin typeface="Arial"/>
                <a:cs typeface="Arial"/>
              </a:rPr>
              <a:t> </a:t>
            </a:r>
            <a:r>
              <a:rPr lang="vi-VN" err="1">
                <a:latin typeface="Arial"/>
                <a:cs typeface="Arial"/>
              </a:rPr>
              <a:t>để</a:t>
            </a:r>
            <a:r>
              <a:rPr lang="vi-VN">
                <a:latin typeface="Arial"/>
                <a:cs typeface="Arial"/>
              </a:rPr>
              <a:t> </a:t>
            </a:r>
            <a:r>
              <a:rPr lang="vi-VN" err="1">
                <a:latin typeface="Arial"/>
                <a:cs typeface="Arial"/>
              </a:rPr>
              <a:t>lại</a:t>
            </a:r>
            <a:r>
              <a:rPr lang="vi-VN">
                <a:latin typeface="Arial"/>
                <a:cs typeface="Arial"/>
              </a:rPr>
              <a:t> hơn 30-40%)</a:t>
            </a:r>
          </a:p>
          <a:p>
            <a:r>
              <a:rPr lang="vi-VN" err="1">
                <a:latin typeface="Arial"/>
                <a:cs typeface="Arial"/>
              </a:rPr>
              <a:t>Hầu</a:t>
            </a:r>
            <a:r>
              <a:rPr lang="vi-VN">
                <a:latin typeface="Arial"/>
                <a:cs typeface="Arial"/>
              </a:rPr>
              <a:t> </a:t>
            </a:r>
            <a:r>
              <a:rPr lang="vi-VN" err="1">
                <a:latin typeface="Arial"/>
                <a:cs typeface="Arial"/>
              </a:rPr>
              <a:t>hết</a:t>
            </a:r>
            <a:r>
              <a:rPr lang="vi-VN">
                <a:latin typeface="Arial"/>
                <a:cs typeface="Arial"/>
              </a:rPr>
              <a:t> HCC </a:t>
            </a:r>
            <a:r>
              <a:rPr lang="vi-VN" err="1">
                <a:latin typeface="Arial"/>
                <a:cs typeface="Arial"/>
              </a:rPr>
              <a:t>là</a:t>
            </a:r>
            <a:r>
              <a:rPr lang="vi-VN">
                <a:latin typeface="Arial"/>
                <a:cs typeface="Arial"/>
              </a:rPr>
              <a:t> đa ổ (</a:t>
            </a:r>
            <a:r>
              <a:rPr lang="vi-VN" err="1">
                <a:latin typeface="Arial"/>
                <a:cs typeface="Arial"/>
              </a:rPr>
              <a:t>đặc</a:t>
            </a:r>
            <a:r>
              <a:rPr lang="vi-VN">
                <a:latin typeface="Arial"/>
                <a:cs typeface="Arial"/>
              </a:rPr>
              <a:t> </a:t>
            </a:r>
            <a:r>
              <a:rPr lang="vi-VN" err="1">
                <a:latin typeface="Arial"/>
                <a:cs typeface="Arial"/>
              </a:rPr>
              <a:t>biệt</a:t>
            </a:r>
            <a:r>
              <a:rPr lang="vi-VN">
                <a:latin typeface="Arial"/>
                <a:cs typeface="Arial"/>
              </a:rPr>
              <a:t> trong </a:t>
            </a:r>
            <a:r>
              <a:rPr lang="vi-VN" err="1">
                <a:latin typeface="Arial"/>
                <a:cs typeface="Arial"/>
              </a:rPr>
              <a:t>bệnh</a:t>
            </a:r>
            <a:r>
              <a:rPr lang="vi-VN">
                <a:latin typeface="Arial"/>
                <a:cs typeface="Arial"/>
              </a:rPr>
              <a:t> </a:t>
            </a:r>
            <a:r>
              <a:rPr lang="vi-VN" err="1">
                <a:latin typeface="Arial"/>
                <a:cs typeface="Arial"/>
              </a:rPr>
              <a:t>cảnh</a:t>
            </a:r>
            <a:r>
              <a:rPr lang="vi-VN">
                <a:latin typeface="Arial"/>
                <a:cs typeface="Arial"/>
              </a:rPr>
              <a:t> </a:t>
            </a:r>
            <a:r>
              <a:rPr lang="vi-VN" err="1">
                <a:latin typeface="Arial"/>
                <a:cs typeface="Arial"/>
              </a:rPr>
              <a:t>của</a:t>
            </a:r>
            <a:r>
              <a:rPr lang="vi-VN">
                <a:latin typeface="Arial"/>
                <a:cs typeface="Arial"/>
              </a:rPr>
              <a:t> xơ gan), </a:t>
            </a:r>
            <a:r>
              <a:rPr lang="vi-VN" err="1">
                <a:latin typeface="Arial"/>
                <a:cs typeface="Arial"/>
              </a:rPr>
              <a:t>có</a:t>
            </a:r>
            <a:r>
              <a:rPr lang="vi-VN">
                <a:latin typeface="Arial"/>
                <a:cs typeface="Arial"/>
              </a:rPr>
              <a:t> </a:t>
            </a:r>
            <a:r>
              <a:rPr lang="vi-VN" err="1">
                <a:latin typeface="Arial"/>
                <a:cs typeface="Arial"/>
              </a:rPr>
              <a:t>thể</a:t>
            </a:r>
            <a:r>
              <a:rPr lang="vi-VN">
                <a:latin typeface="Arial"/>
                <a:cs typeface="Arial"/>
              </a:rPr>
              <a:t> </a:t>
            </a:r>
            <a:r>
              <a:rPr lang="vi-VN" err="1">
                <a:latin typeface="Arial"/>
                <a:cs typeface="Arial"/>
              </a:rPr>
              <a:t>chúng</a:t>
            </a:r>
            <a:r>
              <a:rPr lang="vi-VN">
                <a:latin typeface="Arial"/>
                <a:cs typeface="Arial"/>
              </a:rPr>
              <a:t> ta </a:t>
            </a:r>
            <a:r>
              <a:rPr lang="vi-VN" err="1">
                <a:latin typeface="Arial"/>
                <a:cs typeface="Arial"/>
              </a:rPr>
              <a:t>bỏ</a:t>
            </a:r>
            <a:r>
              <a:rPr lang="vi-VN">
                <a:latin typeface="Arial"/>
                <a:cs typeface="Arial"/>
              </a:rPr>
              <a:t> </a:t>
            </a:r>
            <a:r>
              <a:rPr lang="vi-VN" err="1">
                <a:latin typeface="Arial"/>
                <a:cs typeface="Arial"/>
              </a:rPr>
              <a:t>sót</a:t>
            </a:r>
            <a:r>
              <a:rPr lang="vi-VN">
                <a:latin typeface="Arial"/>
                <a:cs typeface="Arial"/>
              </a:rPr>
              <a:t> </a:t>
            </a:r>
            <a:r>
              <a:rPr lang="vi-VN" err="1">
                <a:latin typeface="Arial"/>
                <a:cs typeface="Arial"/>
              </a:rPr>
              <a:t>các</a:t>
            </a:r>
            <a:r>
              <a:rPr lang="vi-VN">
                <a:latin typeface="Arial"/>
                <a:cs typeface="Arial"/>
              </a:rPr>
              <a:t> thương </a:t>
            </a:r>
            <a:r>
              <a:rPr lang="vi-VN" err="1">
                <a:latin typeface="Arial"/>
                <a:cs typeface="Arial"/>
              </a:rPr>
              <a:t>tổn</a:t>
            </a:r>
            <a:r>
              <a:rPr lang="vi-VN">
                <a:latin typeface="Arial"/>
                <a:cs typeface="Arial"/>
              </a:rPr>
              <a:t> </a:t>
            </a:r>
            <a:r>
              <a:rPr lang="vi-VN" err="1">
                <a:latin typeface="Arial"/>
                <a:cs typeface="Arial"/>
              </a:rPr>
              <a:t>trước</a:t>
            </a:r>
            <a:r>
              <a:rPr lang="vi-VN">
                <a:latin typeface="Arial"/>
                <a:cs typeface="Arial"/>
              </a:rPr>
              <a:t> </a:t>
            </a:r>
            <a:r>
              <a:rPr lang="vi-VN" err="1">
                <a:latin typeface="Arial"/>
                <a:cs typeface="Arial"/>
              </a:rPr>
              <a:t>mổ</a:t>
            </a:r>
            <a:r>
              <a:rPr lang="vi-VN">
                <a:latin typeface="Arial"/>
                <a:cs typeface="Arial"/>
              </a:rPr>
              <a:t> </a:t>
            </a:r>
            <a:r>
              <a:rPr lang="vi-VN" err="1">
                <a:latin typeface="Arial"/>
                <a:cs typeface="Arial"/>
              </a:rPr>
              <a:t>cắt</a:t>
            </a:r>
            <a:r>
              <a:rPr lang="vi-VN">
                <a:latin typeface="Arial"/>
                <a:cs typeface="Arial"/>
              </a:rPr>
              <a:t> gan, </a:t>
            </a:r>
            <a:r>
              <a:rPr lang="vi-VN" err="1">
                <a:latin typeface="Arial"/>
                <a:cs typeface="Arial"/>
              </a:rPr>
              <a:t>nó</a:t>
            </a:r>
            <a:r>
              <a:rPr lang="vi-VN">
                <a:latin typeface="Arial"/>
                <a:cs typeface="Arial"/>
              </a:rPr>
              <a:t> </a:t>
            </a:r>
            <a:r>
              <a:rPr lang="vi-VN" err="1">
                <a:latin typeface="Arial"/>
                <a:cs typeface="Arial"/>
              </a:rPr>
              <a:t>có</a:t>
            </a:r>
            <a:r>
              <a:rPr lang="vi-VN">
                <a:latin typeface="Arial"/>
                <a:cs typeface="Arial"/>
              </a:rPr>
              <a:t> </a:t>
            </a:r>
            <a:r>
              <a:rPr lang="vi-VN" err="1">
                <a:latin typeface="Arial"/>
                <a:cs typeface="Arial"/>
              </a:rPr>
              <a:t>thể</a:t>
            </a:r>
            <a:r>
              <a:rPr lang="vi-VN">
                <a:latin typeface="Arial"/>
                <a:cs typeface="Arial"/>
              </a:rPr>
              <a:t> </a:t>
            </a:r>
            <a:r>
              <a:rPr lang="vi-VN" err="1">
                <a:latin typeface="Arial"/>
                <a:cs typeface="Arial"/>
              </a:rPr>
              <a:t>phát</a:t>
            </a:r>
            <a:r>
              <a:rPr lang="vi-VN">
                <a:latin typeface="Arial"/>
                <a:cs typeface="Arial"/>
              </a:rPr>
              <a:t> </a:t>
            </a:r>
            <a:r>
              <a:rPr lang="vi-VN" err="1">
                <a:latin typeface="Arial"/>
                <a:cs typeface="Arial"/>
              </a:rPr>
              <a:t>triển</a:t>
            </a:r>
            <a:r>
              <a:rPr lang="vi-VN">
                <a:latin typeface="Arial"/>
                <a:cs typeface="Arial"/>
              </a:rPr>
              <a:t> </a:t>
            </a:r>
            <a:r>
              <a:rPr lang="vi-VN" err="1">
                <a:latin typeface="Arial"/>
                <a:cs typeface="Arial"/>
              </a:rPr>
              <a:t>thành</a:t>
            </a:r>
            <a:r>
              <a:rPr lang="vi-VN">
                <a:latin typeface="Arial"/>
                <a:cs typeface="Arial"/>
              </a:rPr>
              <a:t> HCC </a:t>
            </a:r>
            <a:r>
              <a:rPr lang="vi-VN" err="1">
                <a:latin typeface="Arial"/>
                <a:cs typeface="Arial"/>
              </a:rPr>
              <a:t>mới</a:t>
            </a:r>
            <a:r>
              <a:rPr lang="vi-VN">
                <a:latin typeface="Arial"/>
                <a:cs typeface="Arial"/>
              </a:rPr>
              <a:t>, </a:t>
            </a:r>
            <a:r>
              <a:rPr lang="vi-VN" err="1">
                <a:latin typeface="Arial"/>
                <a:cs typeface="Arial"/>
              </a:rPr>
              <a:t>góp</a:t>
            </a:r>
            <a:r>
              <a:rPr lang="vi-VN">
                <a:latin typeface="Arial"/>
                <a:cs typeface="Arial"/>
              </a:rPr>
              <a:t> </a:t>
            </a:r>
            <a:r>
              <a:rPr lang="vi-VN" err="1">
                <a:latin typeface="Arial"/>
                <a:cs typeface="Arial"/>
              </a:rPr>
              <a:t>phần</a:t>
            </a:r>
            <a:r>
              <a:rPr lang="vi-VN">
                <a:latin typeface="Arial"/>
                <a:cs typeface="Arial"/>
              </a:rPr>
              <a:t> </a:t>
            </a:r>
            <a:r>
              <a:rPr lang="vi-VN" err="1">
                <a:latin typeface="Arial"/>
                <a:cs typeface="Arial"/>
              </a:rPr>
              <a:t>vào</a:t>
            </a:r>
            <a:r>
              <a:rPr lang="vi-VN">
                <a:latin typeface="Arial"/>
                <a:cs typeface="Arial"/>
              </a:rPr>
              <a:t> </a:t>
            </a:r>
            <a:r>
              <a:rPr lang="vi-VN" err="1">
                <a:latin typeface="Arial"/>
                <a:cs typeface="Arial"/>
              </a:rPr>
              <a:t>giải</a:t>
            </a:r>
            <a:r>
              <a:rPr lang="vi-VN">
                <a:latin typeface="Arial"/>
                <a:cs typeface="Arial"/>
              </a:rPr>
              <a:t> </a:t>
            </a:r>
            <a:r>
              <a:rPr lang="vi-VN" err="1">
                <a:latin typeface="Arial"/>
                <a:cs typeface="Arial"/>
              </a:rPr>
              <a:t>thích</a:t>
            </a:r>
            <a:r>
              <a:rPr lang="vi-VN">
                <a:latin typeface="Arial"/>
                <a:cs typeface="Arial"/>
              </a:rPr>
              <a:t> </a:t>
            </a:r>
            <a:r>
              <a:rPr lang="vi-VN" err="1">
                <a:latin typeface="Arial"/>
                <a:cs typeface="Arial"/>
              </a:rPr>
              <a:t>tỷ</a:t>
            </a:r>
            <a:r>
              <a:rPr lang="vi-VN">
                <a:latin typeface="Arial"/>
                <a:cs typeface="Arial"/>
              </a:rPr>
              <a:t> </a:t>
            </a:r>
            <a:r>
              <a:rPr lang="vi-VN" err="1">
                <a:latin typeface="Arial"/>
                <a:cs typeface="Arial"/>
              </a:rPr>
              <a:t>lệ</a:t>
            </a:r>
            <a:r>
              <a:rPr lang="vi-VN">
                <a:latin typeface="Arial"/>
                <a:cs typeface="Arial"/>
              </a:rPr>
              <a:t> </a:t>
            </a:r>
            <a:r>
              <a:rPr lang="vi-VN" err="1">
                <a:latin typeface="Arial"/>
                <a:cs typeface="Arial"/>
              </a:rPr>
              <a:t>tái</a:t>
            </a:r>
            <a:r>
              <a:rPr lang="vi-VN">
                <a:latin typeface="Arial"/>
                <a:cs typeface="Arial"/>
              </a:rPr>
              <a:t> </a:t>
            </a:r>
            <a:r>
              <a:rPr lang="vi-VN" err="1">
                <a:latin typeface="Arial"/>
                <a:cs typeface="Arial"/>
              </a:rPr>
              <a:t>phát</a:t>
            </a:r>
            <a:r>
              <a:rPr lang="vi-VN">
                <a:latin typeface="Arial"/>
                <a:cs typeface="Arial"/>
              </a:rPr>
              <a:t> sau 5 năm </a:t>
            </a:r>
            <a:r>
              <a:rPr lang="vi-VN" err="1">
                <a:latin typeface="Arial"/>
                <a:cs typeface="Arial"/>
              </a:rPr>
              <a:t>của</a:t>
            </a:r>
            <a:r>
              <a:rPr lang="vi-VN">
                <a:latin typeface="Arial"/>
                <a:cs typeface="Arial"/>
              </a:rPr>
              <a:t> </a:t>
            </a:r>
            <a:r>
              <a:rPr lang="vi-VN" err="1">
                <a:latin typeface="Arial"/>
                <a:cs typeface="Arial"/>
              </a:rPr>
              <a:t>cát</a:t>
            </a:r>
            <a:r>
              <a:rPr lang="vi-VN">
                <a:latin typeface="Arial"/>
                <a:cs typeface="Arial"/>
              </a:rPr>
              <a:t> gan cao 70%</a:t>
            </a:r>
          </a:p>
          <a:p>
            <a:endParaRPr lang="vi-VN">
              <a:latin typeface="Calibri"/>
              <a:cs typeface="Calibri"/>
            </a:endParaRPr>
          </a:p>
        </p:txBody>
      </p:sp>
      <p:sp>
        <p:nvSpPr>
          <p:cNvPr id="4" name="Slide Number Placeholder 3"/>
          <p:cNvSpPr>
            <a:spLocks noGrp="1"/>
          </p:cNvSpPr>
          <p:nvPr>
            <p:ph type="sldNum" sz="quarter" idx="5"/>
          </p:nvPr>
        </p:nvSpPr>
        <p:spPr/>
        <p:txBody>
          <a:bodyPr/>
          <a:lstStyle/>
          <a:p>
            <a:fld id="{9BC3478D-B4DE-4D3C-82F7-36E2E500FA56}" type="slidenum">
              <a:rPr lang="en-US" smtClean="0"/>
              <a:t>26</a:t>
            </a:fld>
            <a:endParaRPr lang="en-US"/>
          </a:p>
        </p:txBody>
      </p:sp>
    </p:spTree>
    <p:extLst>
      <p:ext uri="{BB962C8B-B14F-4D97-AF65-F5344CB8AC3E}">
        <p14:creationId xmlns:p14="http://schemas.microsoft.com/office/powerpoint/2010/main" val="9390767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err="1">
                <a:latin typeface="Arial"/>
                <a:cs typeface="Arial"/>
              </a:rPr>
              <a:t>Ghép</a:t>
            </a:r>
            <a:r>
              <a:rPr lang="vi-VN" b="1">
                <a:latin typeface="Arial"/>
                <a:cs typeface="Arial"/>
              </a:rPr>
              <a:t> gan </a:t>
            </a:r>
            <a:r>
              <a:rPr lang="vi-VN" b="1" err="1">
                <a:latin typeface="Arial"/>
                <a:cs typeface="Arial"/>
              </a:rPr>
              <a:t>là</a:t>
            </a:r>
            <a:r>
              <a:rPr lang="vi-VN" b="1">
                <a:latin typeface="Arial"/>
                <a:cs typeface="Arial"/>
              </a:rPr>
              <a:t> </a:t>
            </a:r>
            <a:r>
              <a:rPr lang="vi-VN" b="1" err="1">
                <a:latin typeface="Arial"/>
                <a:cs typeface="Arial"/>
              </a:rPr>
              <a:t>phẫu</a:t>
            </a:r>
            <a:r>
              <a:rPr lang="vi-VN" b="1">
                <a:latin typeface="Arial"/>
                <a:cs typeface="Arial"/>
              </a:rPr>
              <a:t> </a:t>
            </a:r>
            <a:r>
              <a:rPr lang="vi-VN" b="1" err="1">
                <a:latin typeface="Arial"/>
                <a:cs typeface="Arial"/>
              </a:rPr>
              <a:t>thuật</a:t>
            </a:r>
            <a:r>
              <a:rPr lang="vi-VN" b="1">
                <a:latin typeface="Arial"/>
                <a:cs typeface="Arial"/>
              </a:rPr>
              <a:t> </a:t>
            </a:r>
            <a:r>
              <a:rPr lang="vi-VN" b="1" err="1">
                <a:latin typeface="Arial"/>
                <a:cs typeface="Arial"/>
              </a:rPr>
              <a:t>cắt</a:t>
            </a:r>
            <a:r>
              <a:rPr lang="vi-VN" b="1">
                <a:latin typeface="Arial"/>
                <a:cs typeface="Arial"/>
              </a:rPr>
              <a:t> </a:t>
            </a:r>
            <a:r>
              <a:rPr lang="vi-VN" b="1" err="1">
                <a:latin typeface="Arial"/>
                <a:cs typeface="Arial"/>
              </a:rPr>
              <a:t>bỏ</a:t>
            </a:r>
            <a:r>
              <a:rPr lang="vi-VN" b="1">
                <a:latin typeface="Arial"/>
                <a:cs typeface="Arial"/>
              </a:rPr>
              <a:t> </a:t>
            </a:r>
            <a:r>
              <a:rPr lang="vi-VN" b="1" err="1">
                <a:latin typeface="Arial"/>
                <a:cs typeface="Arial"/>
              </a:rPr>
              <a:t>toàn</a:t>
            </a:r>
            <a:r>
              <a:rPr lang="vi-VN" b="1">
                <a:latin typeface="Arial"/>
                <a:cs typeface="Arial"/>
              </a:rPr>
              <a:t> </a:t>
            </a:r>
            <a:r>
              <a:rPr lang="vi-VN" b="1" err="1">
                <a:latin typeface="Arial"/>
                <a:cs typeface="Arial"/>
              </a:rPr>
              <a:t>bộ</a:t>
            </a:r>
            <a:r>
              <a:rPr lang="vi-VN" b="1">
                <a:latin typeface="Arial"/>
                <a:cs typeface="Arial"/>
              </a:rPr>
              <a:t> gan </a:t>
            </a:r>
            <a:r>
              <a:rPr lang="vi-VN" b="1" err="1">
                <a:latin typeface="Arial"/>
                <a:cs typeface="Arial"/>
              </a:rPr>
              <a:t>của</a:t>
            </a:r>
            <a:r>
              <a:rPr lang="vi-VN" b="1">
                <a:latin typeface="Arial"/>
                <a:cs typeface="Arial"/>
              </a:rPr>
              <a:t> </a:t>
            </a:r>
            <a:r>
              <a:rPr lang="vi-VN" b="1" err="1">
                <a:latin typeface="Arial"/>
                <a:cs typeface="Arial"/>
              </a:rPr>
              <a:t>người</a:t>
            </a:r>
            <a:r>
              <a:rPr lang="vi-VN" b="1">
                <a:latin typeface="Arial"/>
                <a:cs typeface="Arial"/>
              </a:rPr>
              <a:t> </a:t>
            </a:r>
            <a:r>
              <a:rPr lang="vi-VN" b="1" err="1">
                <a:latin typeface="Arial"/>
                <a:cs typeface="Arial"/>
              </a:rPr>
              <a:t>bệnh</a:t>
            </a:r>
            <a:r>
              <a:rPr lang="vi-VN" b="1">
                <a:latin typeface="Arial"/>
                <a:cs typeface="Arial"/>
              </a:rPr>
              <a:t> mang ung thư sau </a:t>
            </a:r>
            <a:r>
              <a:rPr lang="vi-VN" b="1" err="1">
                <a:latin typeface="Arial"/>
                <a:cs typeface="Arial"/>
              </a:rPr>
              <a:t>đó</a:t>
            </a:r>
            <a:r>
              <a:rPr lang="vi-VN" b="1">
                <a:latin typeface="Arial"/>
                <a:cs typeface="Arial"/>
              </a:rPr>
              <a:t> </a:t>
            </a:r>
            <a:r>
              <a:rPr lang="vi-VN" b="1" err="1">
                <a:latin typeface="Arial"/>
                <a:cs typeface="Arial"/>
              </a:rPr>
              <a:t>ghép</a:t>
            </a:r>
            <a:r>
              <a:rPr lang="vi-VN" b="1">
                <a:latin typeface="Arial"/>
                <a:cs typeface="Arial"/>
              </a:rPr>
              <a:t> thay </a:t>
            </a:r>
            <a:r>
              <a:rPr lang="vi-VN" b="1" err="1">
                <a:latin typeface="Arial"/>
                <a:cs typeface="Arial"/>
              </a:rPr>
              <a:t>thế</a:t>
            </a:r>
            <a:r>
              <a:rPr lang="vi-VN" b="1">
                <a:latin typeface="Arial"/>
                <a:cs typeface="Arial"/>
              </a:rPr>
              <a:t> </a:t>
            </a:r>
            <a:r>
              <a:rPr lang="vi-VN" b="1" err="1">
                <a:latin typeface="Arial"/>
                <a:cs typeface="Arial"/>
              </a:rPr>
              <a:t>bằng</a:t>
            </a:r>
            <a:r>
              <a:rPr lang="vi-VN" b="1">
                <a:latin typeface="Arial"/>
                <a:cs typeface="Arial"/>
              </a:rPr>
              <a:t> </a:t>
            </a:r>
            <a:r>
              <a:rPr lang="vi-VN" b="1" err="1">
                <a:latin typeface="Arial"/>
                <a:cs typeface="Arial"/>
              </a:rPr>
              <a:t>một</a:t>
            </a:r>
            <a:r>
              <a:rPr lang="vi-VN" b="1">
                <a:latin typeface="Arial"/>
                <a:cs typeface="Arial"/>
              </a:rPr>
              <a:t> </a:t>
            </a:r>
            <a:r>
              <a:rPr lang="vi-VN" b="1" err="1">
                <a:latin typeface="Arial"/>
                <a:cs typeface="Arial"/>
              </a:rPr>
              <a:t>lá</a:t>
            </a:r>
            <a:r>
              <a:rPr lang="vi-VN" b="1">
                <a:latin typeface="Arial"/>
                <a:cs typeface="Arial"/>
              </a:rPr>
              <a:t> gan </a:t>
            </a:r>
            <a:r>
              <a:rPr lang="vi-VN" b="1" err="1">
                <a:latin typeface="Arial"/>
                <a:cs typeface="Arial"/>
              </a:rPr>
              <a:t>mới</a:t>
            </a:r>
            <a:r>
              <a:rPr lang="vi-VN" b="1">
                <a:latin typeface="Arial"/>
                <a:cs typeface="Arial"/>
              </a:rPr>
              <a:t> nguyên </a:t>
            </a:r>
            <a:r>
              <a:rPr lang="vi-VN" b="1" err="1">
                <a:latin typeface="Arial"/>
                <a:cs typeface="Arial"/>
              </a:rPr>
              <a:t>vẹn</a:t>
            </a:r>
            <a:r>
              <a:rPr lang="vi-VN" b="1">
                <a:latin typeface="Arial"/>
                <a:cs typeface="Arial"/>
              </a:rPr>
              <a:t> </a:t>
            </a:r>
            <a:r>
              <a:rPr lang="vi-VN" b="1" err="1">
                <a:latin typeface="Arial"/>
                <a:cs typeface="Arial"/>
              </a:rPr>
              <a:t>từ</a:t>
            </a:r>
            <a:r>
              <a:rPr lang="vi-VN" b="1">
                <a:latin typeface="Arial"/>
                <a:cs typeface="Arial"/>
              </a:rPr>
              <a:t> </a:t>
            </a:r>
            <a:r>
              <a:rPr lang="vi-VN" b="1" err="1">
                <a:latin typeface="Arial"/>
                <a:cs typeface="Arial"/>
              </a:rPr>
              <a:t>người</a:t>
            </a:r>
            <a:r>
              <a:rPr lang="vi-VN" b="1">
                <a:latin typeface="Arial"/>
                <a:cs typeface="Arial"/>
              </a:rPr>
              <a:t> </a:t>
            </a:r>
            <a:r>
              <a:rPr lang="vi-VN" b="1" err="1">
                <a:latin typeface="Arial"/>
                <a:cs typeface="Arial"/>
              </a:rPr>
              <a:t>chết</a:t>
            </a:r>
            <a:r>
              <a:rPr lang="vi-VN" b="1">
                <a:latin typeface="Arial"/>
                <a:cs typeface="Arial"/>
              </a:rPr>
              <a:t> </a:t>
            </a:r>
            <a:r>
              <a:rPr lang="vi-VN" b="1" err="1">
                <a:latin typeface="Arial"/>
                <a:cs typeface="Arial"/>
              </a:rPr>
              <a:t>não</a:t>
            </a:r>
            <a:r>
              <a:rPr lang="vi-VN" b="1">
                <a:latin typeface="Arial"/>
                <a:cs typeface="Arial"/>
              </a:rPr>
              <a:t> </a:t>
            </a:r>
            <a:r>
              <a:rPr lang="vi-VN" b="1" err="1">
                <a:latin typeface="Arial"/>
                <a:cs typeface="Arial"/>
              </a:rPr>
              <a:t>hiến</a:t>
            </a:r>
            <a:r>
              <a:rPr lang="vi-VN" b="1">
                <a:latin typeface="Arial"/>
                <a:cs typeface="Arial"/>
              </a:rPr>
              <a:t> </a:t>
            </a:r>
            <a:r>
              <a:rPr lang="vi-VN" b="1" err="1">
                <a:latin typeface="Arial"/>
                <a:cs typeface="Arial"/>
              </a:rPr>
              <a:t>tạng</a:t>
            </a:r>
            <a:r>
              <a:rPr lang="vi-VN" b="1">
                <a:latin typeface="Arial"/>
                <a:cs typeface="Arial"/>
              </a:rPr>
              <a:t> hay </a:t>
            </a:r>
            <a:r>
              <a:rPr lang="vi-VN" b="1" err="1">
                <a:latin typeface="Arial"/>
                <a:cs typeface="Arial"/>
              </a:rPr>
              <a:t>một</a:t>
            </a:r>
            <a:r>
              <a:rPr lang="vi-VN" b="1">
                <a:latin typeface="Arial"/>
                <a:cs typeface="Arial"/>
              </a:rPr>
              <a:t> </a:t>
            </a:r>
            <a:r>
              <a:rPr lang="vi-VN" b="1" err="1">
                <a:latin typeface="Arial"/>
                <a:cs typeface="Arial"/>
              </a:rPr>
              <a:t>phần</a:t>
            </a:r>
            <a:r>
              <a:rPr lang="vi-VN" b="1">
                <a:latin typeface="Arial"/>
                <a:cs typeface="Arial"/>
              </a:rPr>
              <a:t> gan </a:t>
            </a:r>
            <a:r>
              <a:rPr lang="vi-VN" b="1" err="1">
                <a:latin typeface="Arial"/>
                <a:cs typeface="Arial"/>
              </a:rPr>
              <a:t>từ</a:t>
            </a:r>
            <a:r>
              <a:rPr lang="vi-VN" b="1">
                <a:latin typeface="Arial"/>
                <a:cs typeface="Arial"/>
              </a:rPr>
              <a:t> </a:t>
            </a:r>
            <a:r>
              <a:rPr lang="vi-VN" b="1" err="1">
                <a:latin typeface="Arial"/>
                <a:cs typeface="Arial"/>
              </a:rPr>
              <a:t>người</a:t>
            </a:r>
            <a:r>
              <a:rPr lang="vi-VN" b="1">
                <a:latin typeface="Arial"/>
                <a:cs typeface="Arial"/>
              </a:rPr>
              <a:t> </a:t>
            </a:r>
            <a:r>
              <a:rPr lang="vi-VN" b="1" err="1">
                <a:latin typeface="Arial"/>
                <a:cs typeface="Arial"/>
              </a:rPr>
              <a:t>sống</a:t>
            </a:r>
            <a:r>
              <a:rPr lang="vi-VN" b="1">
                <a:latin typeface="Arial"/>
                <a:cs typeface="Arial"/>
              </a:rPr>
              <a:t> cho </a:t>
            </a:r>
            <a:r>
              <a:rPr lang="vi-VN" b="1" err="1">
                <a:latin typeface="Arial"/>
                <a:cs typeface="Arial"/>
              </a:rPr>
              <a:t>tạng</a:t>
            </a:r>
            <a:r>
              <a:rPr lang="vi-VN" b="1">
                <a:latin typeface="Arial"/>
                <a:cs typeface="Arial"/>
              </a:rPr>
              <a:t> .</a:t>
            </a:r>
          </a:p>
          <a:p>
            <a:r>
              <a:rPr lang="vi-VN" err="1">
                <a:latin typeface="Arial"/>
                <a:cs typeface="Arial"/>
              </a:rPr>
              <a:t>Một</a:t>
            </a:r>
            <a:r>
              <a:rPr lang="vi-VN">
                <a:latin typeface="Arial"/>
                <a:cs typeface="Arial"/>
              </a:rPr>
              <a:t> </a:t>
            </a:r>
            <a:r>
              <a:rPr lang="vi-VN" err="1">
                <a:latin typeface="Arial"/>
                <a:cs typeface="Arial"/>
              </a:rPr>
              <a:t>người</a:t>
            </a:r>
            <a:r>
              <a:rPr lang="vi-VN">
                <a:latin typeface="Arial"/>
                <a:cs typeface="Arial"/>
              </a:rPr>
              <a:t> </a:t>
            </a:r>
            <a:r>
              <a:rPr lang="vi-VN" err="1">
                <a:latin typeface="Arial"/>
                <a:cs typeface="Arial"/>
              </a:rPr>
              <a:t>bình</a:t>
            </a:r>
            <a:r>
              <a:rPr lang="vi-VN">
                <a:latin typeface="Arial"/>
                <a:cs typeface="Arial"/>
              </a:rPr>
              <a:t> </a:t>
            </a:r>
            <a:r>
              <a:rPr lang="vi-VN" err="1">
                <a:latin typeface="Arial"/>
                <a:cs typeface="Arial"/>
              </a:rPr>
              <a:t>thường</a:t>
            </a:r>
            <a:r>
              <a:rPr lang="vi-VN">
                <a:latin typeface="Arial"/>
                <a:cs typeface="Arial"/>
              </a:rPr>
              <a:t> </a:t>
            </a:r>
            <a:r>
              <a:rPr lang="vi-VN" err="1">
                <a:latin typeface="Arial"/>
                <a:cs typeface="Arial"/>
              </a:rPr>
              <a:t>chỉ</a:t>
            </a:r>
            <a:r>
              <a:rPr lang="vi-VN">
                <a:latin typeface="Arial"/>
                <a:cs typeface="Arial"/>
              </a:rPr>
              <a:t> </a:t>
            </a:r>
            <a:r>
              <a:rPr lang="vi-VN" err="1">
                <a:latin typeface="Arial"/>
                <a:cs typeface="Arial"/>
              </a:rPr>
              <a:t>cần</a:t>
            </a:r>
            <a:r>
              <a:rPr lang="vi-VN">
                <a:latin typeface="Arial"/>
                <a:cs typeface="Arial"/>
              </a:rPr>
              <a:t> </a:t>
            </a:r>
            <a:r>
              <a:rPr lang="vi-VN" err="1">
                <a:latin typeface="Arial"/>
                <a:cs typeface="Arial"/>
              </a:rPr>
              <a:t>sử</a:t>
            </a:r>
            <a:r>
              <a:rPr lang="vi-VN">
                <a:latin typeface="Arial"/>
                <a:cs typeface="Arial"/>
              </a:rPr>
              <a:t> </a:t>
            </a:r>
            <a:r>
              <a:rPr lang="vi-VN" err="1">
                <a:latin typeface="Arial"/>
                <a:cs typeface="Arial"/>
              </a:rPr>
              <a:t>dụng</a:t>
            </a:r>
            <a:r>
              <a:rPr lang="vi-VN">
                <a:latin typeface="Arial"/>
                <a:cs typeface="Arial"/>
              </a:rPr>
              <a:t> </a:t>
            </a:r>
            <a:r>
              <a:rPr lang="vi-VN" err="1">
                <a:latin typeface="Arial"/>
                <a:cs typeface="Arial"/>
              </a:rPr>
              <a:t>khoảng</a:t>
            </a:r>
            <a:r>
              <a:rPr lang="vi-VN">
                <a:latin typeface="Arial"/>
                <a:cs typeface="Arial"/>
              </a:rPr>
              <a:t> 30-40% gan </a:t>
            </a:r>
            <a:r>
              <a:rPr lang="vi-VN" err="1">
                <a:latin typeface="Arial"/>
                <a:cs typeface="Arial"/>
              </a:rPr>
              <a:t>của</a:t>
            </a:r>
            <a:r>
              <a:rPr lang="vi-VN">
                <a:latin typeface="Arial"/>
                <a:cs typeface="Arial"/>
              </a:rPr>
              <a:t> </a:t>
            </a:r>
            <a:r>
              <a:rPr lang="vi-VN" err="1">
                <a:latin typeface="Arial"/>
                <a:cs typeface="Arial"/>
              </a:rPr>
              <a:t>mình</a:t>
            </a:r>
            <a:r>
              <a:rPr lang="vi-VN">
                <a:latin typeface="Arial"/>
                <a:cs typeface="Arial"/>
              </a:rPr>
              <a:t> </a:t>
            </a:r>
            <a:r>
              <a:rPr lang="vi-VN" err="1">
                <a:latin typeface="Arial"/>
                <a:cs typeface="Arial"/>
              </a:rPr>
              <a:t>và</a:t>
            </a:r>
            <a:r>
              <a:rPr lang="vi-VN">
                <a:latin typeface="Arial"/>
                <a:cs typeface="Arial"/>
              </a:rPr>
              <a:t> gan </a:t>
            </a:r>
            <a:r>
              <a:rPr lang="vi-VN" err="1">
                <a:latin typeface="Arial"/>
                <a:cs typeface="Arial"/>
              </a:rPr>
              <a:t>có</a:t>
            </a:r>
            <a:r>
              <a:rPr lang="vi-VN">
                <a:latin typeface="Arial"/>
                <a:cs typeface="Arial"/>
              </a:rPr>
              <a:t> </a:t>
            </a:r>
            <a:r>
              <a:rPr lang="vi-VN" err="1">
                <a:latin typeface="Arial"/>
                <a:cs typeface="Arial"/>
              </a:rPr>
              <a:t>khả</a:t>
            </a:r>
            <a:r>
              <a:rPr lang="vi-VN">
                <a:latin typeface="Arial"/>
                <a:cs typeface="Arial"/>
              </a:rPr>
              <a:t> năng </a:t>
            </a:r>
            <a:r>
              <a:rPr lang="vi-VN" err="1">
                <a:latin typeface="Arial"/>
                <a:cs typeface="Arial"/>
              </a:rPr>
              <a:t>tái</a:t>
            </a:r>
            <a:r>
              <a:rPr lang="vi-VN">
                <a:latin typeface="Arial"/>
                <a:cs typeface="Arial"/>
              </a:rPr>
              <a:t> sinh </a:t>
            </a:r>
            <a:r>
              <a:rPr lang="vi-VN" err="1">
                <a:latin typeface="Arial"/>
                <a:cs typeface="Arial"/>
              </a:rPr>
              <a:t>bù</a:t>
            </a:r>
            <a:r>
              <a:rPr lang="vi-VN">
                <a:latin typeface="Arial"/>
                <a:cs typeface="Arial"/>
              </a:rPr>
              <a:t> </a:t>
            </a:r>
            <a:r>
              <a:rPr lang="vi-VN" err="1">
                <a:latin typeface="Arial"/>
                <a:cs typeface="Arial"/>
              </a:rPr>
              <a:t>trừ</a:t>
            </a:r>
            <a:r>
              <a:rPr lang="vi-VN">
                <a:latin typeface="Arial"/>
                <a:cs typeface="Arial"/>
              </a:rPr>
              <a:t> </a:t>
            </a:r>
            <a:r>
              <a:rPr lang="vi-VN" err="1">
                <a:latin typeface="Arial"/>
                <a:cs typeface="Arial"/>
              </a:rPr>
              <a:t>tổng</a:t>
            </a:r>
            <a:r>
              <a:rPr lang="vi-VN">
                <a:latin typeface="Arial"/>
                <a:cs typeface="Arial"/>
              </a:rPr>
              <a:t> </a:t>
            </a:r>
            <a:r>
              <a:rPr lang="vi-VN" err="1">
                <a:latin typeface="Arial"/>
                <a:cs typeface="Arial"/>
              </a:rPr>
              <a:t>thời</a:t>
            </a:r>
            <a:r>
              <a:rPr lang="vi-VN">
                <a:latin typeface="Arial"/>
                <a:cs typeface="Arial"/>
              </a:rPr>
              <a:t> gian </a:t>
            </a:r>
            <a:r>
              <a:rPr lang="vi-VN" err="1">
                <a:latin typeface="Arial"/>
                <a:cs typeface="Arial"/>
              </a:rPr>
              <a:t>rất</a:t>
            </a:r>
            <a:r>
              <a:rPr lang="vi-VN">
                <a:latin typeface="Arial"/>
                <a:cs typeface="Arial"/>
              </a:rPr>
              <a:t> </a:t>
            </a:r>
            <a:r>
              <a:rPr lang="vi-VN" err="1">
                <a:latin typeface="Arial"/>
                <a:cs typeface="Arial"/>
              </a:rPr>
              <a:t>ngắn</a:t>
            </a:r>
            <a:r>
              <a:rPr lang="vi-VN">
                <a:latin typeface="Arial"/>
                <a:cs typeface="Arial"/>
              </a:rPr>
              <a:t>.</a:t>
            </a:r>
          </a:p>
          <a:p>
            <a:r>
              <a:rPr lang="vi-VN" err="1">
                <a:latin typeface="Arial"/>
                <a:cs typeface="Arial"/>
              </a:rPr>
              <a:t>Milab</a:t>
            </a:r>
            <a:r>
              <a:rPr lang="vi-VN">
                <a:latin typeface="Arial"/>
                <a:cs typeface="Arial"/>
              </a:rPr>
              <a:t>: </a:t>
            </a:r>
          </a:p>
          <a:p>
            <a:pPr marL="228600" indent="-228600">
              <a:buAutoNum type="arabicPeriod"/>
            </a:pPr>
            <a:r>
              <a:rPr lang="vi-VN" err="1">
                <a:latin typeface="Arial"/>
                <a:cs typeface="Arial"/>
              </a:rPr>
              <a:t>Khối</a:t>
            </a:r>
            <a:r>
              <a:rPr lang="vi-VN">
                <a:latin typeface="Arial"/>
                <a:cs typeface="Arial"/>
              </a:rPr>
              <a:t> u đơn </a:t>
            </a:r>
            <a:r>
              <a:rPr lang="vi-VN" err="1">
                <a:latin typeface="Arial"/>
                <a:cs typeface="Arial"/>
              </a:rPr>
              <a:t>độc</a:t>
            </a:r>
            <a:r>
              <a:rPr lang="vi-VN">
                <a:latin typeface="Arial"/>
                <a:cs typeface="Arial"/>
              </a:rPr>
              <a:t> </a:t>
            </a:r>
            <a:r>
              <a:rPr lang="vi-VN" err="1">
                <a:latin typeface="Arial"/>
                <a:cs typeface="Arial"/>
              </a:rPr>
              <a:t>nhỏ</a:t>
            </a:r>
            <a:r>
              <a:rPr lang="vi-VN">
                <a:latin typeface="Arial"/>
                <a:cs typeface="Arial"/>
              </a:rPr>
              <a:t> hơn 5cm</a:t>
            </a:r>
          </a:p>
          <a:p>
            <a:pPr marL="228600" indent="-228600">
              <a:buAutoNum type="arabicPeriod"/>
            </a:pPr>
            <a:r>
              <a:rPr lang="vi-VN" err="1">
                <a:latin typeface="Arial"/>
                <a:cs typeface="Arial"/>
              </a:rPr>
              <a:t>Ít</a:t>
            </a:r>
            <a:r>
              <a:rPr lang="vi-VN">
                <a:latin typeface="Arial"/>
                <a:cs typeface="Arial"/>
              </a:rPr>
              <a:t> hơn 3 </a:t>
            </a:r>
            <a:r>
              <a:rPr lang="vi-VN" err="1">
                <a:latin typeface="Arial"/>
                <a:cs typeface="Arial"/>
              </a:rPr>
              <a:t>khối</a:t>
            </a:r>
            <a:r>
              <a:rPr lang="vi-VN">
                <a:latin typeface="Arial"/>
                <a:cs typeface="Arial"/>
              </a:rPr>
              <a:t> u </a:t>
            </a:r>
            <a:r>
              <a:rPr lang="vi-VN" err="1">
                <a:latin typeface="Arial"/>
                <a:cs typeface="Arial"/>
              </a:rPr>
              <a:t>và</a:t>
            </a:r>
            <a:r>
              <a:rPr lang="vi-VN">
                <a:latin typeface="Arial"/>
                <a:cs typeface="Arial"/>
              </a:rPr>
              <a:t> </a:t>
            </a:r>
            <a:r>
              <a:rPr lang="vi-VN" err="1">
                <a:latin typeface="Arial"/>
                <a:cs typeface="Arial"/>
              </a:rPr>
              <a:t>mỗi</a:t>
            </a:r>
            <a:r>
              <a:rPr lang="vi-VN">
                <a:latin typeface="Arial"/>
                <a:cs typeface="Arial"/>
              </a:rPr>
              <a:t> </a:t>
            </a:r>
            <a:r>
              <a:rPr lang="vi-VN" err="1">
                <a:latin typeface="Arial"/>
                <a:cs typeface="Arial"/>
              </a:rPr>
              <a:t>khối</a:t>
            </a:r>
            <a:r>
              <a:rPr lang="vi-VN">
                <a:latin typeface="Arial"/>
                <a:cs typeface="Arial"/>
              </a:rPr>
              <a:t> u </a:t>
            </a:r>
            <a:r>
              <a:rPr lang="vi-VN" err="1">
                <a:latin typeface="Arial"/>
                <a:cs typeface="Arial"/>
              </a:rPr>
              <a:t>nhỏ</a:t>
            </a:r>
            <a:r>
              <a:rPr lang="vi-VN">
                <a:latin typeface="Arial"/>
                <a:cs typeface="Arial"/>
              </a:rPr>
              <a:t> hơn 3cm</a:t>
            </a:r>
          </a:p>
          <a:p>
            <a:pPr marL="228600" indent="-228600">
              <a:buAutoNum type="arabicPeriod"/>
            </a:pPr>
            <a:r>
              <a:rPr lang="vi-VN">
                <a:latin typeface="Arial"/>
                <a:cs typeface="Arial"/>
              </a:rPr>
              <a:t>Chưa </a:t>
            </a:r>
            <a:r>
              <a:rPr lang="vi-VN" err="1">
                <a:latin typeface="Arial"/>
                <a:cs typeface="Arial"/>
              </a:rPr>
              <a:t>có</a:t>
            </a:r>
            <a:r>
              <a:rPr lang="vi-VN">
                <a:latin typeface="Arial"/>
                <a:cs typeface="Arial"/>
              </a:rPr>
              <a:t> </a:t>
            </a:r>
            <a:r>
              <a:rPr lang="vi-VN" err="1">
                <a:latin typeface="Arial"/>
                <a:cs typeface="Arial"/>
              </a:rPr>
              <a:t>dấu</a:t>
            </a:r>
            <a:r>
              <a:rPr lang="vi-VN">
                <a:latin typeface="Arial"/>
                <a:cs typeface="Arial"/>
              </a:rPr>
              <a:t> </a:t>
            </a:r>
            <a:r>
              <a:rPr lang="vi-VN" err="1">
                <a:latin typeface="Arial"/>
                <a:cs typeface="Arial"/>
              </a:rPr>
              <a:t>hiệu</a:t>
            </a:r>
            <a:r>
              <a:rPr lang="vi-VN">
                <a:latin typeface="Arial"/>
                <a:cs typeface="Arial"/>
              </a:rPr>
              <a:t> </a:t>
            </a:r>
            <a:r>
              <a:rPr lang="vi-VN" err="1">
                <a:latin typeface="Arial"/>
                <a:cs typeface="Arial"/>
              </a:rPr>
              <a:t>khối</a:t>
            </a:r>
            <a:r>
              <a:rPr lang="vi-VN">
                <a:latin typeface="Arial"/>
                <a:cs typeface="Arial"/>
              </a:rPr>
              <a:t> u xâm </a:t>
            </a:r>
            <a:r>
              <a:rPr lang="vi-VN" err="1">
                <a:latin typeface="Arial"/>
                <a:cs typeface="Arial"/>
              </a:rPr>
              <a:t>lấn</a:t>
            </a:r>
            <a:r>
              <a:rPr lang="vi-VN">
                <a:latin typeface="Arial"/>
                <a:cs typeface="Arial"/>
              </a:rPr>
              <a:t> </a:t>
            </a:r>
            <a:r>
              <a:rPr lang="vi-VN" err="1">
                <a:latin typeface="Arial"/>
                <a:cs typeface="Arial"/>
              </a:rPr>
              <a:t>mạch</a:t>
            </a:r>
            <a:r>
              <a:rPr lang="vi-VN">
                <a:latin typeface="Arial"/>
                <a:cs typeface="Arial"/>
              </a:rPr>
              <a:t> </a:t>
            </a:r>
            <a:r>
              <a:rPr lang="vi-VN" err="1">
                <a:latin typeface="Arial"/>
                <a:cs typeface="Arial"/>
              </a:rPr>
              <a:t>má</a:t>
            </a:r>
          </a:p>
          <a:p>
            <a:pPr marL="228600" indent="-228600">
              <a:buAutoNum type="arabicPeriod"/>
            </a:pPr>
            <a:endParaRPr lang="vi-VN"/>
          </a:p>
          <a:p>
            <a:r>
              <a:rPr lang="vi-VN">
                <a:latin typeface="Arial"/>
                <a:cs typeface="Arial"/>
              </a:rPr>
              <a:t>UCSF: tiêu </a:t>
            </a:r>
            <a:r>
              <a:rPr lang="vi-VN" err="1">
                <a:latin typeface="Arial"/>
                <a:cs typeface="Arial"/>
              </a:rPr>
              <a:t>chuẩn</a:t>
            </a:r>
            <a:r>
              <a:rPr lang="vi-VN">
                <a:latin typeface="Arial"/>
                <a:cs typeface="Arial"/>
              </a:rPr>
              <a:t> </a:t>
            </a:r>
            <a:r>
              <a:rPr lang="vi-VN" err="1">
                <a:latin typeface="Arial"/>
                <a:cs typeface="Arial"/>
              </a:rPr>
              <a:t>mở</a:t>
            </a:r>
            <a:r>
              <a:rPr lang="vi-VN">
                <a:latin typeface="Arial"/>
                <a:cs typeface="Arial"/>
              </a:rPr>
              <a:t> </a:t>
            </a:r>
            <a:r>
              <a:rPr lang="vi-VN" err="1">
                <a:latin typeface="Arial"/>
                <a:cs typeface="Arial"/>
              </a:rPr>
              <a:t>rộng</a:t>
            </a:r>
          </a:p>
          <a:p>
            <a:r>
              <a:rPr lang="vi-VN">
                <a:latin typeface="Arial"/>
                <a:cs typeface="Arial"/>
              </a:rPr>
              <a:t>- </a:t>
            </a:r>
            <a:r>
              <a:rPr lang="vi-VN" err="1">
                <a:latin typeface="Arial"/>
                <a:cs typeface="Arial"/>
              </a:rPr>
              <a:t>khối</a:t>
            </a:r>
            <a:r>
              <a:rPr lang="vi-VN">
                <a:latin typeface="Arial"/>
                <a:cs typeface="Arial"/>
              </a:rPr>
              <a:t> u đơn </a:t>
            </a:r>
            <a:r>
              <a:rPr lang="vi-VN" err="1">
                <a:latin typeface="Arial"/>
                <a:cs typeface="Arial"/>
              </a:rPr>
              <a:t>độc</a:t>
            </a:r>
            <a:r>
              <a:rPr lang="vi-VN">
                <a:latin typeface="Arial"/>
                <a:cs typeface="Arial"/>
              </a:rPr>
              <a:t> </a:t>
            </a:r>
            <a:r>
              <a:rPr lang="vi-VN" err="1">
                <a:latin typeface="Arial"/>
                <a:cs typeface="Arial"/>
              </a:rPr>
              <a:t>nhỏ</a:t>
            </a:r>
            <a:r>
              <a:rPr lang="vi-VN">
                <a:latin typeface="Arial"/>
                <a:cs typeface="Arial"/>
              </a:rPr>
              <a:t> hơn 6.5cm</a:t>
            </a:r>
            <a:endParaRPr lang="vi-VN"/>
          </a:p>
          <a:p>
            <a:r>
              <a:rPr lang="vi-VN">
                <a:latin typeface="Arial"/>
                <a:cs typeface="Arial"/>
              </a:rPr>
              <a:t>- </a:t>
            </a:r>
            <a:r>
              <a:rPr lang="vi-VN" err="1">
                <a:latin typeface="Arial"/>
                <a:cs typeface="Arial"/>
              </a:rPr>
              <a:t>nhiều</a:t>
            </a:r>
            <a:r>
              <a:rPr lang="vi-VN">
                <a:latin typeface="Arial"/>
                <a:cs typeface="Arial"/>
              </a:rPr>
              <a:t> </a:t>
            </a:r>
            <a:r>
              <a:rPr lang="vi-VN" err="1">
                <a:latin typeface="Arial"/>
                <a:cs typeface="Arial"/>
              </a:rPr>
              <a:t>khối</a:t>
            </a:r>
            <a:r>
              <a:rPr lang="vi-VN">
                <a:latin typeface="Arial"/>
                <a:cs typeface="Arial"/>
              </a:rPr>
              <a:t> u : </a:t>
            </a:r>
            <a:r>
              <a:rPr lang="vi-VN" err="1">
                <a:latin typeface="Arial"/>
                <a:cs typeface="Arial"/>
              </a:rPr>
              <a:t>tối</a:t>
            </a:r>
            <a:r>
              <a:rPr lang="vi-VN">
                <a:latin typeface="Arial"/>
                <a:cs typeface="Arial"/>
              </a:rPr>
              <a:t> đa 3 </a:t>
            </a:r>
            <a:r>
              <a:rPr lang="vi-VN" err="1">
                <a:latin typeface="Arial"/>
                <a:cs typeface="Arial"/>
              </a:rPr>
              <a:t>khối</a:t>
            </a:r>
            <a:r>
              <a:rPr lang="vi-VN">
                <a:latin typeface="Arial"/>
                <a:cs typeface="Arial"/>
              </a:rPr>
              <a:t> u, </a:t>
            </a:r>
            <a:r>
              <a:rPr lang="vi-VN" err="1">
                <a:latin typeface="Arial"/>
                <a:cs typeface="Arial"/>
              </a:rPr>
              <a:t>đường</a:t>
            </a:r>
            <a:r>
              <a:rPr lang="vi-VN">
                <a:latin typeface="Arial"/>
                <a:cs typeface="Arial"/>
              </a:rPr>
              <a:t> </a:t>
            </a:r>
            <a:r>
              <a:rPr lang="vi-VN" err="1">
                <a:latin typeface="Arial"/>
                <a:cs typeface="Arial"/>
              </a:rPr>
              <a:t>kính</a:t>
            </a:r>
            <a:r>
              <a:rPr lang="vi-VN">
                <a:latin typeface="Arial"/>
                <a:cs typeface="Arial"/>
              </a:rPr>
              <a:t> </a:t>
            </a:r>
            <a:r>
              <a:rPr lang="vi-VN" err="1">
                <a:latin typeface="Arial"/>
                <a:cs typeface="Arial"/>
              </a:rPr>
              <a:t>khối</a:t>
            </a:r>
            <a:r>
              <a:rPr lang="vi-VN">
                <a:latin typeface="Arial"/>
                <a:cs typeface="Arial"/>
              </a:rPr>
              <a:t> u </a:t>
            </a:r>
            <a:r>
              <a:rPr lang="vi-VN" err="1">
                <a:latin typeface="Arial"/>
                <a:cs typeface="Arial"/>
              </a:rPr>
              <a:t>lớn</a:t>
            </a:r>
            <a:r>
              <a:rPr lang="vi-VN">
                <a:latin typeface="Arial"/>
                <a:cs typeface="Arial"/>
              </a:rPr>
              <a:t> </a:t>
            </a:r>
            <a:r>
              <a:rPr lang="vi-VN" err="1">
                <a:latin typeface="Arial"/>
                <a:cs typeface="Arial"/>
              </a:rPr>
              <a:t>nhất</a:t>
            </a:r>
            <a:r>
              <a:rPr lang="vi-VN">
                <a:latin typeface="Arial"/>
                <a:cs typeface="Arial"/>
              </a:rPr>
              <a:t> </a:t>
            </a:r>
            <a:r>
              <a:rPr lang="vi-VN" err="1">
                <a:latin typeface="Arial"/>
                <a:cs typeface="Arial"/>
              </a:rPr>
              <a:t>nhỏ</a:t>
            </a:r>
            <a:r>
              <a:rPr lang="vi-VN">
                <a:latin typeface="Arial"/>
                <a:cs typeface="Arial"/>
              </a:rPr>
              <a:t> hơn 4.5cm, </a:t>
            </a:r>
            <a:r>
              <a:rPr lang="vi-VN" err="1">
                <a:latin typeface="Arial"/>
                <a:cs typeface="Arial"/>
              </a:rPr>
              <a:t>tổng</a:t>
            </a:r>
            <a:r>
              <a:rPr lang="vi-VN">
                <a:latin typeface="Arial"/>
                <a:cs typeface="Arial"/>
              </a:rPr>
              <a:t> </a:t>
            </a:r>
            <a:r>
              <a:rPr lang="vi-VN" err="1">
                <a:latin typeface="Arial"/>
                <a:cs typeface="Arial"/>
              </a:rPr>
              <a:t>đường</a:t>
            </a:r>
            <a:r>
              <a:rPr lang="vi-VN">
                <a:latin typeface="Arial"/>
                <a:cs typeface="Arial"/>
              </a:rPr>
              <a:t> </a:t>
            </a:r>
            <a:r>
              <a:rPr lang="vi-VN" err="1">
                <a:latin typeface="Arial"/>
                <a:cs typeface="Arial"/>
              </a:rPr>
              <a:t>kính</a:t>
            </a:r>
            <a:r>
              <a:rPr lang="vi-VN">
                <a:latin typeface="Arial"/>
                <a:cs typeface="Arial"/>
              </a:rPr>
              <a:t> </a:t>
            </a:r>
            <a:r>
              <a:rPr lang="vi-VN" err="1">
                <a:latin typeface="Arial"/>
                <a:cs typeface="Arial"/>
              </a:rPr>
              <a:t>khối</a:t>
            </a:r>
            <a:r>
              <a:rPr lang="vi-VN">
                <a:latin typeface="Arial"/>
                <a:cs typeface="Arial"/>
              </a:rPr>
              <a:t> u </a:t>
            </a:r>
            <a:r>
              <a:rPr lang="vi-VN" err="1">
                <a:latin typeface="Arial"/>
                <a:cs typeface="Arial"/>
              </a:rPr>
              <a:t>nhỏ</a:t>
            </a:r>
            <a:r>
              <a:rPr lang="vi-VN">
                <a:latin typeface="Arial"/>
                <a:cs typeface="Arial"/>
              </a:rPr>
              <a:t> hơn 8cm – chưa </a:t>
            </a:r>
            <a:r>
              <a:rPr lang="vi-VN" err="1">
                <a:latin typeface="Arial"/>
                <a:cs typeface="Arial"/>
              </a:rPr>
              <a:t>có</a:t>
            </a:r>
            <a:r>
              <a:rPr lang="vi-VN">
                <a:latin typeface="Arial"/>
                <a:cs typeface="Arial"/>
              </a:rPr>
              <a:t> </a:t>
            </a:r>
            <a:r>
              <a:rPr lang="vi-VN" err="1">
                <a:latin typeface="Arial"/>
                <a:cs typeface="Arial"/>
              </a:rPr>
              <a:t>dấu</a:t>
            </a:r>
            <a:r>
              <a:rPr lang="vi-VN">
                <a:latin typeface="Arial"/>
                <a:cs typeface="Arial"/>
              </a:rPr>
              <a:t> </a:t>
            </a:r>
            <a:r>
              <a:rPr lang="vi-VN" err="1">
                <a:latin typeface="Arial"/>
                <a:cs typeface="Arial"/>
              </a:rPr>
              <a:t>hiệu</a:t>
            </a:r>
            <a:r>
              <a:rPr lang="vi-VN">
                <a:latin typeface="Arial"/>
                <a:cs typeface="Arial"/>
              </a:rPr>
              <a:t> </a:t>
            </a:r>
            <a:r>
              <a:rPr lang="vi-VN" err="1">
                <a:latin typeface="Arial"/>
                <a:cs typeface="Arial"/>
              </a:rPr>
              <a:t>khối</a:t>
            </a:r>
            <a:r>
              <a:rPr lang="vi-VN">
                <a:latin typeface="Arial"/>
                <a:cs typeface="Arial"/>
              </a:rPr>
              <a:t> u xâm </a:t>
            </a:r>
            <a:r>
              <a:rPr lang="vi-VN" err="1">
                <a:latin typeface="Arial"/>
                <a:cs typeface="Arial"/>
              </a:rPr>
              <a:t>lấn</a:t>
            </a:r>
            <a:r>
              <a:rPr lang="vi-VN">
                <a:latin typeface="Arial"/>
                <a:cs typeface="Arial"/>
              </a:rPr>
              <a:t> </a:t>
            </a:r>
            <a:r>
              <a:rPr lang="vi-VN" err="1">
                <a:latin typeface="Arial"/>
                <a:cs typeface="Arial"/>
              </a:rPr>
              <a:t>mạch</a:t>
            </a:r>
            <a:r>
              <a:rPr lang="vi-VN">
                <a:latin typeface="Arial"/>
                <a:cs typeface="Arial"/>
              </a:rPr>
              <a:t> </a:t>
            </a:r>
            <a:r>
              <a:rPr lang="vi-VN" err="1">
                <a:latin typeface="Arial"/>
                <a:cs typeface="Arial"/>
              </a:rPr>
              <a:t>máu</a:t>
            </a:r>
            <a:r>
              <a:rPr lang="vi-VN">
                <a:latin typeface="Arial"/>
                <a:cs typeface="Arial"/>
              </a:rPr>
              <a:t>.</a:t>
            </a:r>
            <a:endParaRPr lang="vi-VN"/>
          </a:p>
          <a:p>
            <a:pPr marL="228600" indent="-228600">
              <a:buAutoNum type="arabicPeriod"/>
            </a:pPr>
            <a:endParaRPr lang="vi-VN"/>
          </a:p>
          <a:p>
            <a:r>
              <a:rPr lang="vi-VN">
                <a:latin typeface="Arial"/>
                <a:cs typeface="Arial"/>
              </a:rPr>
              <a:t>Sau </a:t>
            </a:r>
            <a:r>
              <a:rPr lang="vi-VN" err="1">
                <a:latin typeface="Arial"/>
                <a:cs typeface="Arial"/>
              </a:rPr>
              <a:t>ghép</a:t>
            </a:r>
            <a:r>
              <a:rPr lang="vi-VN">
                <a:latin typeface="Arial"/>
                <a:cs typeface="Arial"/>
              </a:rPr>
              <a:t> gan </a:t>
            </a:r>
            <a:r>
              <a:rPr lang="vi-VN" err="1">
                <a:latin typeface="Arial"/>
                <a:cs typeface="Arial"/>
              </a:rPr>
              <a:t>cần</a:t>
            </a:r>
            <a:r>
              <a:rPr lang="vi-VN">
                <a:latin typeface="Arial"/>
                <a:cs typeface="Arial"/>
              </a:rPr>
              <a:t> </a:t>
            </a:r>
            <a:r>
              <a:rPr lang="vi-VN" err="1">
                <a:latin typeface="Arial"/>
                <a:cs typeface="Arial"/>
              </a:rPr>
              <a:t>sử</a:t>
            </a:r>
            <a:r>
              <a:rPr lang="vi-VN">
                <a:latin typeface="Arial"/>
                <a:cs typeface="Arial"/>
              </a:rPr>
              <a:t> </a:t>
            </a:r>
            <a:r>
              <a:rPr lang="vi-VN" err="1">
                <a:latin typeface="Arial"/>
                <a:cs typeface="Arial"/>
              </a:rPr>
              <a:t>dụng</a:t>
            </a:r>
            <a:r>
              <a:rPr lang="vi-VN">
                <a:latin typeface="Arial"/>
                <a:cs typeface="Arial"/>
              </a:rPr>
              <a:t> </a:t>
            </a:r>
            <a:r>
              <a:rPr lang="vi-VN" err="1">
                <a:latin typeface="Arial"/>
                <a:cs typeface="Arial"/>
              </a:rPr>
              <a:t>các</a:t>
            </a:r>
            <a:r>
              <a:rPr lang="vi-VN">
                <a:latin typeface="Arial"/>
                <a:cs typeface="Arial"/>
              </a:rPr>
              <a:t> </a:t>
            </a:r>
            <a:r>
              <a:rPr lang="vi-VN" err="1">
                <a:latin typeface="Arial"/>
                <a:cs typeface="Arial"/>
              </a:rPr>
              <a:t>thuốc</a:t>
            </a:r>
            <a:r>
              <a:rPr lang="vi-VN">
                <a:latin typeface="Arial"/>
                <a:cs typeface="Arial"/>
              </a:rPr>
              <a:t> </a:t>
            </a:r>
            <a:r>
              <a:rPr lang="vi-VN" err="1">
                <a:latin typeface="Arial"/>
                <a:cs typeface="Arial"/>
              </a:rPr>
              <a:t>ức</a:t>
            </a:r>
            <a:r>
              <a:rPr lang="vi-VN">
                <a:latin typeface="Arial"/>
                <a:cs typeface="Arial"/>
              </a:rPr>
              <a:t> </a:t>
            </a:r>
            <a:r>
              <a:rPr lang="vi-VN" err="1">
                <a:latin typeface="Arial"/>
                <a:cs typeface="Arial"/>
              </a:rPr>
              <a:t>chế</a:t>
            </a:r>
            <a:r>
              <a:rPr lang="vi-VN">
                <a:latin typeface="Arial"/>
                <a:cs typeface="Arial"/>
              </a:rPr>
              <a:t> </a:t>
            </a:r>
            <a:r>
              <a:rPr lang="vi-VN" err="1">
                <a:latin typeface="Arial"/>
                <a:cs typeface="Arial"/>
              </a:rPr>
              <a:t>miễn</a:t>
            </a:r>
            <a:r>
              <a:rPr lang="vi-VN">
                <a:latin typeface="Arial"/>
                <a:cs typeface="Arial"/>
              </a:rPr>
              <a:t> </a:t>
            </a:r>
            <a:r>
              <a:rPr lang="vi-VN" err="1">
                <a:latin typeface="Arial"/>
                <a:cs typeface="Arial"/>
              </a:rPr>
              <a:t>dịch</a:t>
            </a:r>
            <a:r>
              <a:rPr lang="vi-VN">
                <a:latin typeface="Arial"/>
                <a:cs typeface="Arial"/>
              </a:rPr>
              <a:t> </a:t>
            </a:r>
            <a:r>
              <a:rPr lang="vi-VN" err="1">
                <a:latin typeface="Arial"/>
                <a:cs typeface="Arial"/>
              </a:rPr>
              <a:t>suốt</a:t>
            </a:r>
            <a:r>
              <a:rPr lang="vi-VN">
                <a:latin typeface="Arial"/>
                <a:cs typeface="Arial"/>
              </a:rPr>
              <a:t> </a:t>
            </a:r>
            <a:r>
              <a:rPr lang="vi-VN" err="1">
                <a:latin typeface="Arial"/>
                <a:cs typeface="Arial"/>
              </a:rPr>
              <a:t>đời</a:t>
            </a:r>
            <a:r>
              <a:rPr lang="vi-VN">
                <a:latin typeface="Arial"/>
                <a:cs typeface="Arial"/>
              </a:rPr>
              <a:t> ??? </a:t>
            </a:r>
            <a:r>
              <a:rPr lang="vi-VN" err="1">
                <a:latin typeface="Arial"/>
                <a:cs typeface="Arial"/>
              </a:rPr>
              <a:t>Là</a:t>
            </a:r>
            <a:r>
              <a:rPr lang="vi-VN">
                <a:latin typeface="Arial"/>
                <a:cs typeface="Arial"/>
              </a:rPr>
              <a:t> </a:t>
            </a:r>
            <a:r>
              <a:rPr lang="vi-VN" err="1">
                <a:latin typeface="Arial"/>
                <a:cs typeface="Arial"/>
              </a:rPr>
              <a:t>phẫu</a:t>
            </a:r>
            <a:r>
              <a:rPr lang="vi-VN">
                <a:latin typeface="Arial"/>
                <a:cs typeface="Arial"/>
              </a:rPr>
              <a:t> </a:t>
            </a:r>
            <a:r>
              <a:rPr lang="vi-VN" err="1">
                <a:latin typeface="Arial"/>
                <a:cs typeface="Arial"/>
              </a:rPr>
              <a:t>thuật</a:t>
            </a:r>
            <a:r>
              <a:rPr lang="vi-VN">
                <a:latin typeface="Arial"/>
                <a:cs typeface="Arial"/>
              </a:rPr>
              <a:t> tương </a:t>
            </a:r>
            <a:r>
              <a:rPr lang="vi-VN" err="1">
                <a:latin typeface="Arial"/>
                <a:cs typeface="Arial"/>
              </a:rPr>
              <a:t>đối</a:t>
            </a:r>
            <a:r>
              <a:rPr lang="vi-VN">
                <a:latin typeface="Arial"/>
                <a:cs typeface="Arial"/>
              </a:rPr>
              <a:t> </a:t>
            </a:r>
            <a:r>
              <a:rPr lang="vi-VN" err="1">
                <a:latin typeface="Arial"/>
                <a:cs typeface="Arial"/>
              </a:rPr>
              <a:t>phức</a:t>
            </a:r>
            <a:r>
              <a:rPr lang="vi-VN">
                <a:latin typeface="Arial"/>
                <a:cs typeface="Arial"/>
              </a:rPr>
              <a:t> </a:t>
            </a:r>
            <a:r>
              <a:rPr lang="vi-VN" err="1">
                <a:latin typeface="Arial"/>
                <a:cs typeface="Arial"/>
              </a:rPr>
              <a:t>tạp</a:t>
            </a:r>
            <a:r>
              <a:rPr lang="vi-VN">
                <a:latin typeface="Arial"/>
                <a:cs typeface="Arial"/>
              </a:rPr>
              <a:t> </a:t>
            </a:r>
            <a:r>
              <a:rPr lang="vi-VN" err="1">
                <a:latin typeface="Arial"/>
                <a:cs typeface="Arial"/>
              </a:rPr>
              <a:t>với</a:t>
            </a:r>
            <a:r>
              <a:rPr lang="vi-VN">
                <a:latin typeface="Arial"/>
                <a:cs typeface="Arial"/>
              </a:rPr>
              <a:t> </a:t>
            </a:r>
            <a:r>
              <a:rPr lang="vi-VN" err="1">
                <a:latin typeface="Arial"/>
                <a:cs typeface="Arial"/>
              </a:rPr>
              <a:t>nhiều</a:t>
            </a:r>
            <a:r>
              <a:rPr lang="vi-VN">
                <a:latin typeface="Arial"/>
                <a:cs typeface="Arial"/>
              </a:rPr>
              <a:t> nguy cơ tai </a:t>
            </a:r>
            <a:r>
              <a:rPr lang="vi-VN" err="1">
                <a:latin typeface="Arial"/>
                <a:cs typeface="Arial"/>
              </a:rPr>
              <a:t>biến</a:t>
            </a:r>
            <a:r>
              <a:rPr lang="vi-VN">
                <a:latin typeface="Arial"/>
                <a:cs typeface="Arial"/>
              </a:rPr>
              <a:t> </a:t>
            </a:r>
            <a:r>
              <a:rPr lang="vi-VN" err="1">
                <a:latin typeface="Arial"/>
                <a:cs typeface="Arial"/>
              </a:rPr>
              <a:t>biến</a:t>
            </a:r>
            <a:r>
              <a:rPr lang="vi-VN">
                <a:latin typeface="Arial"/>
                <a:cs typeface="Arial"/>
              </a:rPr>
              <a:t> </a:t>
            </a:r>
            <a:r>
              <a:rPr lang="vi-VN" err="1">
                <a:latin typeface="Arial"/>
                <a:cs typeface="Arial"/>
              </a:rPr>
              <a:t>chứng</a:t>
            </a:r>
            <a:r>
              <a:rPr lang="vi-VN">
                <a:latin typeface="Arial"/>
                <a:cs typeface="Arial"/>
              </a:rPr>
              <a:t> ?. </a:t>
            </a:r>
            <a:r>
              <a:rPr lang="vi-VN" err="1">
                <a:latin typeface="Arial"/>
                <a:cs typeface="Arial"/>
              </a:rPr>
              <a:t>Biến</a:t>
            </a:r>
            <a:r>
              <a:rPr lang="vi-VN">
                <a:latin typeface="Arial"/>
                <a:cs typeface="Arial"/>
              </a:rPr>
              <a:t> </a:t>
            </a:r>
            <a:r>
              <a:rPr lang="vi-VN" err="1">
                <a:latin typeface="Arial"/>
                <a:cs typeface="Arial"/>
              </a:rPr>
              <a:t>chứng</a:t>
            </a:r>
            <a:r>
              <a:rPr lang="vi-VN">
                <a:latin typeface="Arial"/>
                <a:cs typeface="Arial"/>
              </a:rPr>
              <a:t> </a:t>
            </a:r>
            <a:r>
              <a:rPr lang="vi-VN" err="1">
                <a:latin typeface="Arial"/>
                <a:cs typeface="Arial"/>
              </a:rPr>
              <a:t>là</a:t>
            </a:r>
            <a:r>
              <a:rPr lang="vi-VN">
                <a:latin typeface="Arial"/>
                <a:cs typeface="Arial"/>
              </a:rPr>
              <a:t> </a:t>
            </a:r>
            <a:r>
              <a:rPr lang="vi-VN" err="1">
                <a:latin typeface="Arial"/>
                <a:cs typeface="Arial"/>
              </a:rPr>
              <a:t>gì</a:t>
            </a:r>
            <a:r>
              <a:rPr lang="vi-VN">
                <a:latin typeface="Arial"/>
                <a:cs typeface="Arial"/>
              </a:rPr>
              <a:t> ???</a:t>
            </a:r>
          </a:p>
          <a:p>
            <a:r>
              <a:rPr lang="vi-VN">
                <a:latin typeface="Calibri"/>
                <a:cs typeface="Calibri"/>
              </a:rPr>
              <a:t>@ </a:t>
            </a:r>
            <a:r>
              <a:rPr lang="vi-VN" err="1">
                <a:latin typeface="Calibri"/>
                <a:cs typeface="Calibri"/>
              </a:rPr>
              <a:t>biến</a:t>
            </a:r>
            <a:r>
              <a:rPr lang="vi-VN">
                <a:latin typeface="Calibri"/>
                <a:cs typeface="Calibri"/>
              </a:rPr>
              <a:t> </a:t>
            </a:r>
            <a:r>
              <a:rPr lang="vi-VN" err="1">
                <a:latin typeface="Calibri"/>
                <a:cs typeface="Calibri"/>
              </a:rPr>
              <a:t>chứng</a:t>
            </a:r>
            <a:r>
              <a:rPr lang="vi-VN">
                <a:latin typeface="Calibri"/>
                <a:cs typeface="Calibri"/>
              </a:rPr>
              <a:t> nguy </a:t>
            </a:r>
            <a:r>
              <a:rPr lang="vi-VN" err="1">
                <a:latin typeface="Calibri"/>
                <a:cs typeface="Calibri"/>
              </a:rPr>
              <a:t>hiểm</a:t>
            </a:r>
            <a:r>
              <a:rPr lang="vi-VN">
                <a:latin typeface="Calibri"/>
                <a:cs typeface="Calibri"/>
              </a:rPr>
              <a:t> </a:t>
            </a:r>
            <a:r>
              <a:rPr lang="vi-VN" err="1">
                <a:latin typeface="Calibri"/>
                <a:cs typeface="Calibri"/>
              </a:rPr>
              <a:t>nhất</a:t>
            </a:r>
            <a:r>
              <a:rPr lang="vi-VN">
                <a:latin typeface="Calibri"/>
                <a:cs typeface="Calibri"/>
              </a:rPr>
              <a:t> </a:t>
            </a:r>
            <a:r>
              <a:rPr lang="vi-VN" err="1">
                <a:latin typeface="Calibri"/>
                <a:cs typeface="Calibri"/>
              </a:rPr>
              <a:t>là</a:t>
            </a:r>
            <a:r>
              <a:rPr lang="vi-VN">
                <a:latin typeface="Calibri"/>
                <a:cs typeface="Calibri"/>
              </a:rPr>
              <a:t> :</a:t>
            </a:r>
            <a:r>
              <a:rPr lang="vi-VN" err="1">
                <a:latin typeface="Calibri"/>
                <a:cs typeface="Calibri"/>
              </a:rPr>
              <a:t>Nhiễm</a:t>
            </a:r>
            <a:r>
              <a:rPr lang="vi-VN">
                <a:latin typeface="Calibri"/>
                <a:cs typeface="Calibri"/>
              </a:rPr>
              <a:t> </a:t>
            </a:r>
            <a:r>
              <a:rPr lang="vi-VN" err="1">
                <a:latin typeface="Calibri"/>
                <a:cs typeface="Calibri"/>
              </a:rPr>
              <a:t>trùng</a:t>
            </a:r>
            <a:r>
              <a:rPr lang="vi-VN">
                <a:latin typeface="Calibri"/>
                <a:cs typeface="Calibri"/>
              </a:rPr>
              <a:t> do </a:t>
            </a:r>
            <a:r>
              <a:rPr lang="vi-VN" err="1">
                <a:latin typeface="Calibri"/>
                <a:cs typeface="Calibri"/>
              </a:rPr>
              <a:t>phẫu</a:t>
            </a:r>
            <a:r>
              <a:rPr lang="vi-VN">
                <a:latin typeface="Calibri"/>
                <a:cs typeface="Calibri"/>
              </a:rPr>
              <a:t> </a:t>
            </a:r>
            <a:r>
              <a:rPr lang="vi-VN" err="1">
                <a:latin typeface="Calibri"/>
                <a:cs typeface="Calibri"/>
              </a:rPr>
              <a:t>thuật</a:t>
            </a:r>
            <a:r>
              <a:rPr lang="vi-VN">
                <a:latin typeface="Calibri"/>
                <a:cs typeface="Calibri"/>
              </a:rPr>
              <a:t> </a:t>
            </a:r>
            <a:r>
              <a:rPr lang="vi-VN" err="1">
                <a:latin typeface="Calibri"/>
                <a:cs typeface="Calibri"/>
              </a:rPr>
              <a:t>lớn</a:t>
            </a:r>
            <a:r>
              <a:rPr lang="vi-VN">
                <a:latin typeface="Calibri"/>
                <a:cs typeface="Calibri"/>
              </a:rPr>
              <a:t>+ </a:t>
            </a:r>
            <a:r>
              <a:rPr lang="vi-VN" err="1">
                <a:latin typeface="Calibri"/>
                <a:cs typeface="Calibri"/>
              </a:rPr>
              <a:t>sử</a:t>
            </a:r>
            <a:r>
              <a:rPr lang="vi-VN">
                <a:latin typeface="Calibri"/>
                <a:cs typeface="Calibri"/>
              </a:rPr>
              <a:t> </a:t>
            </a:r>
            <a:r>
              <a:rPr lang="vi-VN" err="1">
                <a:latin typeface="Calibri"/>
                <a:cs typeface="Calibri"/>
              </a:rPr>
              <a:t>dụng</a:t>
            </a:r>
            <a:r>
              <a:rPr lang="vi-VN">
                <a:latin typeface="Calibri"/>
                <a:cs typeface="Calibri"/>
              </a:rPr>
              <a:t> </a:t>
            </a:r>
            <a:r>
              <a:rPr lang="vi-VN" err="1">
                <a:latin typeface="Calibri"/>
                <a:cs typeface="Calibri"/>
              </a:rPr>
              <a:t>thuốc</a:t>
            </a:r>
            <a:r>
              <a:rPr lang="vi-VN">
                <a:latin typeface="Calibri"/>
                <a:cs typeface="Calibri"/>
              </a:rPr>
              <a:t> UCMD,  nguy cơ </a:t>
            </a:r>
            <a:r>
              <a:rPr lang="vi-VN" err="1">
                <a:latin typeface="Calibri"/>
                <a:cs typeface="Calibri"/>
              </a:rPr>
              <a:t>thải</a:t>
            </a:r>
            <a:r>
              <a:rPr lang="vi-VN">
                <a:latin typeface="Calibri"/>
                <a:cs typeface="Calibri"/>
              </a:rPr>
              <a:t> </a:t>
            </a:r>
            <a:r>
              <a:rPr lang="vi-VN" err="1">
                <a:latin typeface="Calibri"/>
                <a:cs typeface="Calibri"/>
              </a:rPr>
              <a:t>ghép</a:t>
            </a:r>
            <a:r>
              <a:rPr lang="vi-VN">
                <a:latin typeface="Calibri"/>
                <a:cs typeface="Calibri"/>
              </a:rPr>
              <a:t> (nên BN </a:t>
            </a:r>
            <a:r>
              <a:rPr lang="vi-VN" err="1">
                <a:latin typeface="Calibri"/>
                <a:cs typeface="Calibri"/>
              </a:rPr>
              <a:t>phải</a:t>
            </a:r>
            <a:r>
              <a:rPr lang="vi-VN">
                <a:latin typeface="Calibri"/>
                <a:cs typeface="Calibri"/>
              </a:rPr>
              <a:t> </a:t>
            </a:r>
            <a:r>
              <a:rPr lang="vi-VN" err="1">
                <a:latin typeface="Calibri"/>
                <a:cs typeface="Calibri"/>
              </a:rPr>
              <a:t>dùng</a:t>
            </a:r>
            <a:r>
              <a:rPr lang="vi-VN">
                <a:latin typeface="Calibri"/>
                <a:cs typeface="Calibri"/>
              </a:rPr>
              <a:t> </a:t>
            </a:r>
            <a:r>
              <a:rPr lang="vi-VN" err="1">
                <a:latin typeface="Calibri"/>
                <a:cs typeface="Calibri"/>
              </a:rPr>
              <a:t>thuốc</a:t>
            </a:r>
            <a:r>
              <a:rPr lang="vi-VN">
                <a:latin typeface="Calibri"/>
                <a:cs typeface="Calibri"/>
              </a:rPr>
              <a:t> UCMD </a:t>
            </a:r>
            <a:r>
              <a:rPr lang="vi-VN" err="1">
                <a:latin typeface="Calibri"/>
                <a:cs typeface="Calibri"/>
              </a:rPr>
              <a:t>suốt</a:t>
            </a:r>
            <a:r>
              <a:rPr lang="vi-VN">
                <a:latin typeface="Calibri"/>
                <a:cs typeface="Calibri"/>
              </a:rPr>
              <a:t> </a:t>
            </a:r>
            <a:r>
              <a:rPr lang="vi-VN" err="1">
                <a:latin typeface="Calibri"/>
                <a:cs typeface="Calibri"/>
              </a:rPr>
              <a:t>đời</a:t>
            </a:r>
            <a:r>
              <a:rPr lang="vi-VN">
                <a:latin typeface="Calibri"/>
                <a:cs typeface="Calibri"/>
              </a:rPr>
              <a:t> </a:t>
            </a:r>
            <a:r>
              <a:rPr lang="vi-VN" err="1">
                <a:latin typeface="Calibri"/>
                <a:cs typeface="Calibri"/>
              </a:rPr>
              <a:t>để</a:t>
            </a:r>
            <a:r>
              <a:rPr lang="vi-VN">
                <a:latin typeface="Calibri"/>
                <a:cs typeface="Calibri"/>
              </a:rPr>
              <a:t> </a:t>
            </a:r>
            <a:r>
              <a:rPr lang="vi-VN" err="1">
                <a:latin typeface="Calibri"/>
                <a:cs typeface="Calibri"/>
              </a:rPr>
              <a:t>chống</a:t>
            </a:r>
            <a:r>
              <a:rPr lang="vi-VN">
                <a:latin typeface="Calibri"/>
                <a:cs typeface="Calibri"/>
              </a:rPr>
              <a:t> </a:t>
            </a:r>
            <a:r>
              <a:rPr lang="vi-VN" err="1">
                <a:latin typeface="Calibri"/>
                <a:cs typeface="Calibri"/>
              </a:rPr>
              <a:t>thải</a:t>
            </a:r>
            <a:r>
              <a:rPr lang="vi-VN">
                <a:latin typeface="Calibri"/>
                <a:cs typeface="Calibri"/>
              </a:rPr>
              <a:t> </a:t>
            </a:r>
            <a:r>
              <a:rPr lang="vi-VN" err="1">
                <a:latin typeface="Calibri"/>
                <a:cs typeface="Calibri"/>
              </a:rPr>
              <a:t>ghép</a:t>
            </a:r>
            <a:r>
              <a:rPr lang="vi-VN">
                <a:latin typeface="Calibri"/>
                <a:cs typeface="Calibri"/>
              </a:rPr>
              <a:t>), </a:t>
            </a:r>
            <a:endParaRPr lang="vi-VN">
              <a:latin typeface="Arial"/>
              <a:cs typeface="Arial"/>
            </a:endParaRPr>
          </a:p>
        </p:txBody>
      </p:sp>
      <p:sp>
        <p:nvSpPr>
          <p:cNvPr id="4" name="Slide Number Placeholder 3"/>
          <p:cNvSpPr>
            <a:spLocks noGrp="1"/>
          </p:cNvSpPr>
          <p:nvPr>
            <p:ph type="sldNum" sz="quarter" idx="5"/>
          </p:nvPr>
        </p:nvSpPr>
        <p:spPr/>
        <p:txBody>
          <a:bodyPr/>
          <a:lstStyle/>
          <a:p>
            <a:fld id="{9BC3478D-B4DE-4D3C-82F7-36E2E500FA56}" type="slidenum">
              <a:rPr lang="en-US" smtClean="0"/>
              <a:t>27</a:t>
            </a:fld>
            <a:endParaRPr lang="en-US"/>
          </a:p>
        </p:txBody>
      </p:sp>
    </p:spTree>
    <p:extLst>
      <p:ext uri="{BB962C8B-B14F-4D97-AF65-F5344CB8AC3E}">
        <p14:creationId xmlns:p14="http://schemas.microsoft.com/office/powerpoint/2010/main" val="25622280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228600" indent="-228600">
              <a:lnSpc>
                <a:spcPct val="90000"/>
              </a:lnSpc>
              <a:spcBef>
                <a:spcPts val="1000"/>
              </a:spcBef>
              <a:buFont typeface="'Wingdings 2',Sans-Serif"/>
              <a:buChar char="•"/>
            </a:pPr>
            <a:r>
              <a:rPr lang="vi-VN">
                <a:latin typeface="Arial"/>
                <a:cs typeface="Arial"/>
              </a:rPr>
              <a:t>Nghiên </a:t>
            </a:r>
            <a:r>
              <a:rPr lang="vi-VN" err="1">
                <a:latin typeface="Arial"/>
                <a:cs typeface="Arial"/>
              </a:rPr>
              <a:t>cứu</a:t>
            </a:r>
            <a:r>
              <a:rPr lang="vi-VN">
                <a:latin typeface="Arial"/>
                <a:cs typeface="Arial"/>
              </a:rPr>
              <a:t> </a:t>
            </a:r>
            <a:r>
              <a:rPr lang="vi-VN" err="1">
                <a:latin typeface="Arial"/>
                <a:cs typeface="Arial"/>
              </a:rPr>
              <a:t>Rahman</a:t>
            </a:r>
            <a:r>
              <a:rPr lang="vi-VN">
                <a:latin typeface="Arial"/>
                <a:cs typeface="Arial"/>
              </a:rPr>
              <a:t>: </a:t>
            </a:r>
            <a:r>
              <a:rPr lang="vi-VN" err="1">
                <a:latin typeface="Arial"/>
                <a:cs typeface="Arial"/>
              </a:rPr>
              <a:t>Cắt</a:t>
            </a:r>
            <a:r>
              <a:rPr lang="vi-VN">
                <a:latin typeface="Arial"/>
                <a:cs typeface="Arial"/>
              </a:rPr>
              <a:t> gan </a:t>
            </a:r>
            <a:r>
              <a:rPr lang="vi-VN" err="1">
                <a:latin typeface="Arial"/>
                <a:cs typeface="Arial"/>
              </a:rPr>
              <a:t>có</a:t>
            </a:r>
            <a:r>
              <a:rPr lang="vi-VN">
                <a:latin typeface="Arial"/>
                <a:cs typeface="Arial"/>
              </a:rPr>
              <a:t> OS 1 năm cao hơn </a:t>
            </a:r>
            <a:r>
              <a:rPr lang="vi-VN" err="1">
                <a:latin typeface="Arial"/>
                <a:cs typeface="Arial"/>
              </a:rPr>
              <a:t>ghép</a:t>
            </a:r>
            <a:r>
              <a:rPr lang="vi-VN">
                <a:latin typeface="Arial"/>
                <a:cs typeface="Arial"/>
              </a:rPr>
              <a:t>. OS 5 năm tương </a:t>
            </a:r>
            <a:r>
              <a:rPr lang="vi-VN" err="1">
                <a:latin typeface="Arial"/>
                <a:cs typeface="Arial"/>
              </a:rPr>
              <a:t>đồng</a:t>
            </a:r>
            <a:r>
              <a:rPr lang="vi-VN">
                <a:latin typeface="Arial"/>
                <a:cs typeface="Arial"/>
              </a:rPr>
              <a:t> </a:t>
            </a:r>
            <a:r>
              <a:rPr lang="vi-VN" err="1">
                <a:latin typeface="Arial"/>
                <a:cs typeface="Arial"/>
              </a:rPr>
              <a:t>giữa</a:t>
            </a:r>
            <a:r>
              <a:rPr lang="vi-VN">
                <a:latin typeface="Arial"/>
                <a:cs typeface="Arial"/>
              </a:rPr>
              <a:t> hai </a:t>
            </a:r>
            <a:r>
              <a:rPr lang="vi-VN" err="1">
                <a:latin typeface="Arial"/>
                <a:cs typeface="Arial"/>
              </a:rPr>
              <a:t>nhóm</a:t>
            </a:r>
            <a:r>
              <a:rPr lang="vi-VN">
                <a:latin typeface="Arial"/>
                <a:cs typeface="Arial"/>
              </a:rPr>
              <a:t>, OS 10 năm </a:t>
            </a:r>
            <a:r>
              <a:rPr lang="vi-VN" err="1">
                <a:latin typeface="Arial"/>
                <a:cs typeface="Arial"/>
              </a:rPr>
              <a:t>thì</a:t>
            </a:r>
            <a:r>
              <a:rPr lang="vi-VN">
                <a:latin typeface="Arial"/>
                <a:cs typeface="Arial"/>
              </a:rPr>
              <a:t> </a:t>
            </a:r>
            <a:r>
              <a:rPr lang="vi-VN" err="1">
                <a:latin typeface="Arial"/>
                <a:cs typeface="Arial"/>
              </a:rPr>
              <a:t>ghép</a:t>
            </a:r>
            <a:r>
              <a:rPr lang="vi-VN">
                <a:latin typeface="Arial"/>
                <a:cs typeface="Arial"/>
              </a:rPr>
              <a:t> gan cao hơn </a:t>
            </a:r>
            <a:r>
              <a:rPr lang="vi-VN" err="1">
                <a:latin typeface="Arial"/>
                <a:cs typeface="Arial"/>
              </a:rPr>
              <a:t>cắt</a:t>
            </a:r>
            <a:r>
              <a:rPr lang="vi-VN">
                <a:latin typeface="Arial"/>
                <a:cs typeface="Arial"/>
              </a:rPr>
              <a:t> gan</a:t>
            </a:r>
          </a:p>
          <a:p>
            <a:pPr>
              <a:lnSpc>
                <a:spcPct val="90000"/>
              </a:lnSpc>
              <a:spcBef>
                <a:spcPts val="1000"/>
              </a:spcBef>
            </a:pPr>
            <a:r>
              <a:rPr lang="vi-VN">
                <a:latin typeface="Arial"/>
                <a:cs typeface="Arial"/>
              </a:rPr>
              <a:t>-&gt; </a:t>
            </a:r>
            <a:r>
              <a:rPr lang="vi-VN" err="1">
                <a:latin typeface="Arial"/>
                <a:cs typeface="Arial"/>
              </a:rPr>
              <a:t>Việc</a:t>
            </a:r>
            <a:r>
              <a:rPr lang="vi-VN">
                <a:latin typeface="Arial"/>
                <a:cs typeface="Arial"/>
              </a:rPr>
              <a:t> </a:t>
            </a:r>
            <a:r>
              <a:rPr lang="vi-VN" err="1">
                <a:latin typeface="Arial"/>
                <a:cs typeface="Arial"/>
              </a:rPr>
              <a:t>lựa</a:t>
            </a:r>
            <a:r>
              <a:rPr lang="vi-VN">
                <a:latin typeface="Arial"/>
                <a:cs typeface="Arial"/>
              </a:rPr>
              <a:t> </a:t>
            </a:r>
            <a:r>
              <a:rPr lang="vi-VN" err="1">
                <a:latin typeface="Arial"/>
                <a:cs typeface="Arial"/>
              </a:rPr>
              <a:t>chọn</a:t>
            </a:r>
            <a:r>
              <a:rPr lang="vi-VN">
                <a:latin typeface="Arial"/>
                <a:cs typeface="Arial"/>
              </a:rPr>
              <a:t> </a:t>
            </a:r>
            <a:r>
              <a:rPr lang="vi-VN" err="1">
                <a:latin typeface="Arial"/>
                <a:cs typeface="Arial"/>
              </a:rPr>
              <a:t>cắt</a:t>
            </a:r>
            <a:r>
              <a:rPr lang="vi-VN">
                <a:latin typeface="Arial"/>
                <a:cs typeface="Arial"/>
              </a:rPr>
              <a:t> hay </a:t>
            </a:r>
            <a:r>
              <a:rPr lang="vi-VN" err="1">
                <a:latin typeface="Arial"/>
                <a:cs typeface="Arial"/>
              </a:rPr>
              <a:t>ghép</a:t>
            </a:r>
            <a:r>
              <a:rPr lang="vi-VN">
                <a:latin typeface="Arial"/>
                <a:cs typeface="Arial"/>
              </a:rPr>
              <a:t> </a:t>
            </a:r>
            <a:r>
              <a:rPr lang="vi-VN" err="1">
                <a:latin typeface="Arial"/>
                <a:cs typeface="Arial"/>
              </a:rPr>
              <a:t>được</a:t>
            </a:r>
            <a:r>
              <a:rPr lang="vi-VN">
                <a:latin typeface="Arial"/>
                <a:cs typeface="Arial"/>
              </a:rPr>
              <a:t> </a:t>
            </a:r>
            <a:r>
              <a:rPr lang="vi-VN" err="1">
                <a:latin typeface="Arial"/>
                <a:cs typeface="Arial"/>
              </a:rPr>
              <a:t>cá</a:t>
            </a:r>
            <a:r>
              <a:rPr lang="vi-VN">
                <a:latin typeface="Arial"/>
                <a:cs typeface="Arial"/>
              </a:rPr>
              <a:t> nhân </a:t>
            </a:r>
            <a:r>
              <a:rPr lang="vi-VN" err="1">
                <a:latin typeface="Arial"/>
                <a:cs typeface="Arial"/>
              </a:rPr>
              <a:t>hóa</a:t>
            </a:r>
            <a:r>
              <a:rPr lang="vi-VN">
                <a:latin typeface="Arial"/>
                <a:cs typeface="Arial"/>
              </a:rPr>
              <a:t> cho </a:t>
            </a:r>
            <a:r>
              <a:rPr lang="vi-VN" err="1">
                <a:latin typeface="Arial"/>
                <a:cs typeface="Arial"/>
              </a:rPr>
              <a:t>từng</a:t>
            </a:r>
            <a:r>
              <a:rPr lang="vi-VN">
                <a:latin typeface="Arial"/>
                <a:cs typeface="Arial"/>
              </a:rPr>
              <a:t> </a:t>
            </a:r>
            <a:r>
              <a:rPr lang="vi-VN" err="1">
                <a:latin typeface="Arial"/>
                <a:cs typeface="Arial"/>
              </a:rPr>
              <a:t>bệnh</a:t>
            </a:r>
            <a:r>
              <a:rPr lang="vi-VN">
                <a:latin typeface="Arial"/>
                <a:cs typeface="Arial"/>
              </a:rPr>
              <a:t> nhân, </a:t>
            </a:r>
            <a:r>
              <a:rPr lang="vi-VN" err="1">
                <a:latin typeface="Arial"/>
                <a:cs typeface="Arial"/>
              </a:rPr>
              <a:t>phụ</a:t>
            </a:r>
            <a:r>
              <a:rPr lang="vi-VN">
                <a:latin typeface="Arial"/>
                <a:cs typeface="Arial"/>
              </a:rPr>
              <a:t> </a:t>
            </a:r>
            <a:r>
              <a:rPr lang="vi-VN" err="1">
                <a:latin typeface="Arial"/>
                <a:cs typeface="Arial"/>
              </a:rPr>
              <a:t>thuộc</a:t>
            </a:r>
            <a:r>
              <a:rPr lang="vi-VN">
                <a:latin typeface="Arial"/>
                <a:cs typeface="Arial"/>
              </a:rPr>
              <a:t> </a:t>
            </a:r>
            <a:r>
              <a:rPr lang="vi-VN" err="1">
                <a:latin typeface="Arial"/>
                <a:cs typeface="Arial"/>
              </a:rPr>
              <a:t>tình</a:t>
            </a:r>
            <a:r>
              <a:rPr lang="vi-VN">
                <a:latin typeface="Arial"/>
                <a:cs typeface="Arial"/>
              </a:rPr>
              <a:t> </a:t>
            </a:r>
            <a:r>
              <a:rPr lang="vi-VN" err="1">
                <a:latin typeface="Arial"/>
                <a:cs typeface="Arial"/>
              </a:rPr>
              <a:t>trạng</a:t>
            </a:r>
            <a:r>
              <a:rPr lang="vi-VN">
                <a:latin typeface="Arial"/>
                <a:cs typeface="Arial"/>
              </a:rPr>
              <a:t> </a:t>
            </a:r>
            <a:r>
              <a:rPr lang="vi-VN" err="1">
                <a:latin typeface="Arial"/>
                <a:cs typeface="Arial"/>
              </a:rPr>
              <a:t>khối</a:t>
            </a:r>
            <a:r>
              <a:rPr lang="vi-VN">
                <a:latin typeface="Arial"/>
                <a:cs typeface="Arial"/>
              </a:rPr>
              <a:t> u, </a:t>
            </a:r>
            <a:r>
              <a:rPr lang="vi-VN" err="1">
                <a:latin typeface="Arial"/>
                <a:cs typeface="Arial"/>
              </a:rPr>
              <a:t>tình</a:t>
            </a:r>
            <a:r>
              <a:rPr lang="vi-VN">
                <a:latin typeface="Arial"/>
                <a:cs typeface="Arial"/>
              </a:rPr>
              <a:t> </a:t>
            </a:r>
            <a:r>
              <a:rPr lang="vi-VN" err="1">
                <a:latin typeface="Arial"/>
                <a:cs typeface="Arial"/>
              </a:rPr>
              <a:t>trạng</a:t>
            </a:r>
            <a:r>
              <a:rPr lang="vi-VN">
                <a:latin typeface="Arial"/>
                <a:cs typeface="Arial"/>
              </a:rPr>
              <a:t> gan </a:t>
            </a:r>
            <a:r>
              <a:rPr lang="vi-VN" err="1">
                <a:latin typeface="Arial"/>
                <a:cs typeface="Arial"/>
              </a:rPr>
              <a:t>nền</a:t>
            </a:r>
            <a:r>
              <a:rPr lang="vi-VN">
                <a:latin typeface="Arial"/>
                <a:cs typeface="Arial"/>
              </a:rPr>
              <a:t>, cơ </a:t>
            </a:r>
            <a:r>
              <a:rPr lang="vi-VN" err="1">
                <a:latin typeface="Arial"/>
                <a:cs typeface="Arial"/>
              </a:rPr>
              <a:t>sở</a:t>
            </a:r>
            <a:r>
              <a:rPr lang="vi-VN">
                <a:latin typeface="Arial"/>
                <a:cs typeface="Arial"/>
              </a:rPr>
              <a:t> </a:t>
            </a:r>
            <a:r>
              <a:rPr lang="vi-VN" err="1">
                <a:latin typeface="Arial"/>
                <a:cs typeface="Arial"/>
              </a:rPr>
              <a:t>hạ</a:t>
            </a:r>
            <a:r>
              <a:rPr lang="vi-VN">
                <a:latin typeface="Arial"/>
                <a:cs typeface="Arial"/>
              </a:rPr>
              <a:t> </a:t>
            </a:r>
            <a:r>
              <a:rPr lang="vi-VN" err="1">
                <a:latin typeface="Arial"/>
                <a:cs typeface="Arial"/>
              </a:rPr>
              <a:t>tầng</a:t>
            </a:r>
            <a:r>
              <a:rPr lang="vi-VN">
                <a:latin typeface="Arial"/>
                <a:cs typeface="Arial"/>
              </a:rPr>
              <a:t>, </a:t>
            </a:r>
            <a:r>
              <a:rPr lang="vi-VN" err="1">
                <a:latin typeface="Arial"/>
                <a:cs typeface="Arial"/>
              </a:rPr>
              <a:t>vật</a:t>
            </a:r>
            <a:r>
              <a:rPr lang="vi-VN">
                <a:latin typeface="Arial"/>
                <a:cs typeface="Arial"/>
              </a:rPr>
              <a:t> tư y </a:t>
            </a:r>
            <a:r>
              <a:rPr lang="vi-VN" err="1">
                <a:latin typeface="Arial"/>
                <a:cs typeface="Arial"/>
              </a:rPr>
              <a:t>thế</a:t>
            </a:r>
            <a:r>
              <a:rPr lang="vi-VN">
                <a:latin typeface="Arial"/>
                <a:cs typeface="Arial"/>
              </a:rPr>
              <a:t> </a:t>
            </a:r>
            <a:r>
              <a:rPr lang="vi-VN" err="1">
                <a:latin typeface="Arial"/>
                <a:cs typeface="Arial"/>
              </a:rPr>
              <a:t>và</a:t>
            </a:r>
            <a:r>
              <a:rPr lang="vi-VN">
                <a:latin typeface="Arial"/>
                <a:cs typeface="Arial"/>
              </a:rPr>
              <a:t> danh </a:t>
            </a:r>
            <a:r>
              <a:rPr lang="vi-VN" err="1">
                <a:latin typeface="Arial"/>
                <a:cs typeface="Arial"/>
              </a:rPr>
              <a:t>sách</a:t>
            </a:r>
            <a:r>
              <a:rPr lang="vi-VN">
                <a:latin typeface="Arial"/>
                <a:cs typeface="Arial"/>
              </a:rPr>
              <a:t> </a:t>
            </a:r>
            <a:r>
              <a:rPr lang="vi-VN" err="1">
                <a:latin typeface="Arial"/>
                <a:cs typeface="Arial"/>
              </a:rPr>
              <a:t>chờ</a:t>
            </a:r>
            <a:r>
              <a:rPr lang="vi-VN">
                <a:latin typeface="Arial"/>
                <a:cs typeface="Arial"/>
              </a:rPr>
              <a:t> </a:t>
            </a:r>
            <a:r>
              <a:rPr lang="vi-VN" err="1">
                <a:latin typeface="Arial"/>
                <a:cs typeface="Arial"/>
              </a:rPr>
              <a:t>đợi</a:t>
            </a:r>
            <a:r>
              <a:rPr lang="vi-VN">
                <a:latin typeface="Arial"/>
                <a:cs typeface="Arial"/>
              </a:rPr>
              <a:t> </a:t>
            </a:r>
            <a:r>
              <a:rPr lang="vi-VN" err="1">
                <a:latin typeface="Arial"/>
                <a:cs typeface="Arial"/>
              </a:rPr>
              <a:t>cấy</a:t>
            </a:r>
            <a:r>
              <a:rPr lang="vi-VN">
                <a:latin typeface="Arial"/>
                <a:cs typeface="Arial"/>
              </a:rPr>
              <a:t> </a:t>
            </a:r>
            <a:r>
              <a:rPr lang="vi-VN" err="1">
                <a:latin typeface="Arial"/>
                <a:cs typeface="Arial"/>
              </a:rPr>
              <a:t>ghép</a:t>
            </a:r>
            <a:r>
              <a:rPr lang="vi-VN">
                <a:latin typeface="Arial"/>
                <a:cs typeface="Arial"/>
              </a:rPr>
              <a:t>.</a:t>
            </a:r>
          </a:p>
          <a:p>
            <a:endParaRPr lang="en-US">
              <a:latin typeface="Calibri"/>
              <a:cs typeface="Calibri"/>
            </a:endParaRPr>
          </a:p>
        </p:txBody>
      </p:sp>
      <p:sp>
        <p:nvSpPr>
          <p:cNvPr id="4" name="Chỗ dành sẵn cho Số hiệu Bản chiếu 3"/>
          <p:cNvSpPr>
            <a:spLocks noGrp="1"/>
          </p:cNvSpPr>
          <p:nvPr>
            <p:ph type="sldNum" sz="quarter" idx="5"/>
          </p:nvPr>
        </p:nvSpPr>
        <p:spPr/>
        <p:txBody>
          <a:bodyPr/>
          <a:lstStyle/>
          <a:p>
            <a:fld id="{9BC3478D-B4DE-4D3C-82F7-36E2E500FA56}" type="slidenum">
              <a:rPr lang="en-US" smtClean="0"/>
              <a:t>28</a:t>
            </a:fld>
            <a:endParaRPr lang="en-US"/>
          </a:p>
        </p:txBody>
      </p:sp>
    </p:spTree>
    <p:extLst>
      <p:ext uri="{BB962C8B-B14F-4D97-AF65-F5344CB8AC3E}">
        <p14:creationId xmlns:p14="http://schemas.microsoft.com/office/powerpoint/2010/main" val="21878601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latin typeface="Arial"/>
              <a:cs typeface="Arial"/>
            </a:endParaRPr>
          </a:p>
          <a:p>
            <a:r>
              <a:rPr lang="vi-VN">
                <a:latin typeface="Arial"/>
                <a:cs typeface="Arial"/>
              </a:rPr>
              <a:t>Tiêm </a:t>
            </a:r>
            <a:r>
              <a:rPr lang="vi-VN" err="1">
                <a:latin typeface="Arial"/>
                <a:cs typeface="Arial"/>
              </a:rPr>
              <a:t>cồn</a:t>
            </a:r>
            <a:r>
              <a:rPr lang="vi-VN">
                <a:latin typeface="Arial"/>
                <a:cs typeface="Arial"/>
              </a:rPr>
              <a:t> </a:t>
            </a:r>
            <a:r>
              <a:rPr lang="vi-VN" err="1">
                <a:latin typeface="Arial"/>
                <a:cs typeface="Arial"/>
              </a:rPr>
              <a:t>tuyệt</a:t>
            </a:r>
            <a:r>
              <a:rPr lang="vi-VN">
                <a:latin typeface="Arial"/>
                <a:cs typeface="Arial"/>
              </a:rPr>
              <a:t> </a:t>
            </a:r>
            <a:r>
              <a:rPr lang="vi-VN" err="1">
                <a:latin typeface="Arial"/>
                <a:cs typeface="Arial"/>
              </a:rPr>
              <a:t>đối</a:t>
            </a:r>
            <a:r>
              <a:rPr lang="vi-VN">
                <a:latin typeface="Arial"/>
                <a:cs typeface="Arial"/>
              </a:rPr>
              <a:t> </a:t>
            </a:r>
            <a:r>
              <a:rPr lang="vi-VN" err="1">
                <a:latin typeface="Arial"/>
                <a:cs typeface="Arial"/>
              </a:rPr>
              <a:t>vào</a:t>
            </a:r>
            <a:r>
              <a:rPr lang="vi-VN">
                <a:latin typeface="Arial"/>
                <a:cs typeface="Arial"/>
              </a:rPr>
              <a:t> </a:t>
            </a:r>
            <a:r>
              <a:rPr lang="vi-VN" err="1">
                <a:latin typeface="Arial"/>
                <a:cs typeface="Arial"/>
              </a:rPr>
              <a:t>khối</a:t>
            </a:r>
            <a:r>
              <a:rPr lang="vi-VN">
                <a:latin typeface="Arial"/>
                <a:cs typeface="Arial"/>
              </a:rPr>
              <a:t> u PEI hay </a:t>
            </a:r>
            <a:r>
              <a:rPr lang="vi-VN" err="1">
                <a:latin typeface="Arial"/>
                <a:cs typeface="Arial"/>
              </a:rPr>
              <a:t>hủy</a:t>
            </a:r>
            <a:r>
              <a:rPr lang="vi-VN">
                <a:latin typeface="Arial"/>
                <a:cs typeface="Arial"/>
              </a:rPr>
              <a:t> </a:t>
            </a:r>
            <a:r>
              <a:rPr lang="vi-VN" err="1">
                <a:latin typeface="Arial"/>
                <a:cs typeface="Arial"/>
              </a:rPr>
              <a:t>khối</a:t>
            </a:r>
            <a:r>
              <a:rPr lang="vi-VN">
                <a:latin typeface="Arial"/>
                <a:cs typeface="Arial"/>
              </a:rPr>
              <a:t> u </a:t>
            </a:r>
            <a:r>
              <a:rPr lang="vi-VN" err="1">
                <a:latin typeface="Arial"/>
                <a:cs typeface="Arial"/>
              </a:rPr>
              <a:t>bằng</a:t>
            </a:r>
            <a:r>
              <a:rPr lang="vi-VN">
                <a:latin typeface="Arial"/>
                <a:cs typeface="Arial"/>
              </a:rPr>
              <a:t> sông </a:t>
            </a:r>
            <a:r>
              <a:rPr lang="vi-VN" err="1">
                <a:latin typeface="Arial"/>
                <a:cs typeface="Arial"/>
              </a:rPr>
              <a:t>điện</a:t>
            </a:r>
            <a:r>
              <a:rPr lang="vi-VN">
                <a:latin typeface="Arial"/>
                <a:cs typeface="Arial"/>
              </a:rPr>
              <a:t> cao </a:t>
            </a:r>
            <a:r>
              <a:rPr lang="vi-VN" err="1">
                <a:latin typeface="Arial"/>
                <a:cs typeface="Arial"/>
              </a:rPr>
              <a:t>tần</a:t>
            </a:r>
            <a:r>
              <a:rPr lang="vi-VN">
                <a:latin typeface="Arial"/>
                <a:cs typeface="Arial"/>
              </a:rPr>
              <a:t> hay vi </a:t>
            </a:r>
            <a:r>
              <a:rPr lang="vi-VN" err="1">
                <a:latin typeface="Arial"/>
                <a:cs typeface="Arial"/>
              </a:rPr>
              <a:t>sóng</a:t>
            </a:r>
            <a:endParaRPr lang="vi-VN">
              <a:latin typeface="Arial"/>
              <a:cs typeface="Arial"/>
            </a:endParaRPr>
          </a:p>
          <a:p>
            <a:r>
              <a:rPr lang="vi-VN" err="1">
                <a:latin typeface="Arial"/>
                <a:cs typeface="Arial"/>
              </a:rPr>
              <a:t>Ít</a:t>
            </a:r>
            <a:r>
              <a:rPr lang="vi-VN">
                <a:latin typeface="Arial"/>
                <a:cs typeface="Arial"/>
              </a:rPr>
              <a:t> xâm </a:t>
            </a:r>
            <a:r>
              <a:rPr lang="vi-VN" err="1">
                <a:latin typeface="Arial"/>
                <a:cs typeface="Arial"/>
              </a:rPr>
              <a:t>hại</a:t>
            </a:r>
            <a:r>
              <a:rPr lang="vi-VN">
                <a:latin typeface="Arial"/>
                <a:cs typeface="Arial"/>
              </a:rPr>
              <a:t>, </a:t>
            </a:r>
            <a:r>
              <a:rPr lang="vi-VN" err="1">
                <a:latin typeface="Arial"/>
                <a:cs typeface="Arial"/>
              </a:rPr>
              <a:t>ít</a:t>
            </a:r>
            <a:r>
              <a:rPr lang="vi-VN">
                <a:latin typeface="Arial"/>
                <a:cs typeface="Arial"/>
              </a:rPr>
              <a:t> </a:t>
            </a:r>
            <a:r>
              <a:rPr lang="vi-VN" err="1">
                <a:latin typeface="Arial"/>
                <a:cs typeface="Arial"/>
              </a:rPr>
              <a:t>ảnh</a:t>
            </a:r>
            <a:r>
              <a:rPr lang="vi-VN">
                <a:latin typeface="Arial"/>
                <a:cs typeface="Arial"/>
              </a:rPr>
              <a:t> </a:t>
            </a:r>
            <a:r>
              <a:rPr lang="vi-VN" err="1">
                <a:latin typeface="Arial"/>
                <a:cs typeface="Arial"/>
              </a:rPr>
              <a:t>hưởng</a:t>
            </a:r>
            <a:r>
              <a:rPr lang="vi-VN">
                <a:latin typeface="Arial"/>
                <a:cs typeface="Arial"/>
              </a:rPr>
              <a:t> </a:t>
            </a:r>
            <a:r>
              <a:rPr lang="vi-VN" err="1">
                <a:latin typeface="Arial"/>
                <a:cs typeface="Arial"/>
              </a:rPr>
              <a:t>chức</a:t>
            </a:r>
            <a:r>
              <a:rPr lang="vi-VN">
                <a:latin typeface="Arial"/>
                <a:cs typeface="Arial"/>
              </a:rPr>
              <a:t> năng gan mang </a:t>
            </a:r>
            <a:r>
              <a:rPr lang="vi-VN" err="1">
                <a:latin typeface="Arial"/>
                <a:cs typeface="Arial"/>
              </a:rPr>
              <a:t>lại</a:t>
            </a:r>
            <a:r>
              <a:rPr lang="vi-VN">
                <a:latin typeface="Arial"/>
                <a:cs typeface="Arial"/>
              </a:rPr>
              <a:t> </a:t>
            </a:r>
            <a:r>
              <a:rPr lang="vi-VN" err="1">
                <a:latin typeface="Arial"/>
                <a:cs typeface="Arial"/>
              </a:rPr>
              <a:t>hiệu</a:t>
            </a:r>
            <a:r>
              <a:rPr lang="vi-VN">
                <a:latin typeface="Arial"/>
                <a:cs typeface="Arial"/>
              </a:rPr>
              <a:t> </a:t>
            </a:r>
            <a:r>
              <a:rPr lang="vi-VN" err="1">
                <a:latin typeface="Arial"/>
                <a:cs typeface="Arial"/>
              </a:rPr>
              <a:t>quả</a:t>
            </a:r>
            <a:r>
              <a:rPr lang="vi-VN">
                <a:latin typeface="Arial"/>
                <a:cs typeface="Arial"/>
              </a:rPr>
              <a:t> </a:t>
            </a:r>
            <a:r>
              <a:rPr lang="vi-VN" err="1">
                <a:latin typeface="Arial"/>
                <a:cs typeface="Arial"/>
              </a:rPr>
              <a:t>điều</a:t>
            </a:r>
            <a:r>
              <a:rPr lang="vi-VN">
                <a:latin typeface="Arial"/>
                <a:cs typeface="Arial"/>
              </a:rPr>
              <a:t> </a:t>
            </a:r>
            <a:r>
              <a:rPr lang="vi-VN" err="1">
                <a:latin typeface="Arial"/>
                <a:cs typeface="Arial"/>
              </a:rPr>
              <a:t>trị</a:t>
            </a:r>
            <a:r>
              <a:rPr lang="vi-VN">
                <a:latin typeface="Arial"/>
                <a:cs typeface="Arial"/>
              </a:rPr>
              <a:t> </a:t>
            </a:r>
            <a:r>
              <a:rPr lang="vi-VN" err="1">
                <a:latin typeface="Arial"/>
                <a:cs typeface="Arial"/>
              </a:rPr>
              <a:t>triệt</a:t>
            </a:r>
            <a:r>
              <a:rPr lang="vi-VN">
                <a:latin typeface="Arial"/>
                <a:cs typeface="Arial"/>
              </a:rPr>
              <a:t> căn</a:t>
            </a:r>
          </a:p>
          <a:p>
            <a:r>
              <a:rPr lang="vi-VN" err="1">
                <a:latin typeface="Arial"/>
                <a:cs typeface="Arial"/>
              </a:rPr>
              <a:t>Thời</a:t>
            </a:r>
            <a:r>
              <a:rPr lang="vi-VN">
                <a:latin typeface="Arial"/>
                <a:cs typeface="Arial"/>
              </a:rPr>
              <a:t> gian </a:t>
            </a:r>
            <a:r>
              <a:rPr lang="vi-VN" err="1">
                <a:latin typeface="Arial"/>
                <a:cs typeface="Arial"/>
              </a:rPr>
              <a:t>sống</a:t>
            </a:r>
            <a:r>
              <a:rPr lang="vi-VN">
                <a:latin typeface="Arial"/>
                <a:cs typeface="Arial"/>
              </a:rPr>
              <a:t> thêm tương đương </a:t>
            </a:r>
            <a:r>
              <a:rPr lang="vi-VN" err="1">
                <a:latin typeface="Arial"/>
                <a:cs typeface="Arial"/>
              </a:rPr>
              <a:t>với</a:t>
            </a:r>
            <a:r>
              <a:rPr lang="vi-VN">
                <a:latin typeface="Arial"/>
                <a:cs typeface="Arial"/>
              </a:rPr>
              <a:t> </a:t>
            </a:r>
            <a:r>
              <a:rPr lang="vi-VN" err="1">
                <a:latin typeface="Arial"/>
                <a:cs typeface="Arial"/>
              </a:rPr>
              <a:t>phẫu</a:t>
            </a:r>
            <a:r>
              <a:rPr lang="vi-VN">
                <a:latin typeface="Arial"/>
                <a:cs typeface="Arial"/>
              </a:rPr>
              <a:t> </a:t>
            </a:r>
            <a:r>
              <a:rPr lang="vi-VN" err="1">
                <a:latin typeface="Arial"/>
                <a:cs typeface="Arial"/>
              </a:rPr>
              <a:t>thuật</a:t>
            </a:r>
            <a:r>
              <a:rPr lang="vi-VN">
                <a:latin typeface="Arial"/>
                <a:cs typeface="Arial"/>
              </a:rPr>
              <a:t> </a:t>
            </a:r>
          </a:p>
          <a:p>
            <a:r>
              <a:rPr lang="vi-VN">
                <a:latin typeface="Arial"/>
                <a:cs typeface="Arial"/>
              </a:rPr>
              <a:t>CCĐ:</a:t>
            </a:r>
          </a:p>
          <a:p>
            <a:r>
              <a:rPr lang="vi-VN">
                <a:latin typeface="Arial"/>
                <a:cs typeface="Arial"/>
              </a:rPr>
              <a:t>1-Khối u </a:t>
            </a:r>
            <a:r>
              <a:rPr lang="vi-VN" err="1">
                <a:latin typeface="Arial"/>
                <a:cs typeface="Arial"/>
              </a:rPr>
              <a:t>nằm</a:t>
            </a:r>
            <a:r>
              <a:rPr lang="vi-VN">
                <a:latin typeface="Arial"/>
                <a:cs typeface="Arial"/>
              </a:rPr>
              <a:t> </a:t>
            </a:r>
            <a:r>
              <a:rPr lang="vi-VN" err="1">
                <a:latin typeface="Arial"/>
                <a:cs typeface="Arial"/>
              </a:rPr>
              <a:t>sát</a:t>
            </a:r>
            <a:r>
              <a:rPr lang="vi-VN">
                <a:latin typeface="Arial"/>
                <a:cs typeface="Arial"/>
              </a:rPr>
              <a:t> bao </a:t>
            </a:r>
            <a:r>
              <a:rPr lang="vi-VN" err="1">
                <a:latin typeface="Arial"/>
                <a:cs typeface="Arial"/>
              </a:rPr>
              <a:t>Glisson</a:t>
            </a:r>
            <a:r>
              <a:rPr lang="vi-VN">
                <a:latin typeface="Arial"/>
                <a:cs typeface="Arial"/>
              </a:rPr>
              <a:t> </a:t>
            </a:r>
            <a:r>
              <a:rPr lang="vi-VN" err="1">
                <a:latin typeface="Arial"/>
                <a:cs typeface="Arial"/>
              </a:rPr>
              <a:t>của</a:t>
            </a:r>
            <a:r>
              <a:rPr lang="vi-VN">
                <a:latin typeface="Arial"/>
                <a:cs typeface="Arial"/>
              </a:rPr>
              <a:t> gan: nguy cơ </a:t>
            </a:r>
            <a:r>
              <a:rPr lang="vi-VN" err="1">
                <a:latin typeface="Arial"/>
                <a:cs typeface="Arial"/>
              </a:rPr>
              <a:t>tái</a:t>
            </a:r>
            <a:r>
              <a:rPr lang="vi-VN">
                <a:latin typeface="Arial"/>
                <a:cs typeface="Arial"/>
              </a:rPr>
              <a:t> </a:t>
            </a:r>
            <a:r>
              <a:rPr lang="vi-VN" err="1">
                <a:latin typeface="Arial"/>
                <a:cs typeface="Arial"/>
              </a:rPr>
              <a:t>phát</a:t>
            </a:r>
            <a:r>
              <a:rPr lang="vi-VN">
                <a:latin typeface="Arial"/>
                <a:cs typeface="Arial"/>
              </a:rPr>
              <a:t> </a:t>
            </a:r>
            <a:r>
              <a:rPr lang="vi-VN" err="1">
                <a:latin typeface="Arial"/>
                <a:cs typeface="Arial"/>
              </a:rPr>
              <a:t>tại</a:t>
            </a:r>
            <a:r>
              <a:rPr lang="vi-VN">
                <a:latin typeface="Arial"/>
                <a:cs typeface="Arial"/>
              </a:rPr>
              <a:t> </a:t>
            </a:r>
            <a:r>
              <a:rPr lang="vi-VN" err="1">
                <a:latin typeface="Arial"/>
                <a:cs typeface="Arial"/>
              </a:rPr>
              <a:t>chỗ</a:t>
            </a:r>
            <a:r>
              <a:rPr lang="vi-VN">
                <a:latin typeface="Arial"/>
                <a:cs typeface="Arial"/>
              </a:rPr>
              <a:t> </a:t>
            </a:r>
            <a:r>
              <a:rPr lang="vi-VN" err="1">
                <a:latin typeface="Arial"/>
                <a:cs typeface="Arial"/>
              </a:rPr>
              <a:t>đó</a:t>
            </a:r>
            <a:r>
              <a:rPr lang="vi-VN">
                <a:latin typeface="Arial"/>
                <a:cs typeface="Arial"/>
              </a:rPr>
              <a:t> </a:t>
            </a:r>
            <a:r>
              <a:rPr lang="vi-VN" err="1">
                <a:latin typeface="Arial"/>
                <a:cs typeface="Arial"/>
              </a:rPr>
              <a:t>ko</a:t>
            </a:r>
            <a:r>
              <a:rPr lang="vi-VN">
                <a:latin typeface="Arial"/>
                <a:cs typeface="Arial"/>
              </a:rPr>
              <a:t> </a:t>
            </a:r>
            <a:r>
              <a:rPr lang="vi-VN" err="1">
                <a:latin typeface="Arial"/>
                <a:cs typeface="Arial"/>
              </a:rPr>
              <a:t>thể</a:t>
            </a:r>
            <a:r>
              <a:rPr lang="vi-VN">
                <a:latin typeface="Arial"/>
                <a:cs typeface="Arial"/>
              </a:rPr>
              <a:t> </a:t>
            </a:r>
            <a:r>
              <a:rPr lang="vi-VN" err="1">
                <a:latin typeface="Arial"/>
                <a:cs typeface="Arial"/>
              </a:rPr>
              <a:t>hủy</a:t>
            </a:r>
            <a:r>
              <a:rPr lang="vi-VN">
                <a:latin typeface="Arial"/>
                <a:cs typeface="Arial"/>
              </a:rPr>
              <a:t> </a:t>
            </a:r>
            <a:r>
              <a:rPr lang="vi-VN" err="1">
                <a:latin typeface="Arial"/>
                <a:cs typeface="Arial"/>
              </a:rPr>
              <a:t>khối</a:t>
            </a:r>
            <a:r>
              <a:rPr lang="vi-VN">
                <a:latin typeface="Arial"/>
                <a:cs typeface="Arial"/>
              </a:rPr>
              <a:t> u </a:t>
            </a:r>
            <a:r>
              <a:rPr lang="vi-VN" err="1">
                <a:latin typeface="Arial"/>
                <a:cs typeface="Arial"/>
              </a:rPr>
              <a:t>hoàn</a:t>
            </a:r>
            <a:r>
              <a:rPr lang="vi-VN">
                <a:latin typeface="Arial"/>
                <a:cs typeface="Arial"/>
              </a:rPr>
              <a:t> </a:t>
            </a:r>
            <a:r>
              <a:rPr lang="vi-VN" err="1">
                <a:latin typeface="Arial"/>
                <a:cs typeface="Arial"/>
              </a:rPr>
              <a:t>toàn</a:t>
            </a:r>
            <a:r>
              <a:rPr lang="vi-VN">
                <a:latin typeface="Arial"/>
                <a:cs typeface="Arial"/>
              </a:rPr>
              <a:t> , khi </a:t>
            </a:r>
            <a:r>
              <a:rPr lang="vi-VN" err="1">
                <a:latin typeface="Arial"/>
                <a:cs typeface="Arial"/>
              </a:rPr>
              <a:t>chọc</a:t>
            </a:r>
            <a:r>
              <a:rPr lang="vi-VN">
                <a:latin typeface="Arial"/>
                <a:cs typeface="Arial"/>
              </a:rPr>
              <a:t> kim </a:t>
            </a:r>
            <a:r>
              <a:rPr lang="vi-VN" err="1">
                <a:latin typeface="Arial"/>
                <a:cs typeface="Arial"/>
              </a:rPr>
              <a:t>vào</a:t>
            </a:r>
            <a:r>
              <a:rPr lang="vi-VN">
                <a:latin typeface="Arial"/>
                <a:cs typeface="Arial"/>
              </a:rPr>
              <a:t> </a:t>
            </a:r>
            <a:r>
              <a:rPr lang="vi-VN" err="1">
                <a:latin typeface="Arial"/>
                <a:cs typeface="Arial"/>
              </a:rPr>
              <a:t>có</a:t>
            </a:r>
            <a:r>
              <a:rPr lang="vi-VN">
                <a:latin typeface="Arial"/>
                <a:cs typeface="Arial"/>
              </a:rPr>
              <a:t>  </a:t>
            </a:r>
            <a:r>
              <a:rPr lang="vi-VN" err="1">
                <a:latin typeface="Arial"/>
                <a:cs typeface="Arial"/>
              </a:rPr>
              <a:t>thể</a:t>
            </a:r>
            <a:r>
              <a:rPr lang="vi-VN">
                <a:latin typeface="Arial"/>
                <a:cs typeface="Arial"/>
              </a:rPr>
              <a:t> gây gieo </a:t>
            </a:r>
            <a:r>
              <a:rPr lang="vi-VN" err="1">
                <a:latin typeface="Arial"/>
                <a:cs typeface="Arial"/>
              </a:rPr>
              <a:t>rắc</a:t>
            </a:r>
            <a:r>
              <a:rPr lang="vi-VN">
                <a:latin typeface="Arial"/>
                <a:cs typeface="Arial"/>
              </a:rPr>
              <a:t> </a:t>
            </a:r>
            <a:r>
              <a:rPr lang="vi-VN" err="1">
                <a:latin typeface="Arial"/>
                <a:cs typeface="Arial"/>
              </a:rPr>
              <a:t>tb</a:t>
            </a:r>
            <a:r>
              <a:rPr lang="vi-VN">
                <a:latin typeface="Arial"/>
                <a:cs typeface="Arial"/>
              </a:rPr>
              <a:t> ung thư </a:t>
            </a:r>
            <a:r>
              <a:rPr lang="vi-VN" err="1">
                <a:latin typeface="Arial"/>
                <a:cs typeface="Arial"/>
              </a:rPr>
              <a:t>vào</a:t>
            </a:r>
            <a:r>
              <a:rPr lang="vi-VN">
                <a:latin typeface="Arial"/>
                <a:cs typeface="Arial"/>
              </a:rPr>
              <a:t> </a:t>
            </a:r>
            <a:r>
              <a:rPr lang="vi-VN" err="1">
                <a:latin typeface="Arial"/>
                <a:cs typeface="Arial"/>
              </a:rPr>
              <a:t>khảo</a:t>
            </a:r>
            <a:r>
              <a:rPr lang="vi-VN">
                <a:latin typeface="Arial"/>
                <a:cs typeface="Arial"/>
              </a:rPr>
              <a:t> </a:t>
            </a:r>
            <a:r>
              <a:rPr lang="vi-VN" err="1">
                <a:latin typeface="Arial"/>
                <a:cs typeface="Arial"/>
              </a:rPr>
              <a:t>gì</a:t>
            </a:r>
            <a:r>
              <a:rPr lang="vi-VN">
                <a:latin typeface="Arial"/>
                <a:cs typeface="Arial"/>
              </a:rPr>
              <a:t> </a:t>
            </a:r>
            <a:r>
              <a:rPr lang="vi-VN" err="1">
                <a:latin typeface="Arial"/>
                <a:cs typeface="Arial"/>
              </a:rPr>
              <a:t>bụng</a:t>
            </a:r>
            <a:r>
              <a:rPr lang="vi-VN">
                <a:latin typeface="Arial"/>
                <a:cs typeface="Arial"/>
              </a:rPr>
              <a:t> .</a:t>
            </a:r>
          </a:p>
          <a:p>
            <a:pPr>
              <a:spcBef>
                <a:spcPct val="20000"/>
              </a:spcBef>
              <a:spcAft>
                <a:spcPts val="600"/>
              </a:spcAft>
            </a:pPr>
            <a:r>
              <a:rPr lang="vi-VN">
                <a:latin typeface="Arial"/>
                <a:cs typeface="Arial"/>
              </a:rPr>
              <a:t>2-Vị </a:t>
            </a:r>
            <a:r>
              <a:rPr lang="vi-VN" err="1">
                <a:latin typeface="Arial"/>
                <a:cs typeface="Arial"/>
              </a:rPr>
              <a:t>trí</a:t>
            </a:r>
            <a:r>
              <a:rPr lang="vi-VN">
                <a:latin typeface="Arial"/>
                <a:cs typeface="Arial"/>
              </a:rPr>
              <a:t> </a:t>
            </a:r>
            <a:r>
              <a:rPr lang="vi-VN" err="1">
                <a:latin typeface="Arial"/>
                <a:cs typeface="Arial"/>
              </a:rPr>
              <a:t>khối</a:t>
            </a:r>
            <a:r>
              <a:rPr lang="vi-VN">
                <a:latin typeface="Arial"/>
                <a:cs typeface="Arial"/>
              </a:rPr>
              <a:t> u </a:t>
            </a:r>
            <a:r>
              <a:rPr lang="vi-VN" err="1">
                <a:latin typeface="Arial"/>
                <a:cs typeface="Arial"/>
              </a:rPr>
              <a:t>gần</a:t>
            </a:r>
            <a:r>
              <a:rPr lang="vi-VN">
                <a:latin typeface="Arial"/>
                <a:cs typeface="Arial"/>
              </a:rPr>
              <a:t> </a:t>
            </a:r>
            <a:r>
              <a:rPr lang="vi-VN" err="1">
                <a:latin typeface="Arial"/>
                <a:cs typeface="Arial"/>
              </a:rPr>
              <a:t>các</a:t>
            </a:r>
            <a:r>
              <a:rPr lang="vi-VN">
                <a:latin typeface="Arial"/>
                <a:cs typeface="Arial"/>
              </a:rPr>
              <a:t> </a:t>
            </a:r>
            <a:r>
              <a:rPr lang="vi-VN" err="1">
                <a:latin typeface="Arial"/>
                <a:cs typeface="Arial"/>
              </a:rPr>
              <a:t>mạch</a:t>
            </a:r>
            <a:r>
              <a:rPr lang="vi-VN">
                <a:latin typeface="Arial"/>
                <a:cs typeface="Arial"/>
              </a:rPr>
              <a:t> </a:t>
            </a:r>
            <a:r>
              <a:rPr lang="vi-VN" err="1">
                <a:latin typeface="Arial"/>
                <a:cs typeface="Arial"/>
              </a:rPr>
              <a:t>máu</a:t>
            </a:r>
            <a:r>
              <a:rPr lang="vi-VN">
                <a:latin typeface="Arial"/>
                <a:cs typeface="Arial"/>
              </a:rPr>
              <a:t> </a:t>
            </a:r>
            <a:r>
              <a:rPr lang="vi-VN" err="1">
                <a:latin typeface="Arial"/>
                <a:cs typeface="Arial"/>
              </a:rPr>
              <a:t>lớn</a:t>
            </a:r>
            <a:r>
              <a:rPr lang="vi-VN">
                <a:latin typeface="Arial"/>
                <a:cs typeface="Arial"/>
              </a:rPr>
              <a:t>: do </a:t>
            </a:r>
            <a:r>
              <a:rPr lang="vi-VN" err="1">
                <a:latin typeface="Arial"/>
                <a:cs typeface="Arial"/>
              </a:rPr>
              <a:t>hiện</a:t>
            </a:r>
            <a:r>
              <a:rPr lang="vi-VN">
                <a:latin typeface="Arial"/>
                <a:cs typeface="Arial"/>
              </a:rPr>
              <a:t> </a:t>
            </a:r>
            <a:r>
              <a:rPr lang="vi-VN" err="1">
                <a:latin typeface="Arial"/>
                <a:cs typeface="Arial"/>
              </a:rPr>
              <a:t>tượng</a:t>
            </a:r>
            <a:r>
              <a:rPr lang="vi-VN">
                <a:latin typeface="Arial"/>
                <a:cs typeface="Arial"/>
              </a:rPr>
              <a:t> </a:t>
            </a:r>
            <a:r>
              <a:rPr lang="vi-VN" err="1">
                <a:latin typeface="Arial"/>
                <a:cs typeface="Arial"/>
              </a:rPr>
              <a:t>tải</a:t>
            </a:r>
            <a:r>
              <a:rPr lang="vi-VN">
                <a:latin typeface="Arial"/>
                <a:cs typeface="Arial"/>
              </a:rPr>
              <a:t> </a:t>
            </a:r>
            <a:r>
              <a:rPr lang="vi-VN" err="1">
                <a:latin typeface="Arial"/>
                <a:cs typeface="Arial"/>
              </a:rPr>
              <a:t>nhiệt</a:t>
            </a:r>
            <a:r>
              <a:rPr lang="vi-VN">
                <a:latin typeface="Arial"/>
                <a:cs typeface="Arial"/>
              </a:rPr>
              <a:t> khi </a:t>
            </a:r>
            <a:r>
              <a:rPr lang="vi-VN" err="1">
                <a:latin typeface="Arial"/>
                <a:cs typeface="Arial"/>
              </a:rPr>
              <a:t>thực</a:t>
            </a:r>
            <a:r>
              <a:rPr lang="vi-VN">
                <a:latin typeface="Arial"/>
                <a:cs typeface="Arial"/>
              </a:rPr>
              <a:t> </a:t>
            </a:r>
            <a:r>
              <a:rPr lang="vi-VN" err="1">
                <a:latin typeface="Arial"/>
                <a:cs typeface="Arial"/>
              </a:rPr>
              <a:t>hiện</a:t>
            </a:r>
            <a:r>
              <a:rPr lang="vi-VN">
                <a:latin typeface="Arial"/>
                <a:cs typeface="Arial"/>
              </a:rPr>
              <a:t> </a:t>
            </a:r>
            <a:r>
              <a:rPr lang="vi-VN" err="1">
                <a:latin typeface="Arial"/>
                <a:cs typeface="Arial"/>
              </a:rPr>
              <a:t>bằng</a:t>
            </a:r>
            <a:r>
              <a:rPr lang="vi-VN">
                <a:latin typeface="Arial"/>
                <a:cs typeface="Arial"/>
              </a:rPr>
              <a:t> </a:t>
            </a:r>
            <a:r>
              <a:rPr lang="vi-VN" err="1">
                <a:latin typeface="Arial"/>
                <a:cs typeface="Arial"/>
              </a:rPr>
              <a:t>sóng</a:t>
            </a:r>
            <a:r>
              <a:rPr lang="vi-VN">
                <a:latin typeface="Arial"/>
                <a:cs typeface="Arial"/>
              </a:rPr>
              <a:t> cao </a:t>
            </a:r>
            <a:r>
              <a:rPr lang="vi-VN" err="1">
                <a:latin typeface="Arial"/>
                <a:cs typeface="Arial"/>
              </a:rPr>
              <a:t>tần</a:t>
            </a:r>
            <a:r>
              <a:rPr lang="vi-VN">
                <a:latin typeface="Arial"/>
                <a:cs typeface="Arial"/>
              </a:rPr>
              <a:t> hay vi </a:t>
            </a:r>
            <a:r>
              <a:rPr lang="vi-VN" err="1">
                <a:latin typeface="Arial"/>
                <a:cs typeface="Arial"/>
              </a:rPr>
              <a:t>sóng</a:t>
            </a:r>
            <a:endParaRPr lang="vi-VN">
              <a:latin typeface="Arial"/>
              <a:cs typeface="Arial"/>
            </a:endParaRPr>
          </a:p>
          <a:p>
            <a:pPr>
              <a:spcBef>
                <a:spcPct val="20000"/>
              </a:spcBef>
              <a:spcAft>
                <a:spcPts val="600"/>
              </a:spcAft>
            </a:pPr>
            <a:r>
              <a:rPr lang="vi-VN">
                <a:latin typeface="Arial"/>
                <a:cs typeface="Arial"/>
              </a:rPr>
              <a:t>3- </a:t>
            </a:r>
            <a:r>
              <a:rPr lang="vi-VN" err="1">
                <a:latin typeface="Arial"/>
                <a:cs typeface="Arial"/>
              </a:rPr>
              <a:t>Khối</a:t>
            </a:r>
            <a:r>
              <a:rPr lang="vi-VN">
                <a:latin typeface="Arial"/>
                <a:cs typeface="Arial"/>
              </a:rPr>
              <a:t> u </a:t>
            </a:r>
            <a:r>
              <a:rPr lang="vi-VN" err="1">
                <a:latin typeface="Arial"/>
                <a:cs typeface="Arial"/>
              </a:rPr>
              <a:t>nằm</a:t>
            </a:r>
            <a:r>
              <a:rPr lang="vi-VN">
                <a:latin typeface="Arial"/>
                <a:cs typeface="Arial"/>
              </a:rPr>
              <a:t> </a:t>
            </a:r>
            <a:r>
              <a:rPr lang="vi-VN" err="1">
                <a:latin typeface="Arial"/>
                <a:cs typeface="Arial"/>
              </a:rPr>
              <a:t>gần</a:t>
            </a:r>
            <a:r>
              <a:rPr lang="vi-VN">
                <a:latin typeface="Arial"/>
                <a:cs typeface="Arial"/>
              </a:rPr>
              <a:t> </a:t>
            </a:r>
            <a:r>
              <a:rPr lang="vi-VN" err="1">
                <a:latin typeface="Arial"/>
                <a:cs typeface="Arial"/>
              </a:rPr>
              <a:t>cuống</a:t>
            </a:r>
            <a:r>
              <a:rPr lang="vi-VN">
                <a:latin typeface="Arial"/>
                <a:cs typeface="Arial"/>
              </a:rPr>
              <a:t> gan hay </a:t>
            </a:r>
            <a:r>
              <a:rPr lang="vi-VN" err="1">
                <a:latin typeface="Arial"/>
                <a:cs typeface="Arial"/>
              </a:rPr>
              <a:t>tạng</a:t>
            </a:r>
            <a:r>
              <a:rPr lang="vi-VN">
                <a:latin typeface="Arial"/>
                <a:cs typeface="Arial"/>
              </a:rPr>
              <a:t> lân </a:t>
            </a:r>
            <a:r>
              <a:rPr lang="vi-VN" err="1">
                <a:latin typeface="Arial"/>
                <a:cs typeface="Arial"/>
              </a:rPr>
              <a:t>cần</a:t>
            </a:r>
            <a:r>
              <a:rPr lang="vi-VN">
                <a:latin typeface="Arial"/>
                <a:cs typeface="Arial"/>
              </a:rPr>
              <a:t>( </a:t>
            </a:r>
            <a:r>
              <a:rPr lang="vi-VN" err="1">
                <a:latin typeface="Arial"/>
                <a:cs typeface="Arial"/>
              </a:rPr>
              <a:t>dạ</a:t>
            </a:r>
            <a:r>
              <a:rPr lang="vi-VN">
                <a:latin typeface="Arial"/>
                <a:cs typeface="Arial"/>
              </a:rPr>
              <a:t> </a:t>
            </a:r>
            <a:r>
              <a:rPr lang="vi-VN" err="1">
                <a:latin typeface="Arial"/>
                <a:cs typeface="Arial"/>
              </a:rPr>
              <a:t>dày</a:t>
            </a:r>
            <a:r>
              <a:rPr lang="vi-VN">
                <a:latin typeface="Arial"/>
                <a:cs typeface="Arial"/>
              </a:rPr>
              <a:t>, </a:t>
            </a:r>
            <a:r>
              <a:rPr lang="vi-VN" err="1">
                <a:latin typeface="Arial"/>
                <a:cs typeface="Arial"/>
              </a:rPr>
              <a:t>đại</a:t>
            </a:r>
            <a:r>
              <a:rPr lang="vi-VN">
                <a:latin typeface="Arial"/>
                <a:cs typeface="Arial"/>
              </a:rPr>
              <a:t> </a:t>
            </a:r>
            <a:r>
              <a:rPr lang="vi-VN" err="1">
                <a:latin typeface="Arial"/>
                <a:cs typeface="Arial"/>
              </a:rPr>
              <a:t>tràng</a:t>
            </a:r>
            <a:r>
              <a:rPr lang="vi-VN">
                <a:latin typeface="Arial"/>
                <a:cs typeface="Arial"/>
              </a:rPr>
              <a:t>): </a:t>
            </a:r>
            <a:r>
              <a:rPr lang="vi-VN" err="1">
                <a:latin typeface="Arial"/>
                <a:cs typeface="Arial"/>
              </a:rPr>
              <a:t>có</a:t>
            </a:r>
            <a:r>
              <a:rPr lang="vi-VN">
                <a:latin typeface="Arial"/>
                <a:cs typeface="Arial"/>
              </a:rPr>
              <a:t> </a:t>
            </a:r>
            <a:r>
              <a:rPr lang="vi-VN" err="1">
                <a:latin typeface="Arial"/>
                <a:cs typeface="Arial"/>
              </a:rPr>
              <a:t>thể</a:t>
            </a:r>
            <a:r>
              <a:rPr lang="vi-VN">
                <a:latin typeface="Arial"/>
                <a:cs typeface="Arial"/>
              </a:rPr>
              <a:t> </a:t>
            </a:r>
            <a:r>
              <a:rPr lang="vi-VN" err="1">
                <a:latin typeface="Arial"/>
                <a:cs typeface="Arial"/>
              </a:rPr>
              <a:t>làm</a:t>
            </a:r>
            <a:r>
              <a:rPr lang="vi-VN">
                <a:latin typeface="Arial"/>
                <a:cs typeface="Arial"/>
              </a:rPr>
              <a:t> </a:t>
            </a:r>
            <a:r>
              <a:rPr lang="vi-VN" err="1">
                <a:latin typeface="Arial"/>
                <a:cs typeface="Arial"/>
              </a:rPr>
              <a:t>tổn</a:t>
            </a:r>
            <a:r>
              <a:rPr lang="vi-VN">
                <a:latin typeface="Arial"/>
                <a:cs typeface="Arial"/>
              </a:rPr>
              <a:t> thương </a:t>
            </a:r>
            <a:r>
              <a:rPr lang="vi-VN" err="1">
                <a:latin typeface="Arial"/>
                <a:cs typeface="Arial"/>
              </a:rPr>
              <a:t>các</a:t>
            </a:r>
            <a:r>
              <a:rPr lang="vi-VN">
                <a:latin typeface="Arial"/>
                <a:cs typeface="Arial"/>
              </a:rPr>
              <a:t> </a:t>
            </a:r>
            <a:r>
              <a:rPr lang="vi-VN" err="1">
                <a:latin typeface="Arial"/>
                <a:cs typeface="Arial"/>
              </a:rPr>
              <a:t>cấu</a:t>
            </a:r>
            <a:r>
              <a:rPr lang="vi-VN">
                <a:latin typeface="Arial"/>
                <a:cs typeface="Arial"/>
              </a:rPr>
              <a:t> </a:t>
            </a:r>
            <a:r>
              <a:rPr lang="vi-VN" err="1">
                <a:latin typeface="Arial"/>
                <a:cs typeface="Arial"/>
              </a:rPr>
              <a:t>trúc</a:t>
            </a:r>
            <a:r>
              <a:rPr lang="vi-VN">
                <a:latin typeface="Arial"/>
                <a:cs typeface="Arial"/>
              </a:rPr>
              <a:t> </a:t>
            </a:r>
            <a:r>
              <a:rPr lang="vi-VN" err="1">
                <a:latin typeface="Arial"/>
                <a:cs typeface="Arial"/>
              </a:rPr>
              <a:t>này</a:t>
            </a:r>
            <a:r>
              <a:rPr lang="vi-VN">
                <a:latin typeface="Arial"/>
                <a:cs typeface="Arial"/>
              </a:rPr>
              <a:t> gây </a:t>
            </a:r>
            <a:r>
              <a:rPr lang="vi-VN" err="1">
                <a:latin typeface="Arial"/>
                <a:cs typeface="Arial"/>
              </a:rPr>
              <a:t>hẹp</a:t>
            </a:r>
            <a:r>
              <a:rPr lang="vi-VN">
                <a:latin typeface="Arial"/>
                <a:cs typeface="Arial"/>
              </a:rPr>
              <a:t> </a:t>
            </a:r>
            <a:r>
              <a:rPr lang="vi-VN" err="1">
                <a:latin typeface="Arial"/>
                <a:cs typeface="Arial"/>
              </a:rPr>
              <a:t>đường</a:t>
            </a:r>
            <a:r>
              <a:rPr lang="vi-VN">
                <a:latin typeface="Arial"/>
                <a:cs typeface="Arial"/>
              </a:rPr>
              <a:t> </a:t>
            </a:r>
            <a:r>
              <a:rPr lang="vi-VN" err="1">
                <a:latin typeface="Arial"/>
                <a:cs typeface="Arial"/>
              </a:rPr>
              <a:t>mật</a:t>
            </a:r>
            <a:r>
              <a:rPr lang="vi-VN">
                <a:latin typeface="Arial"/>
                <a:cs typeface="Arial"/>
              </a:rPr>
              <a:t> hay </a:t>
            </a:r>
            <a:r>
              <a:rPr lang="vi-VN" err="1">
                <a:latin typeface="Arial"/>
                <a:cs typeface="Arial"/>
              </a:rPr>
              <a:t>thủng</a:t>
            </a:r>
            <a:r>
              <a:rPr lang="vi-VN">
                <a:latin typeface="Arial"/>
                <a:cs typeface="Arial"/>
              </a:rPr>
              <a:t> </a:t>
            </a:r>
            <a:r>
              <a:rPr lang="vi-VN" err="1">
                <a:latin typeface="Arial"/>
                <a:cs typeface="Arial"/>
              </a:rPr>
              <a:t>tạng</a:t>
            </a:r>
            <a:r>
              <a:rPr lang="vi-VN">
                <a:latin typeface="Arial"/>
                <a:cs typeface="Arial"/>
              </a:rPr>
              <a:t> </a:t>
            </a:r>
            <a:r>
              <a:rPr lang="vi-VN" err="1">
                <a:latin typeface="Arial"/>
                <a:cs typeface="Arial"/>
              </a:rPr>
              <a:t>rỗng</a:t>
            </a:r>
            <a:r>
              <a:rPr lang="vi-VN">
                <a:latin typeface="Arial"/>
                <a:cs typeface="Arial"/>
              </a:rPr>
              <a:t> .</a:t>
            </a:r>
            <a:endParaRPr lang="en-VN">
              <a:latin typeface="Arial"/>
              <a:cs typeface="Arial"/>
            </a:endParaRPr>
          </a:p>
        </p:txBody>
      </p:sp>
      <p:sp>
        <p:nvSpPr>
          <p:cNvPr id="4" name="Slide Number Placeholder 3"/>
          <p:cNvSpPr>
            <a:spLocks noGrp="1"/>
          </p:cNvSpPr>
          <p:nvPr>
            <p:ph type="sldNum" sz="quarter" idx="5"/>
          </p:nvPr>
        </p:nvSpPr>
        <p:spPr/>
        <p:txBody>
          <a:bodyPr/>
          <a:lstStyle/>
          <a:p>
            <a:fld id="{9BC3478D-B4DE-4D3C-82F7-36E2E500FA56}" type="slidenum">
              <a:rPr lang="en-US" smtClean="0"/>
              <a:t>29</a:t>
            </a:fld>
            <a:endParaRPr lang="en-US"/>
          </a:p>
        </p:txBody>
      </p:sp>
    </p:spTree>
    <p:extLst>
      <p:ext uri="{BB962C8B-B14F-4D97-AF65-F5344CB8AC3E}">
        <p14:creationId xmlns:p14="http://schemas.microsoft.com/office/powerpoint/2010/main" val="32193827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latin typeface="Arial"/>
                <a:cs typeface="Arial"/>
              </a:rPr>
              <a:t>TACE= Bơm </a:t>
            </a:r>
            <a:r>
              <a:rPr lang="vi-VN" err="1">
                <a:latin typeface="Arial"/>
                <a:cs typeface="Arial"/>
              </a:rPr>
              <a:t>hóa</a:t>
            </a:r>
            <a:r>
              <a:rPr lang="vi-VN">
                <a:latin typeface="Arial"/>
                <a:cs typeface="Arial"/>
              </a:rPr>
              <a:t> </a:t>
            </a:r>
            <a:r>
              <a:rPr lang="vi-VN" err="1">
                <a:latin typeface="Arial"/>
                <a:cs typeface="Arial"/>
              </a:rPr>
              <a:t>chất</a:t>
            </a:r>
            <a:r>
              <a:rPr lang="vi-VN">
                <a:latin typeface="Arial"/>
                <a:cs typeface="Arial"/>
              </a:rPr>
              <a:t> </a:t>
            </a:r>
            <a:r>
              <a:rPr lang="vi-VN" err="1">
                <a:latin typeface="Arial"/>
                <a:cs typeface="Arial"/>
              </a:rPr>
              <a:t>và</a:t>
            </a:r>
            <a:r>
              <a:rPr lang="vi-VN">
                <a:latin typeface="Arial"/>
                <a:cs typeface="Arial"/>
              </a:rPr>
              <a:t> </a:t>
            </a:r>
            <a:r>
              <a:rPr lang="vi-VN" err="1">
                <a:latin typeface="Arial"/>
                <a:cs typeface="Arial"/>
              </a:rPr>
              <a:t>làm</a:t>
            </a:r>
            <a:r>
              <a:rPr lang="vi-VN">
                <a:latin typeface="Arial"/>
                <a:cs typeface="Arial"/>
              </a:rPr>
              <a:t> thuyên </a:t>
            </a:r>
            <a:r>
              <a:rPr lang="vi-VN" err="1">
                <a:latin typeface="Arial"/>
                <a:cs typeface="Arial"/>
              </a:rPr>
              <a:t>tắc</a:t>
            </a:r>
            <a:r>
              <a:rPr lang="vi-VN">
                <a:latin typeface="Arial"/>
                <a:cs typeface="Arial"/>
              </a:rPr>
              <a:t> ĐM nuôi </a:t>
            </a:r>
            <a:r>
              <a:rPr lang="vi-VN" err="1">
                <a:latin typeface="Arial"/>
                <a:cs typeface="Arial"/>
              </a:rPr>
              <a:t>khối</a:t>
            </a:r>
            <a:r>
              <a:rPr lang="vi-VN">
                <a:latin typeface="Arial"/>
                <a:cs typeface="Arial"/>
              </a:rPr>
              <a:t> u, </a:t>
            </a:r>
            <a:r>
              <a:rPr lang="vi-VN" err="1">
                <a:latin typeface="Arial"/>
                <a:cs typeface="Arial"/>
              </a:rPr>
              <a:t>dành</a:t>
            </a:r>
            <a:r>
              <a:rPr lang="vi-VN">
                <a:latin typeface="Arial"/>
                <a:cs typeface="Arial"/>
              </a:rPr>
              <a:t> cho </a:t>
            </a:r>
            <a:r>
              <a:rPr lang="vi-VN" err="1">
                <a:latin typeface="Arial"/>
                <a:cs typeface="Arial"/>
              </a:rPr>
              <a:t>các</a:t>
            </a:r>
            <a:r>
              <a:rPr lang="vi-VN">
                <a:latin typeface="Arial"/>
                <a:cs typeface="Arial"/>
              </a:rPr>
              <a:t> </a:t>
            </a:r>
            <a:r>
              <a:rPr lang="vi-VN" err="1">
                <a:latin typeface="Arial"/>
                <a:cs typeface="Arial"/>
              </a:rPr>
              <a:t>bn</a:t>
            </a:r>
            <a:r>
              <a:rPr lang="vi-VN">
                <a:latin typeface="Arial"/>
                <a:cs typeface="Arial"/>
              </a:rPr>
              <a:t> </a:t>
            </a:r>
            <a:r>
              <a:rPr lang="vi-VN" err="1">
                <a:latin typeface="Arial"/>
                <a:cs typeface="Arial"/>
              </a:rPr>
              <a:t>ko</a:t>
            </a:r>
            <a:r>
              <a:rPr lang="vi-VN">
                <a:latin typeface="Arial"/>
                <a:cs typeface="Arial"/>
              </a:rPr>
              <a:t> </a:t>
            </a:r>
            <a:r>
              <a:rPr lang="vi-VN" err="1">
                <a:latin typeface="Arial"/>
                <a:cs typeface="Arial"/>
              </a:rPr>
              <a:t>thể</a:t>
            </a:r>
            <a:r>
              <a:rPr lang="vi-VN">
                <a:latin typeface="Arial"/>
                <a:cs typeface="Arial"/>
              </a:rPr>
              <a:t> </a:t>
            </a:r>
            <a:r>
              <a:rPr lang="vi-VN" err="1">
                <a:latin typeface="Arial"/>
                <a:cs typeface="Arial"/>
              </a:rPr>
              <a:t>điều</a:t>
            </a:r>
            <a:r>
              <a:rPr lang="vi-VN">
                <a:latin typeface="Arial"/>
                <a:cs typeface="Arial"/>
              </a:rPr>
              <a:t> </a:t>
            </a:r>
            <a:r>
              <a:rPr lang="vi-VN" err="1">
                <a:latin typeface="Arial"/>
                <a:cs typeface="Arial"/>
              </a:rPr>
              <a:t>trị</a:t>
            </a:r>
            <a:r>
              <a:rPr lang="vi-VN">
                <a:latin typeface="Arial"/>
                <a:cs typeface="Arial"/>
              </a:rPr>
              <a:t> </a:t>
            </a:r>
            <a:r>
              <a:rPr lang="vi-VN" err="1">
                <a:latin typeface="Arial"/>
                <a:cs typeface="Arial"/>
              </a:rPr>
              <a:t>triệt</a:t>
            </a:r>
            <a:r>
              <a:rPr lang="vi-VN">
                <a:latin typeface="Arial"/>
                <a:cs typeface="Arial"/>
              </a:rPr>
              <a:t> căn nhưng chưa </a:t>
            </a:r>
            <a:r>
              <a:rPr lang="vi-VN" err="1">
                <a:latin typeface="Arial"/>
                <a:cs typeface="Arial"/>
              </a:rPr>
              <a:t>có</a:t>
            </a:r>
            <a:r>
              <a:rPr lang="vi-VN">
                <a:latin typeface="Arial"/>
                <a:cs typeface="Arial"/>
              </a:rPr>
              <a:t> đi căn </a:t>
            </a:r>
            <a:r>
              <a:rPr lang="vi-VN" err="1">
                <a:latin typeface="Arial"/>
                <a:cs typeface="Arial"/>
              </a:rPr>
              <a:t>ngoài</a:t>
            </a:r>
            <a:r>
              <a:rPr lang="vi-VN">
                <a:latin typeface="Arial"/>
                <a:cs typeface="Arial"/>
              </a:rPr>
              <a:t> gan hay xâm </a:t>
            </a:r>
            <a:r>
              <a:rPr lang="vi-VN" err="1">
                <a:latin typeface="Arial"/>
                <a:cs typeface="Arial"/>
              </a:rPr>
              <a:t>lấn</a:t>
            </a:r>
            <a:r>
              <a:rPr lang="vi-VN">
                <a:latin typeface="Arial"/>
                <a:cs typeface="Arial"/>
              </a:rPr>
              <a:t> </a:t>
            </a:r>
            <a:r>
              <a:rPr lang="vi-VN" err="1">
                <a:latin typeface="Arial"/>
                <a:cs typeface="Arial"/>
              </a:rPr>
              <a:t>mạch</a:t>
            </a:r>
            <a:r>
              <a:rPr lang="vi-VN">
                <a:latin typeface="Arial"/>
                <a:cs typeface="Arial"/>
              </a:rPr>
              <a:t> </a:t>
            </a:r>
            <a:r>
              <a:rPr lang="vi-VN" err="1">
                <a:latin typeface="Arial"/>
                <a:cs typeface="Arial"/>
              </a:rPr>
              <a:t>máu</a:t>
            </a:r>
            <a:r>
              <a:rPr lang="vi-VN">
                <a:latin typeface="Arial"/>
                <a:cs typeface="Arial"/>
              </a:rPr>
              <a:t>.</a:t>
            </a:r>
          </a:p>
          <a:p>
            <a:r>
              <a:rPr lang="vi-VN" err="1">
                <a:latin typeface="Arial"/>
                <a:cs typeface="Arial"/>
              </a:rPr>
              <a:t>Có</a:t>
            </a:r>
            <a:r>
              <a:rPr lang="vi-VN">
                <a:latin typeface="Arial"/>
                <a:cs typeface="Arial"/>
              </a:rPr>
              <a:t> </a:t>
            </a:r>
            <a:r>
              <a:rPr lang="vi-VN" err="1">
                <a:latin typeface="Arial"/>
                <a:cs typeface="Arial"/>
              </a:rPr>
              <a:t>khả</a:t>
            </a:r>
            <a:r>
              <a:rPr lang="vi-VN">
                <a:latin typeface="Arial"/>
                <a:cs typeface="Arial"/>
              </a:rPr>
              <a:t> năng </a:t>
            </a:r>
            <a:r>
              <a:rPr lang="vi-VN" err="1">
                <a:latin typeface="Arial"/>
                <a:cs typeface="Arial"/>
              </a:rPr>
              <a:t>kéo</a:t>
            </a:r>
            <a:r>
              <a:rPr lang="vi-VN">
                <a:latin typeface="Arial"/>
                <a:cs typeface="Arial"/>
              </a:rPr>
              <a:t> </a:t>
            </a:r>
            <a:r>
              <a:rPr lang="vi-VN" err="1">
                <a:latin typeface="Arial"/>
                <a:cs typeface="Arial"/>
              </a:rPr>
              <a:t>dài</a:t>
            </a:r>
            <a:r>
              <a:rPr lang="vi-VN">
                <a:latin typeface="Arial"/>
                <a:cs typeface="Arial"/>
              </a:rPr>
              <a:t> </a:t>
            </a:r>
            <a:r>
              <a:rPr lang="vi-VN" err="1">
                <a:latin typeface="Arial"/>
                <a:cs typeface="Arial"/>
              </a:rPr>
              <a:t>thời</a:t>
            </a:r>
            <a:r>
              <a:rPr lang="vi-VN">
                <a:latin typeface="Arial"/>
                <a:cs typeface="Arial"/>
              </a:rPr>
              <a:t> gian </a:t>
            </a:r>
            <a:r>
              <a:rPr lang="vi-VN" err="1">
                <a:latin typeface="Arial"/>
                <a:cs typeface="Arial"/>
              </a:rPr>
              <a:t>và</a:t>
            </a:r>
            <a:r>
              <a:rPr lang="vi-VN">
                <a:latin typeface="Arial"/>
                <a:cs typeface="Arial"/>
              </a:rPr>
              <a:t> </a:t>
            </a:r>
            <a:r>
              <a:rPr lang="vi-VN" err="1">
                <a:latin typeface="Arial"/>
                <a:cs typeface="Arial"/>
              </a:rPr>
              <a:t>chất</a:t>
            </a:r>
            <a:r>
              <a:rPr lang="vi-VN">
                <a:latin typeface="Arial"/>
                <a:cs typeface="Arial"/>
              </a:rPr>
              <a:t> </a:t>
            </a:r>
            <a:r>
              <a:rPr lang="vi-VN" err="1">
                <a:latin typeface="Arial"/>
                <a:cs typeface="Arial"/>
              </a:rPr>
              <a:t>lượng</a:t>
            </a:r>
            <a:r>
              <a:rPr lang="vi-VN">
                <a:latin typeface="Arial"/>
                <a:cs typeface="Arial"/>
              </a:rPr>
              <a:t> </a:t>
            </a:r>
            <a:r>
              <a:rPr lang="vi-VN" err="1">
                <a:latin typeface="Arial"/>
                <a:cs typeface="Arial"/>
              </a:rPr>
              <a:t>sống</a:t>
            </a:r>
            <a:r>
              <a:rPr lang="vi-VN">
                <a:latin typeface="Arial"/>
                <a:cs typeface="Arial"/>
              </a:rPr>
              <a:t> </a:t>
            </a:r>
            <a:r>
              <a:rPr lang="vi-VN" err="1">
                <a:latin typeface="Arial"/>
                <a:cs typeface="Arial"/>
              </a:rPr>
              <a:t>sovới</a:t>
            </a:r>
            <a:r>
              <a:rPr lang="vi-VN">
                <a:latin typeface="Arial"/>
                <a:cs typeface="Arial"/>
              </a:rPr>
              <a:t> </a:t>
            </a:r>
            <a:r>
              <a:rPr lang="vi-VN" err="1">
                <a:latin typeface="Arial"/>
                <a:cs typeface="Arial"/>
              </a:rPr>
              <a:t>ko</a:t>
            </a:r>
            <a:r>
              <a:rPr lang="vi-VN">
                <a:latin typeface="Arial"/>
                <a:cs typeface="Arial"/>
              </a:rPr>
              <a:t> </a:t>
            </a:r>
            <a:r>
              <a:rPr lang="vi-VN" err="1">
                <a:latin typeface="Arial"/>
                <a:cs typeface="Arial"/>
              </a:rPr>
              <a:t>điều</a:t>
            </a:r>
            <a:r>
              <a:rPr lang="vi-VN">
                <a:latin typeface="Arial"/>
                <a:cs typeface="Arial"/>
              </a:rPr>
              <a:t> </a:t>
            </a:r>
            <a:r>
              <a:rPr lang="vi-VN" err="1">
                <a:latin typeface="Arial"/>
                <a:cs typeface="Arial"/>
              </a:rPr>
              <a:t>trị</a:t>
            </a:r>
            <a:r>
              <a:rPr lang="vi-VN">
                <a:latin typeface="Arial"/>
                <a:cs typeface="Arial"/>
              </a:rPr>
              <a:t>.</a:t>
            </a:r>
          </a:p>
          <a:p>
            <a:r>
              <a:rPr lang="vi-VN" err="1">
                <a:latin typeface="Arial"/>
                <a:cs typeface="Arial"/>
              </a:rPr>
              <a:t>đọc</a:t>
            </a:r>
            <a:r>
              <a:rPr lang="vi-VN">
                <a:latin typeface="Arial"/>
                <a:cs typeface="Arial"/>
              </a:rPr>
              <a:t> trên </a:t>
            </a:r>
            <a:r>
              <a:rPr lang="vi-VN" err="1">
                <a:latin typeface="Arial"/>
                <a:cs typeface="Arial"/>
              </a:rPr>
              <a:t>slid</a:t>
            </a:r>
            <a:r>
              <a:rPr lang="vi-VN">
                <a:latin typeface="Arial"/>
                <a:cs typeface="Arial"/>
              </a:rPr>
              <a:t> -&gt;</a:t>
            </a:r>
          </a:p>
          <a:p>
            <a:r>
              <a:rPr lang="vi-VN" err="1">
                <a:latin typeface="Arial"/>
                <a:cs typeface="Arial"/>
              </a:rPr>
              <a:t>Sóng</a:t>
            </a:r>
            <a:r>
              <a:rPr lang="vi-VN">
                <a:latin typeface="Arial"/>
                <a:cs typeface="Arial"/>
              </a:rPr>
              <a:t> 2 năm </a:t>
            </a:r>
            <a:r>
              <a:rPr lang="vi-VN" err="1">
                <a:latin typeface="Arial"/>
                <a:cs typeface="Arial"/>
              </a:rPr>
              <a:t>khoảng</a:t>
            </a:r>
            <a:r>
              <a:rPr lang="vi-VN">
                <a:latin typeface="Arial"/>
                <a:cs typeface="Arial"/>
              </a:rPr>
              <a:t> 20-60%, </a:t>
            </a:r>
            <a:r>
              <a:rPr lang="vi-VN" err="1">
                <a:latin typeface="Arial"/>
                <a:cs typeface="Arial"/>
              </a:rPr>
              <a:t>thời</a:t>
            </a:r>
            <a:r>
              <a:rPr lang="vi-VN">
                <a:latin typeface="Arial"/>
                <a:cs typeface="Arial"/>
              </a:rPr>
              <a:t> gian </a:t>
            </a:r>
            <a:r>
              <a:rPr lang="vi-VN" err="1">
                <a:latin typeface="Arial"/>
                <a:cs typeface="Arial"/>
              </a:rPr>
              <a:t>sống</a:t>
            </a:r>
            <a:r>
              <a:rPr lang="vi-VN">
                <a:latin typeface="Arial"/>
                <a:cs typeface="Arial"/>
              </a:rPr>
              <a:t> thêm trung </a:t>
            </a:r>
            <a:r>
              <a:rPr lang="vi-VN" err="1">
                <a:latin typeface="Arial"/>
                <a:cs typeface="Arial"/>
              </a:rPr>
              <a:t>bình</a:t>
            </a:r>
            <a:r>
              <a:rPr lang="vi-VN">
                <a:latin typeface="Arial"/>
                <a:cs typeface="Arial"/>
              </a:rPr>
              <a:t> sau </a:t>
            </a:r>
            <a:r>
              <a:rPr lang="vi-VN" err="1">
                <a:latin typeface="Arial"/>
                <a:cs typeface="Arial"/>
              </a:rPr>
              <a:t>điều</a:t>
            </a:r>
            <a:r>
              <a:rPr lang="vi-VN">
                <a:latin typeface="Arial"/>
                <a:cs typeface="Arial"/>
              </a:rPr>
              <a:t> </a:t>
            </a:r>
            <a:r>
              <a:rPr lang="vi-VN" err="1">
                <a:latin typeface="Arial"/>
                <a:cs typeface="Arial"/>
              </a:rPr>
              <a:t>trị</a:t>
            </a:r>
            <a:r>
              <a:rPr lang="vi-VN">
                <a:latin typeface="Arial"/>
                <a:cs typeface="Arial"/>
              </a:rPr>
              <a:t> </a:t>
            </a:r>
            <a:r>
              <a:rPr lang="vi-VN" err="1">
                <a:latin typeface="Arial"/>
                <a:cs typeface="Arial"/>
              </a:rPr>
              <a:t>khoảng</a:t>
            </a:r>
            <a:r>
              <a:rPr lang="vi-VN">
                <a:latin typeface="Arial"/>
                <a:cs typeface="Arial"/>
              </a:rPr>
              <a:t> 20 </a:t>
            </a:r>
            <a:r>
              <a:rPr lang="vi-VN" err="1">
                <a:latin typeface="Arial"/>
                <a:cs typeface="Arial"/>
              </a:rPr>
              <a:t>tháng</a:t>
            </a:r>
            <a:r>
              <a:rPr lang="vi-VN">
                <a:latin typeface="Arial"/>
                <a:cs typeface="Arial"/>
              </a:rPr>
              <a:t> (AASLD 2010)</a:t>
            </a:r>
          </a:p>
          <a:p>
            <a:r>
              <a:rPr lang="vi-VN">
                <a:latin typeface="Arial"/>
                <a:cs typeface="Arial"/>
              </a:rPr>
              <a:t>BC: </a:t>
            </a:r>
            <a:r>
              <a:rPr lang="vi-VN" err="1">
                <a:latin typeface="Arial"/>
                <a:cs typeface="Arial"/>
              </a:rPr>
              <a:t>hội</a:t>
            </a:r>
            <a:r>
              <a:rPr lang="vi-VN">
                <a:latin typeface="Arial"/>
                <a:cs typeface="Arial"/>
              </a:rPr>
              <a:t> </a:t>
            </a:r>
            <a:r>
              <a:rPr lang="vi-VN" err="1">
                <a:latin typeface="Arial"/>
                <a:cs typeface="Arial"/>
              </a:rPr>
              <a:t>chứng</a:t>
            </a:r>
            <a:r>
              <a:rPr lang="vi-VN">
                <a:latin typeface="Arial"/>
                <a:cs typeface="Arial"/>
              </a:rPr>
              <a:t> sau thuyên </a:t>
            </a:r>
            <a:r>
              <a:rPr lang="vi-VN" err="1">
                <a:latin typeface="Arial"/>
                <a:cs typeface="Arial"/>
              </a:rPr>
              <a:t>tắc</a:t>
            </a:r>
            <a:r>
              <a:rPr lang="vi-VN">
                <a:latin typeface="Arial"/>
                <a:cs typeface="Arial"/>
              </a:rPr>
              <a:t> như đau </a:t>
            </a:r>
            <a:r>
              <a:rPr lang="vi-VN" err="1">
                <a:latin typeface="Arial"/>
                <a:cs typeface="Arial"/>
              </a:rPr>
              <a:t>dưới</a:t>
            </a:r>
            <a:r>
              <a:rPr lang="vi-VN">
                <a:latin typeface="Arial"/>
                <a:cs typeface="Arial"/>
              </a:rPr>
              <a:t> </a:t>
            </a:r>
            <a:r>
              <a:rPr lang="vi-VN" err="1">
                <a:latin typeface="Arial"/>
                <a:cs typeface="Arial"/>
              </a:rPr>
              <a:t>sườn</a:t>
            </a:r>
            <a:r>
              <a:rPr lang="vi-VN">
                <a:latin typeface="Arial"/>
                <a:cs typeface="Arial"/>
              </a:rPr>
              <a:t> </a:t>
            </a:r>
            <a:r>
              <a:rPr lang="vi-VN" err="1">
                <a:latin typeface="Arial"/>
                <a:cs typeface="Arial"/>
              </a:rPr>
              <a:t>phải</a:t>
            </a:r>
            <a:r>
              <a:rPr lang="vi-VN">
                <a:latin typeface="Arial"/>
                <a:cs typeface="Arial"/>
              </a:rPr>
              <a:t> hay </a:t>
            </a:r>
            <a:r>
              <a:rPr lang="vi-VN" err="1">
                <a:latin typeface="Arial"/>
                <a:cs typeface="Arial"/>
              </a:rPr>
              <a:t>thượng</a:t>
            </a:r>
            <a:r>
              <a:rPr lang="vi-VN">
                <a:latin typeface="Arial"/>
                <a:cs typeface="Arial"/>
              </a:rPr>
              <a:t> </a:t>
            </a:r>
            <a:r>
              <a:rPr lang="vi-VN" err="1">
                <a:latin typeface="Arial"/>
                <a:cs typeface="Arial"/>
              </a:rPr>
              <a:t>vị</a:t>
            </a:r>
            <a:r>
              <a:rPr lang="vi-VN">
                <a:latin typeface="Arial"/>
                <a:cs typeface="Arial"/>
              </a:rPr>
              <a:t> , nôn </a:t>
            </a:r>
            <a:r>
              <a:rPr lang="vi-VN" err="1">
                <a:latin typeface="Arial"/>
                <a:cs typeface="Arial"/>
              </a:rPr>
              <a:t>ói</a:t>
            </a:r>
            <a:r>
              <a:rPr lang="vi-VN">
                <a:latin typeface="Arial"/>
                <a:cs typeface="Arial"/>
              </a:rPr>
              <a:t>, </a:t>
            </a:r>
            <a:r>
              <a:rPr lang="vi-VN" err="1">
                <a:latin typeface="Arial"/>
                <a:cs typeface="Arial"/>
              </a:rPr>
              <a:t>sốt</a:t>
            </a:r>
            <a:r>
              <a:rPr lang="vi-VN">
                <a:latin typeface="Arial"/>
                <a:cs typeface="Arial"/>
              </a:rPr>
              <a:t>,,… suy gan , viêm </a:t>
            </a:r>
            <a:r>
              <a:rPr lang="vi-VN" err="1">
                <a:latin typeface="Arial"/>
                <a:cs typeface="Arial"/>
              </a:rPr>
              <a:t>túi</a:t>
            </a:r>
            <a:r>
              <a:rPr lang="vi-VN">
                <a:latin typeface="Arial"/>
                <a:cs typeface="Arial"/>
              </a:rPr>
              <a:t> </a:t>
            </a:r>
            <a:r>
              <a:rPr lang="vi-VN" err="1">
                <a:latin typeface="Arial"/>
                <a:cs typeface="Arial"/>
              </a:rPr>
              <a:t>mật</a:t>
            </a:r>
            <a:r>
              <a:rPr lang="vi-VN">
                <a:latin typeface="Arial"/>
                <a:cs typeface="Arial"/>
              </a:rPr>
              <a:t> </a:t>
            </a:r>
            <a:r>
              <a:rPr lang="vi-VN" err="1">
                <a:latin typeface="Arial"/>
                <a:cs typeface="Arial"/>
              </a:rPr>
              <a:t>cấp</a:t>
            </a:r>
            <a:r>
              <a:rPr lang="vi-VN">
                <a:latin typeface="Arial"/>
                <a:cs typeface="Arial"/>
              </a:rPr>
              <a:t>, </a:t>
            </a:r>
            <a:r>
              <a:rPr lang="vi-VN" err="1">
                <a:latin typeface="Arial"/>
                <a:cs typeface="Arial"/>
              </a:rPr>
              <a:t>áp</a:t>
            </a:r>
            <a:r>
              <a:rPr lang="vi-VN">
                <a:latin typeface="Arial"/>
                <a:cs typeface="Arial"/>
              </a:rPr>
              <a:t> xe vô </a:t>
            </a:r>
            <a:r>
              <a:rPr lang="vi-VN" err="1">
                <a:latin typeface="Arial"/>
                <a:cs typeface="Arial"/>
              </a:rPr>
              <a:t>trùng</a:t>
            </a:r>
            <a:r>
              <a:rPr lang="vi-VN">
                <a:latin typeface="Arial"/>
                <a:cs typeface="Arial"/>
              </a:rPr>
              <a:t> </a:t>
            </a:r>
            <a:r>
              <a:rPr lang="vi-VN" err="1">
                <a:latin typeface="Arial"/>
                <a:cs typeface="Arial"/>
              </a:rPr>
              <a:t>khối</a:t>
            </a:r>
            <a:r>
              <a:rPr lang="vi-VN">
                <a:latin typeface="Arial"/>
                <a:cs typeface="Arial"/>
              </a:rPr>
              <a:t> u</a:t>
            </a:r>
            <a:endParaRPr lang="en-VN">
              <a:latin typeface="Arial"/>
              <a:cs typeface="Arial"/>
            </a:endParaRPr>
          </a:p>
        </p:txBody>
      </p:sp>
      <p:sp>
        <p:nvSpPr>
          <p:cNvPr id="4" name="Slide Number Placeholder 3"/>
          <p:cNvSpPr>
            <a:spLocks noGrp="1"/>
          </p:cNvSpPr>
          <p:nvPr>
            <p:ph type="sldNum" sz="quarter" idx="5"/>
          </p:nvPr>
        </p:nvSpPr>
        <p:spPr/>
        <p:txBody>
          <a:bodyPr/>
          <a:lstStyle/>
          <a:p>
            <a:fld id="{9BC3478D-B4DE-4D3C-82F7-36E2E500FA56}" type="slidenum">
              <a:rPr lang="en-US" smtClean="0"/>
              <a:t>30</a:t>
            </a:fld>
            <a:endParaRPr lang="en-US"/>
          </a:p>
        </p:txBody>
      </p:sp>
    </p:spTree>
    <p:extLst>
      <p:ext uri="{BB962C8B-B14F-4D97-AF65-F5344CB8AC3E}">
        <p14:creationId xmlns:p14="http://schemas.microsoft.com/office/powerpoint/2010/main" val="3086724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err="1">
                <a:latin typeface="Arial"/>
                <a:cs typeface="Arial"/>
              </a:rPr>
              <a:t>hiện</a:t>
            </a:r>
            <a:r>
              <a:rPr lang="vi-VN">
                <a:latin typeface="Arial"/>
                <a:cs typeface="Arial"/>
              </a:rPr>
              <a:t> </a:t>
            </a:r>
            <a:r>
              <a:rPr lang="vi-VN" err="1">
                <a:latin typeface="Arial"/>
                <a:cs typeface="Arial"/>
              </a:rPr>
              <a:t>này</a:t>
            </a:r>
            <a:r>
              <a:rPr lang="vi-VN">
                <a:latin typeface="Arial"/>
                <a:cs typeface="Arial"/>
              </a:rPr>
              <a:t> </a:t>
            </a:r>
            <a:r>
              <a:rPr lang="vi-VN" err="1">
                <a:latin typeface="Arial"/>
                <a:cs typeface="Arial"/>
              </a:rPr>
              <a:t>có</a:t>
            </a:r>
            <a:r>
              <a:rPr lang="vi-VN">
                <a:latin typeface="Arial"/>
                <a:cs typeface="Arial"/>
              </a:rPr>
              <a:t> </a:t>
            </a:r>
            <a:r>
              <a:rPr lang="vi-VN" err="1">
                <a:latin typeface="Arial"/>
                <a:cs typeface="Arial"/>
              </a:rPr>
              <a:t>rất</a:t>
            </a:r>
            <a:r>
              <a:rPr lang="vi-VN">
                <a:latin typeface="Arial"/>
                <a:cs typeface="Arial"/>
              </a:rPr>
              <a:t> </a:t>
            </a:r>
            <a:r>
              <a:rPr lang="vi-VN" err="1">
                <a:latin typeface="Arial"/>
                <a:cs typeface="Arial"/>
              </a:rPr>
              <a:t>nhiều</a:t>
            </a:r>
            <a:r>
              <a:rPr lang="vi-VN">
                <a:latin typeface="Arial"/>
                <a:cs typeface="Arial"/>
              </a:rPr>
              <a:t> </a:t>
            </a:r>
            <a:r>
              <a:rPr lang="vi-VN" err="1">
                <a:latin typeface="Arial"/>
                <a:cs typeface="Arial"/>
              </a:rPr>
              <a:t>phác</a:t>
            </a:r>
            <a:r>
              <a:rPr lang="vi-VN">
                <a:latin typeface="Arial"/>
                <a:cs typeface="Arial"/>
              </a:rPr>
              <a:t> </a:t>
            </a:r>
            <a:r>
              <a:rPr lang="vi-VN" err="1">
                <a:latin typeface="Arial"/>
                <a:cs typeface="Arial"/>
              </a:rPr>
              <a:t>đồ</a:t>
            </a:r>
            <a:r>
              <a:rPr lang="vi-VN">
                <a:latin typeface="Arial"/>
                <a:cs typeface="Arial"/>
              </a:rPr>
              <a:t> </a:t>
            </a:r>
            <a:r>
              <a:rPr lang="vi-VN" err="1">
                <a:latin typeface="Arial"/>
                <a:cs typeface="Arial"/>
              </a:rPr>
              <a:t>hướng</a:t>
            </a:r>
            <a:r>
              <a:rPr lang="vi-VN">
                <a:latin typeface="Arial"/>
                <a:cs typeface="Arial"/>
              </a:rPr>
              <a:t> </a:t>
            </a:r>
            <a:r>
              <a:rPr lang="vi-VN" err="1">
                <a:latin typeface="Arial"/>
                <a:cs typeface="Arial"/>
              </a:rPr>
              <a:t>dẫn</a:t>
            </a:r>
            <a:r>
              <a:rPr lang="vi-VN">
                <a:latin typeface="Arial"/>
                <a:cs typeface="Arial"/>
              </a:rPr>
              <a:t> </a:t>
            </a:r>
            <a:r>
              <a:rPr lang="vi-VN" err="1">
                <a:latin typeface="Arial"/>
                <a:cs typeface="Arial"/>
              </a:rPr>
              <a:t>điều</a:t>
            </a:r>
            <a:r>
              <a:rPr lang="vi-VN">
                <a:latin typeface="Arial"/>
                <a:cs typeface="Arial"/>
              </a:rPr>
              <a:t> </a:t>
            </a:r>
            <a:r>
              <a:rPr lang="vi-VN" err="1">
                <a:latin typeface="Arial"/>
                <a:cs typeface="Arial"/>
              </a:rPr>
              <a:t>trị</a:t>
            </a:r>
            <a:r>
              <a:rPr lang="vi-VN">
                <a:latin typeface="Arial"/>
                <a:cs typeface="Arial"/>
              </a:rPr>
              <a:t> HCC trên </a:t>
            </a:r>
            <a:r>
              <a:rPr lang="vi-VN" err="1">
                <a:latin typeface="Arial"/>
                <a:cs typeface="Arial"/>
              </a:rPr>
              <a:t>thế</a:t>
            </a:r>
            <a:r>
              <a:rPr lang="vi-VN">
                <a:latin typeface="Arial"/>
                <a:cs typeface="Arial"/>
              </a:rPr>
              <a:t> </a:t>
            </a:r>
            <a:r>
              <a:rPr lang="vi-VN" err="1">
                <a:latin typeface="Arial"/>
                <a:cs typeface="Arial"/>
              </a:rPr>
              <a:t>giới</a:t>
            </a:r>
            <a:r>
              <a:rPr lang="vi-VN">
                <a:latin typeface="Arial"/>
                <a:cs typeface="Arial"/>
              </a:rPr>
              <a:t>, </a:t>
            </a:r>
            <a:r>
              <a:rPr lang="vi-VN" err="1">
                <a:latin typeface="Arial"/>
                <a:cs typeface="Arial"/>
              </a:rPr>
              <a:t>hầu</a:t>
            </a:r>
            <a:r>
              <a:rPr lang="vi-VN">
                <a:latin typeface="Arial"/>
                <a:cs typeface="Arial"/>
              </a:rPr>
              <a:t> </a:t>
            </a:r>
            <a:r>
              <a:rPr lang="vi-VN" err="1">
                <a:latin typeface="Arial"/>
                <a:cs typeface="Arial"/>
              </a:rPr>
              <a:t>hết</a:t>
            </a:r>
            <a:r>
              <a:rPr lang="vi-VN">
                <a:latin typeface="Arial"/>
                <a:cs typeface="Arial"/>
              </a:rPr>
              <a:t> </a:t>
            </a:r>
            <a:r>
              <a:rPr lang="vi-VN" err="1">
                <a:latin typeface="Arial"/>
                <a:cs typeface="Arial"/>
              </a:rPr>
              <a:t>đều</a:t>
            </a:r>
            <a:r>
              <a:rPr lang="vi-VN">
                <a:latin typeface="Arial"/>
                <a:cs typeface="Arial"/>
              </a:rPr>
              <a:t> </a:t>
            </a:r>
            <a:r>
              <a:rPr lang="vi-VN" err="1">
                <a:latin typeface="Arial"/>
                <a:cs typeface="Arial"/>
              </a:rPr>
              <a:t>dựa</a:t>
            </a:r>
            <a:r>
              <a:rPr lang="vi-VN">
                <a:latin typeface="Arial"/>
                <a:cs typeface="Arial"/>
              </a:rPr>
              <a:t> trên nguyên </a:t>
            </a:r>
            <a:r>
              <a:rPr lang="vi-VN" err="1">
                <a:latin typeface="Arial"/>
                <a:cs typeface="Arial"/>
              </a:rPr>
              <a:t>tắc</a:t>
            </a:r>
            <a:r>
              <a:rPr lang="vi-VN">
                <a:latin typeface="Arial"/>
                <a:cs typeface="Arial"/>
              </a:rPr>
              <a:t> </a:t>
            </a:r>
            <a:r>
              <a:rPr lang="vi-VN" err="1">
                <a:latin typeface="Arial"/>
                <a:cs typeface="Arial"/>
              </a:rPr>
              <a:t>và</a:t>
            </a:r>
            <a:r>
              <a:rPr lang="vi-VN">
                <a:latin typeface="Arial"/>
                <a:cs typeface="Arial"/>
              </a:rPr>
              <a:t> </a:t>
            </a:r>
            <a:r>
              <a:rPr lang="vi-VN" err="1">
                <a:latin typeface="Arial"/>
                <a:cs typeface="Arial"/>
              </a:rPr>
              <a:t>hiệu</a:t>
            </a:r>
            <a:r>
              <a:rPr lang="vi-VN">
                <a:latin typeface="Arial"/>
                <a:cs typeface="Arial"/>
              </a:rPr>
              <a:t> </a:t>
            </a:r>
            <a:r>
              <a:rPr lang="vi-VN" err="1">
                <a:latin typeface="Arial"/>
                <a:cs typeface="Arial"/>
              </a:rPr>
              <a:t>quả</a:t>
            </a:r>
            <a:r>
              <a:rPr lang="vi-VN">
                <a:latin typeface="Arial"/>
                <a:cs typeface="Arial"/>
              </a:rPr>
              <a:t> </a:t>
            </a:r>
            <a:r>
              <a:rPr lang="vi-VN" err="1">
                <a:latin typeface="Arial"/>
                <a:cs typeface="Arial"/>
              </a:rPr>
              <a:t>của</a:t>
            </a:r>
            <a:r>
              <a:rPr lang="vi-VN">
                <a:latin typeface="Arial"/>
                <a:cs typeface="Arial"/>
              </a:rPr>
              <a:t> </a:t>
            </a:r>
            <a:r>
              <a:rPr lang="vi-VN" err="1">
                <a:latin typeface="Arial"/>
                <a:cs typeface="Arial"/>
              </a:rPr>
              <a:t>các</a:t>
            </a:r>
            <a:r>
              <a:rPr lang="vi-VN">
                <a:latin typeface="Arial"/>
                <a:cs typeface="Arial"/>
              </a:rPr>
              <a:t> phương </a:t>
            </a:r>
            <a:r>
              <a:rPr lang="vi-VN" err="1">
                <a:latin typeface="Arial"/>
                <a:cs typeface="Arial"/>
              </a:rPr>
              <a:t>pháp</a:t>
            </a:r>
            <a:r>
              <a:rPr lang="vi-VN">
                <a:latin typeface="Arial"/>
                <a:cs typeface="Arial"/>
              </a:rPr>
              <a:t> </a:t>
            </a:r>
            <a:r>
              <a:rPr lang="vi-VN" err="1">
                <a:latin typeface="Arial"/>
                <a:cs typeface="Arial"/>
              </a:rPr>
              <a:t>điều</a:t>
            </a:r>
            <a:r>
              <a:rPr lang="vi-VN">
                <a:latin typeface="Arial"/>
                <a:cs typeface="Arial"/>
              </a:rPr>
              <a:t> </a:t>
            </a:r>
            <a:r>
              <a:rPr lang="vi-VN" err="1">
                <a:latin typeface="Arial"/>
                <a:cs typeface="Arial"/>
              </a:rPr>
              <a:t>trị</a:t>
            </a:r>
            <a:r>
              <a:rPr lang="vi-VN">
                <a:latin typeface="Arial"/>
                <a:cs typeface="Arial"/>
              </a:rPr>
              <a:t> như </a:t>
            </a:r>
            <a:r>
              <a:rPr lang="vi-VN" err="1">
                <a:latin typeface="Arial"/>
                <a:cs typeface="Arial"/>
              </a:rPr>
              <a:t>trên.hiện</a:t>
            </a:r>
            <a:r>
              <a:rPr lang="vi-VN">
                <a:latin typeface="Arial"/>
                <a:cs typeface="Arial"/>
              </a:rPr>
              <a:t> </a:t>
            </a:r>
            <a:r>
              <a:rPr lang="vi-VN" err="1">
                <a:latin typeface="Arial"/>
                <a:cs typeface="Arial"/>
              </a:rPr>
              <a:t>này</a:t>
            </a:r>
            <a:r>
              <a:rPr lang="vi-VN">
                <a:latin typeface="Arial"/>
                <a:cs typeface="Arial"/>
              </a:rPr>
              <a:t> </a:t>
            </a:r>
            <a:r>
              <a:rPr lang="vi-VN" err="1">
                <a:latin typeface="Arial"/>
                <a:cs typeface="Arial"/>
              </a:rPr>
              <a:t>có</a:t>
            </a:r>
            <a:r>
              <a:rPr lang="vi-VN">
                <a:latin typeface="Arial"/>
                <a:cs typeface="Arial"/>
              </a:rPr>
              <a:t> 2 </a:t>
            </a:r>
            <a:r>
              <a:rPr lang="vi-VN" err="1">
                <a:latin typeface="Arial"/>
                <a:cs typeface="Arial"/>
              </a:rPr>
              <a:t>phác</a:t>
            </a:r>
            <a:r>
              <a:rPr lang="vi-VN">
                <a:latin typeface="Arial"/>
                <a:cs typeface="Arial"/>
              </a:rPr>
              <a:t> </a:t>
            </a:r>
            <a:r>
              <a:rPr lang="vi-VN" err="1">
                <a:latin typeface="Arial"/>
                <a:cs typeface="Arial"/>
              </a:rPr>
              <a:t>đồ</a:t>
            </a:r>
            <a:r>
              <a:rPr lang="vi-VN">
                <a:latin typeface="Arial"/>
                <a:cs typeface="Arial"/>
              </a:rPr>
              <a:t> </a:t>
            </a:r>
            <a:r>
              <a:rPr lang="vi-VN" err="1">
                <a:latin typeface="Arial"/>
                <a:cs typeface="Arial"/>
              </a:rPr>
              <a:t>hướng</a:t>
            </a:r>
            <a:r>
              <a:rPr lang="vi-VN">
                <a:latin typeface="Arial"/>
                <a:cs typeface="Arial"/>
              </a:rPr>
              <a:t> </a:t>
            </a:r>
            <a:r>
              <a:rPr lang="vi-VN" err="1">
                <a:latin typeface="Arial"/>
                <a:cs typeface="Arial"/>
              </a:rPr>
              <a:t>dẫn</a:t>
            </a:r>
            <a:r>
              <a:rPr lang="vi-VN">
                <a:latin typeface="Arial"/>
                <a:cs typeface="Arial"/>
              </a:rPr>
              <a:t> </a:t>
            </a:r>
            <a:r>
              <a:rPr lang="vi-VN" err="1">
                <a:latin typeface="Arial"/>
                <a:cs typeface="Arial"/>
              </a:rPr>
              <a:t>điều</a:t>
            </a:r>
            <a:r>
              <a:rPr lang="vi-VN">
                <a:latin typeface="Arial"/>
                <a:cs typeface="Arial"/>
              </a:rPr>
              <a:t> </a:t>
            </a:r>
            <a:r>
              <a:rPr lang="vi-VN" err="1">
                <a:latin typeface="Arial"/>
                <a:cs typeface="Arial"/>
              </a:rPr>
              <a:t>trị</a:t>
            </a:r>
            <a:r>
              <a:rPr lang="vi-VN">
                <a:latin typeface="Arial"/>
                <a:cs typeface="Arial"/>
              </a:rPr>
              <a:t> </a:t>
            </a:r>
            <a:r>
              <a:rPr lang="vi-VN" err="1">
                <a:latin typeface="Arial"/>
                <a:cs typeface="Arial"/>
              </a:rPr>
              <a:t>HCc</a:t>
            </a:r>
            <a:r>
              <a:rPr lang="vi-VN">
                <a:latin typeface="Arial"/>
                <a:cs typeface="Arial"/>
              </a:rPr>
              <a:t> </a:t>
            </a:r>
            <a:r>
              <a:rPr lang="vi-VN" err="1">
                <a:latin typeface="Arial"/>
                <a:cs typeface="Arial"/>
              </a:rPr>
              <a:t>được</a:t>
            </a:r>
            <a:r>
              <a:rPr lang="vi-VN">
                <a:latin typeface="Arial"/>
                <a:cs typeface="Arial"/>
              </a:rPr>
              <a:t> </a:t>
            </a:r>
            <a:r>
              <a:rPr lang="vi-VN" err="1">
                <a:latin typeface="Arial"/>
                <a:cs typeface="Arial"/>
              </a:rPr>
              <a:t>sử</a:t>
            </a:r>
            <a:r>
              <a:rPr lang="vi-VN">
                <a:latin typeface="Arial"/>
                <a:cs typeface="Arial"/>
              </a:rPr>
              <a:t> </a:t>
            </a:r>
            <a:r>
              <a:rPr lang="vi-VN" err="1">
                <a:latin typeface="Arial"/>
                <a:cs typeface="Arial"/>
              </a:rPr>
              <a:t>dùng</a:t>
            </a:r>
            <a:r>
              <a:rPr lang="vi-VN">
                <a:latin typeface="Arial"/>
                <a:cs typeface="Arial"/>
              </a:rPr>
              <a:t> </a:t>
            </a:r>
            <a:r>
              <a:rPr lang="vi-VN" err="1">
                <a:latin typeface="Arial"/>
                <a:cs typeface="Arial"/>
              </a:rPr>
              <a:t>phổ</a:t>
            </a:r>
            <a:r>
              <a:rPr lang="vi-VN">
                <a:latin typeface="Arial"/>
                <a:cs typeface="Arial"/>
              </a:rPr>
              <a:t> </a:t>
            </a:r>
            <a:r>
              <a:rPr lang="vi-VN" err="1">
                <a:latin typeface="Arial"/>
                <a:cs typeface="Arial"/>
              </a:rPr>
              <a:t>biến</a:t>
            </a:r>
            <a:r>
              <a:rPr lang="vi-VN">
                <a:latin typeface="Arial"/>
                <a:cs typeface="Arial"/>
              </a:rPr>
              <a:t> trên </a:t>
            </a:r>
            <a:r>
              <a:rPr lang="vi-VN" err="1">
                <a:latin typeface="Arial"/>
                <a:cs typeface="Arial"/>
              </a:rPr>
              <a:t>thế</a:t>
            </a:r>
            <a:r>
              <a:rPr lang="vi-VN">
                <a:latin typeface="Arial"/>
                <a:cs typeface="Arial"/>
              </a:rPr>
              <a:t> </a:t>
            </a:r>
            <a:r>
              <a:rPr lang="vi-VN" err="1">
                <a:latin typeface="Arial"/>
                <a:cs typeface="Arial"/>
              </a:rPr>
              <a:t>giới</a:t>
            </a:r>
            <a:r>
              <a:rPr lang="vi-VN">
                <a:latin typeface="Arial"/>
                <a:cs typeface="Arial"/>
              </a:rPr>
              <a:t> </a:t>
            </a:r>
            <a:r>
              <a:rPr lang="vi-VN" err="1">
                <a:latin typeface="Arial"/>
                <a:cs typeface="Arial"/>
              </a:rPr>
              <a:t>đó</a:t>
            </a:r>
            <a:r>
              <a:rPr lang="vi-VN">
                <a:latin typeface="Arial"/>
                <a:cs typeface="Arial"/>
              </a:rPr>
              <a:t> </a:t>
            </a:r>
            <a:r>
              <a:rPr lang="vi-VN" err="1">
                <a:latin typeface="Arial"/>
                <a:cs typeface="Arial"/>
              </a:rPr>
              <a:t>là</a:t>
            </a:r>
            <a:r>
              <a:rPr lang="vi-VN">
                <a:latin typeface="Arial"/>
                <a:cs typeface="Arial"/>
              </a:rPr>
              <a:t>: APASL </a:t>
            </a:r>
            <a:r>
              <a:rPr lang="vi-VN" err="1">
                <a:latin typeface="Arial"/>
                <a:cs typeface="Arial"/>
              </a:rPr>
              <a:t>và</a:t>
            </a:r>
            <a:r>
              <a:rPr lang="vi-VN">
                <a:latin typeface="Arial"/>
                <a:cs typeface="Arial"/>
              </a:rPr>
              <a:t> BCLC.</a:t>
            </a:r>
          </a:p>
          <a:p>
            <a:r>
              <a:rPr lang="vi-VN">
                <a:latin typeface="Arial"/>
                <a:cs typeface="Arial"/>
              </a:rPr>
              <a:t>Đây là </a:t>
            </a:r>
            <a:r>
              <a:rPr lang="vi-VN" err="1">
                <a:latin typeface="Arial"/>
                <a:cs typeface="Arial"/>
              </a:rPr>
              <a:t>bảng</a:t>
            </a:r>
            <a:r>
              <a:rPr lang="vi-VN">
                <a:latin typeface="Arial"/>
                <a:cs typeface="Arial"/>
              </a:rPr>
              <a:t> </a:t>
            </a:r>
            <a:r>
              <a:rPr lang="vi-VN" err="1">
                <a:latin typeface="Arial"/>
                <a:cs typeface="Arial"/>
              </a:rPr>
              <a:t>hướng</a:t>
            </a:r>
            <a:r>
              <a:rPr lang="vi-VN">
                <a:latin typeface="Arial"/>
                <a:cs typeface="Arial"/>
              </a:rPr>
              <a:t> </a:t>
            </a:r>
            <a:r>
              <a:rPr lang="vi-VN" err="1">
                <a:latin typeface="Arial"/>
                <a:cs typeface="Arial"/>
              </a:rPr>
              <a:t>dẫn</a:t>
            </a:r>
            <a:r>
              <a:rPr lang="vi-VN">
                <a:latin typeface="Arial"/>
                <a:cs typeface="Arial"/>
              </a:rPr>
              <a:t> </a:t>
            </a:r>
            <a:r>
              <a:rPr lang="vi-VN" err="1">
                <a:latin typeface="Arial"/>
                <a:cs typeface="Arial"/>
              </a:rPr>
              <a:t>điều</a:t>
            </a:r>
            <a:r>
              <a:rPr lang="vi-VN">
                <a:latin typeface="Arial"/>
                <a:cs typeface="Arial"/>
              </a:rPr>
              <a:t> </a:t>
            </a:r>
            <a:r>
              <a:rPr lang="vi-VN" err="1">
                <a:latin typeface="Arial"/>
                <a:cs typeface="Arial"/>
              </a:rPr>
              <a:t>trị</a:t>
            </a:r>
            <a:r>
              <a:rPr lang="vi-VN">
                <a:latin typeface="Arial"/>
                <a:cs typeface="Arial"/>
              </a:rPr>
              <a:t> của hội nghiên cứu bệnh gan </a:t>
            </a:r>
            <a:r>
              <a:rPr lang="vi-VN" err="1">
                <a:latin typeface="Arial"/>
                <a:cs typeface="Arial"/>
              </a:rPr>
              <a:t>chậu</a:t>
            </a:r>
            <a:r>
              <a:rPr lang="vi-VN">
                <a:latin typeface="Arial"/>
                <a:cs typeface="Arial"/>
              </a:rPr>
              <a:t> á </a:t>
            </a:r>
            <a:r>
              <a:rPr lang="vi-VN" err="1">
                <a:latin typeface="Arial"/>
                <a:cs typeface="Arial"/>
              </a:rPr>
              <a:t>tthái</a:t>
            </a:r>
            <a:r>
              <a:rPr lang="vi-VN">
                <a:latin typeface="Arial"/>
                <a:cs typeface="Arial"/>
              </a:rPr>
              <a:t> </a:t>
            </a:r>
            <a:r>
              <a:rPr lang="vi-VN" err="1">
                <a:latin typeface="Arial"/>
                <a:cs typeface="Arial"/>
              </a:rPr>
              <a:t>Bình</a:t>
            </a:r>
            <a:r>
              <a:rPr lang="vi-VN">
                <a:latin typeface="Arial"/>
                <a:cs typeface="Arial"/>
              </a:rPr>
              <a:t> dương</a:t>
            </a:r>
          </a:p>
          <a:p>
            <a:r>
              <a:rPr lang="vi-VN">
                <a:latin typeface="Arial"/>
                <a:cs typeface="Arial"/>
              </a:rPr>
              <a:t>Di căn </a:t>
            </a:r>
            <a:r>
              <a:rPr lang="vi-VN" err="1">
                <a:latin typeface="Arial"/>
                <a:cs typeface="Arial"/>
              </a:rPr>
              <a:t>ngoại</a:t>
            </a:r>
            <a:r>
              <a:rPr lang="vi-VN">
                <a:latin typeface="Arial"/>
                <a:cs typeface="Arial"/>
              </a:rPr>
              <a:t> gan</a:t>
            </a:r>
          </a:p>
          <a:p>
            <a:r>
              <a:rPr lang="vi-VN" err="1">
                <a:latin typeface="Arial"/>
                <a:cs typeface="Arial"/>
              </a:rPr>
              <a:t>Child-Pugh</a:t>
            </a:r>
          </a:p>
          <a:p>
            <a:r>
              <a:rPr lang="vi-VN" err="1">
                <a:latin typeface="Arial"/>
                <a:cs typeface="Arial"/>
              </a:rPr>
              <a:t>Có</a:t>
            </a:r>
            <a:r>
              <a:rPr lang="vi-VN">
                <a:latin typeface="Arial"/>
                <a:cs typeface="Arial"/>
              </a:rPr>
              <a:t> </a:t>
            </a:r>
            <a:r>
              <a:rPr lang="vi-VN" err="1">
                <a:latin typeface="Arial"/>
                <a:cs typeface="Arial"/>
              </a:rPr>
              <a:t>thể</a:t>
            </a:r>
            <a:r>
              <a:rPr lang="vi-VN">
                <a:latin typeface="Arial"/>
                <a:cs typeface="Arial"/>
              </a:rPr>
              <a:t> </a:t>
            </a:r>
            <a:r>
              <a:rPr lang="vi-VN" err="1">
                <a:latin typeface="Arial"/>
                <a:cs typeface="Arial"/>
              </a:rPr>
              <a:t>cắt</a:t>
            </a:r>
          </a:p>
          <a:p>
            <a:r>
              <a:rPr lang="vi-VN" err="1">
                <a:latin typeface="Arial"/>
                <a:cs typeface="Arial"/>
              </a:rPr>
              <a:t>Xấm</a:t>
            </a:r>
            <a:r>
              <a:rPr lang="vi-VN">
                <a:latin typeface="Arial"/>
                <a:cs typeface="Arial"/>
              </a:rPr>
              <a:t> </a:t>
            </a:r>
            <a:r>
              <a:rPr lang="vi-VN" err="1">
                <a:latin typeface="Arial"/>
                <a:cs typeface="Arial"/>
              </a:rPr>
              <a:t>lấn</a:t>
            </a:r>
            <a:r>
              <a:rPr lang="vi-VN">
                <a:latin typeface="Arial"/>
                <a:cs typeface="Arial"/>
              </a:rPr>
              <a:t> </a:t>
            </a:r>
            <a:r>
              <a:rPr lang="vi-VN" err="1">
                <a:latin typeface="Arial"/>
                <a:cs typeface="Arial"/>
              </a:rPr>
              <a:t>mạch</a:t>
            </a:r>
            <a:r>
              <a:rPr lang="vi-VN">
                <a:latin typeface="Arial"/>
                <a:cs typeface="Arial"/>
              </a:rPr>
              <a:t> </a:t>
            </a:r>
            <a:r>
              <a:rPr lang="vi-VN" err="1">
                <a:latin typeface="Arial"/>
                <a:cs typeface="Arial"/>
              </a:rPr>
              <a:t>máu</a:t>
            </a:r>
            <a:r>
              <a:rPr lang="vi-VN">
                <a:latin typeface="Arial"/>
                <a:cs typeface="Arial"/>
              </a:rPr>
              <a:t> </a:t>
            </a:r>
            <a:r>
              <a:rPr lang="vi-VN" err="1">
                <a:latin typeface="Arial"/>
                <a:cs typeface="Arial"/>
              </a:rPr>
              <a:t>đại</a:t>
            </a:r>
            <a:r>
              <a:rPr lang="vi-VN">
                <a:latin typeface="Arial"/>
                <a:cs typeface="Arial"/>
              </a:rPr>
              <a:t> </a:t>
            </a:r>
            <a:r>
              <a:rPr lang="vi-VN" err="1">
                <a:latin typeface="Arial"/>
                <a:cs typeface="Arial"/>
              </a:rPr>
              <a:t>thể</a:t>
            </a:r>
          </a:p>
          <a:p>
            <a:r>
              <a:rPr lang="vi-VN" err="1">
                <a:latin typeface="Arial"/>
                <a:cs typeface="Arial"/>
              </a:rPr>
              <a:t>Số</a:t>
            </a:r>
            <a:r>
              <a:rPr lang="vi-VN">
                <a:latin typeface="Arial"/>
                <a:cs typeface="Arial"/>
              </a:rPr>
              <a:t> </a:t>
            </a:r>
            <a:r>
              <a:rPr lang="vi-VN" err="1">
                <a:latin typeface="Arial"/>
                <a:cs typeface="Arial"/>
              </a:rPr>
              <a:t>lượng</a:t>
            </a:r>
            <a:r>
              <a:rPr lang="vi-VN">
                <a:latin typeface="Arial"/>
                <a:cs typeface="Arial"/>
              </a:rPr>
              <a:t> U</a:t>
            </a:r>
          </a:p>
          <a:p>
            <a:r>
              <a:rPr lang="vi-VN" err="1">
                <a:latin typeface="Arial"/>
                <a:cs typeface="Arial"/>
              </a:rPr>
              <a:t>Kích</a:t>
            </a:r>
            <a:r>
              <a:rPr lang="vi-VN">
                <a:latin typeface="Arial"/>
                <a:cs typeface="Arial"/>
              </a:rPr>
              <a:t> </a:t>
            </a:r>
            <a:r>
              <a:rPr lang="vi-VN" err="1">
                <a:latin typeface="Arial"/>
                <a:cs typeface="Arial"/>
              </a:rPr>
              <a:t>thưosc</a:t>
            </a:r>
            <a:r>
              <a:rPr lang="vi-VN">
                <a:latin typeface="Arial"/>
                <a:cs typeface="Arial"/>
              </a:rPr>
              <a:t> U</a:t>
            </a:r>
          </a:p>
          <a:p>
            <a:r>
              <a:rPr lang="vi-VN" err="1">
                <a:latin typeface="Arial"/>
                <a:cs typeface="Arial"/>
              </a:rPr>
              <a:t>Cắt</a:t>
            </a:r>
            <a:r>
              <a:rPr lang="vi-VN">
                <a:latin typeface="Arial"/>
                <a:cs typeface="Arial"/>
              </a:rPr>
              <a:t> gan= </a:t>
            </a:r>
            <a:r>
              <a:rPr lang="vi-VN" err="1">
                <a:latin typeface="Arial"/>
                <a:cs typeface="Arial"/>
              </a:rPr>
              <a:t>hủy</a:t>
            </a:r>
            <a:r>
              <a:rPr lang="vi-VN">
                <a:latin typeface="Arial"/>
                <a:cs typeface="Arial"/>
              </a:rPr>
              <a:t> u </a:t>
            </a:r>
            <a:r>
              <a:rPr lang="vi-VN" err="1">
                <a:latin typeface="Arial"/>
                <a:cs typeface="Arial"/>
              </a:rPr>
              <a:t>tại</a:t>
            </a:r>
            <a:r>
              <a:rPr lang="vi-VN">
                <a:latin typeface="Arial"/>
                <a:cs typeface="Arial"/>
              </a:rPr>
              <a:t> </a:t>
            </a:r>
            <a:r>
              <a:rPr lang="vi-VN" err="1">
                <a:latin typeface="Arial"/>
                <a:cs typeface="Arial"/>
              </a:rPr>
              <a:t>chỗ</a:t>
            </a:r>
            <a:r>
              <a:rPr lang="vi-VN">
                <a:latin typeface="Arial"/>
                <a:cs typeface="Arial"/>
              </a:rPr>
              <a:t> </a:t>
            </a:r>
          </a:p>
          <a:p>
            <a:r>
              <a:rPr lang="vi-VN" err="1">
                <a:latin typeface="Arial"/>
                <a:cs typeface="Arial"/>
              </a:rPr>
              <a:t>Liều</a:t>
            </a:r>
            <a:r>
              <a:rPr lang="vi-VN">
                <a:latin typeface="Arial"/>
                <a:cs typeface="Arial"/>
              </a:rPr>
              <a:t> </a:t>
            </a:r>
            <a:r>
              <a:rPr lang="vi-VN" err="1">
                <a:latin typeface="Arial"/>
                <a:cs typeface="Arial"/>
              </a:rPr>
              <a:t>pháp</a:t>
            </a:r>
            <a:r>
              <a:rPr lang="vi-VN">
                <a:latin typeface="Arial"/>
                <a:cs typeface="Arial"/>
              </a:rPr>
              <a:t> </a:t>
            </a:r>
            <a:r>
              <a:rPr lang="vi-VN" err="1">
                <a:latin typeface="Arial"/>
                <a:cs typeface="Arial"/>
              </a:rPr>
              <a:t>toàn</a:t>
            </a:r>
            <a:r>
              <a:rPr lang="vi-VN">
                <a:latin typeface="Arial"/>
                <a:cs typeface="Arial"/>
              </a:rPr>
              <a:t> thân </a:t>
            </a:r>
          </a:p>
          <a:p>
            <a:r>
              <a:rPr lang="vi-VN" err="1">
                <a:latin typeface="Arial"/>
                <a:cs typeface="Arial"/>
              </a:rPr>
              <a:t>Ghép</a:t>
            </a:r>
            <a:r>
              <a:rPr lang="vi-VN">
                <a:latin typeface="Arial"/>
                <a:cs typeface="Arial"/>
              </a:rPr>
              <a:t> gan </a:t>
            </a:r>
            <a:r>
              <a:rPr lang="vi-VN" err="1">
                <a:latin typeface="Arial"/>
                <a:cs typeface="Arial"/>
              </a:rPr>
              <a:t>điều</a:t>
            </a:r>
            <a:r>
              <a:rPr lang="vi-VN">
                <a:latin typeface="Arial"/>
                <a:cs typeface="Arial"/>
              </a:rPr>
              <a:t> </a:t>
            </a:r>
            <a:r>
              <a:rPr lang="vi-VN" err="1">
                <a:latin typeface="Arial"/>
                <a:cs typeface="Arial"/>
              </a:rPr>
              <a:t>trị</a:t>
            </a:r>
            <a:r>
              <a:rPr lang="vi-VN">
                <a:latin typeface="Arial"/>
                <a:cs typeface="Arial"/>
              </a:rPr>
              <a:t> nâng </a:t>
            </a:r>
            <a:r>
              <a:rPr lang="vi-VN" err="1">
                <a:latin typeface="Arial"/>
                <a:cs typeface="Arial"/>
              </a:rPr>
              <a:t>đỡ</a:t>
            </a:r>
            <a:endParaRPr lang="en-US" err="1">
              <a:latin typeface="Arial"/>
              <a:cs typeface="Arial"/>
            </a:endParaRPr>
          </a:p>
        </p:txBody>
      </p:sp>
      <p:sp>
        <p:nvSpPr>
          <p:cNvPr id="4" name="Slide Number Placeholder 3"/>
          <p:cNvSpPr>
            <a:spLocks noGrp="1"/>
          </p:cNvSpPr>
          <p:nvPr>
            <p:ph type="sldNum" sz="quarter" idx="10"/>
          </p:nvPr>
        </p:nvSpPr>
        <p:spPr/>
        <p:txBody>
          <a:bodyPr/>
          <a:lstStyle/>
          <a:p>
            <a:fld id="{9BC3478D-B4DE-4D3C-82F7-36E2E500FA56}" type="slidenum">
              <a:rPr lang="en-US" smtClean="0"/>
              <a:t>32</a:t>
            </a:fld>
            <a:endParaRPr lang="en-US"/>
          </a:p>
        </p:txBody>
      </p:sp>
    </p:spTree>
    <p:extLst>
      <p:ext uri="{BB962C8B-B14F-4D97-AF65-F5344CB8AC3E}">
        <p14:creationId xmlns:p14="http://schemas.microsoft.com/office/powerpoint/2010/main" val="819323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latin typeface="Arial"/>
                <a:cs typeface="Arial"/>
              </a:rPr>
              <a:t>Đây </a:t>
            </a:r>
            <a:r>
              <a:rPr lang="vi-VN" err="1">
                <a:latin typeface="Arial"/>
                <a:cs typeface="Arial"/>
              </a:rPr>
              <a:t>là</a:t>
            </a:r>
            <a:r>
              <a:rPr lang="vi-VN">
                <a:latin typeface="Arial"/>
                <a:cs typeface="Arial"/>
              </a:rPr>
              <a:t> </a:t>
            </a:r>
            <a:r>
              <a:rPr lang="vi-VN" err="1">
                <a:latin typeface="Arial"/>
                <a:cs typeface="Arial"/>
              </a:rPr>
              <a:t>bảng</a:t>
            </a:r>
            <a:r>
              <a:rPr lang="vi-VN">
                <a:latin typeface="Arial"/>
                <a:cs typeface="Arial"/>
              </a:rPr>
              <a:t> </a:t>
            </a:r>
            <a:r>
              <a:rPr lang="vi-VN" err="1">
                <a:latin typeface="Arial"/>
                <a:cs typeface="Arial"/>
              </a:rPr>
              <a:t>hướng</a:t>
            </a:r>
            <a:r>
              <a:rPr lang="vi-VN">
                <a:latin typeface="Arial"/>
                <a:cs typeface="Arial"/>
              </a:rPr>
              <a:t> </a:t>
            </a:r>
            <a:r>
              <a:rPr lang="vi-VN" err="1">
                <a:latin typeface="Arial"/>
                <a:cs typeface="Arial"/>
              </a:rPr>
              <a:t>dẫn</a:t>
            </a:r>
            <a:r>
              <a:rPr lang="vi-VN">
                <a:latin typeface="Arial"/>
                <a:cs typeface="Arial"/>
              </a:rPr>
              <a:t> </a:t>
            </a:r>
            <a:r>
              <a:rPr lang="vi-VN" err="1">
                <a:latin typeface="Arial"/>
                <a:cs typeface="Arial"/>
              </a:rPr>
              <a:t>điều</a:t>
            </a:r>
            <a:r>
              <a:rPr lang="vi-VN">
                <a:latin typeface="Arial"/>
                <a:cs typeface="Arial"/>
              </a:rPr>
              <a:t> </a:t>
            </a:r>
            <a:r>
              <a:rPr lang="vi-VN" err="1">
                <a:latin typeface="Arial"/>
                <a:cs typeface="Arial"/>
              </a:rPr>
              <a:t>trị</a:t>
            </a:r>
            <a:r>
              <a:rPr lang="vi-VN">
                <a:latin typeface="Arial"/>
                <a:cs typeface="Arial"/>
              </a:rPr>
              <a:t> </a:t>
            </a:r>
            <a:r>
              <a:rPr lang="vi-VN" err="1">
                <a:latin typeface="Arial"/>
                <a:cs typeface="Arial"/>
              </a:rPr>
              <a:t>của</a:t>
            </a:r>
            <a:r>
              <a:rPr lang="vi-VN">
                <a:latin typeface="Arial"/>
                <a:cs typeface="Arial"/>
              </a:rPr>
              <a:t> BCLC 2022</a:t>
            </a:r>
            <a:endParaRPr lang="en-US"/>
          </a:p>
          <a:p>
            <a:r>
              <a:rPr lang="vi-VN">
                <a:latin typeface="Arial"/>
                <a:cs typeface="Arial"/>
              </a:rPr>
              <a:t>ở </a:t>
            </a:r>
            <a:r>
              <a:rPr lang="vi-VN" err="1">
                <a:latin typeface="Arial"/>
                <a:cs typeface="Arial"/>
              </a:rPr>
              <a:t>bảng</a:t>
            </a:r>
            <a:r>
              <a:rPr lang="vi-VN">
                <a:latin typeface="Arial"/>
                <a:cs typeface="Arial"/>
              </a:rPr>
              <a:t> sau đây, mô </a:t>
            </a:r>
            <a:r>
              <a:rPr lang="vi-VN" err="1">
                <a:latin typeface="Arial"/>
                <a:cs typeface="Arial"/>
              </a:rPr>
              <a:t>tả</a:t>
            </a:r>
            <a:r>
              <a:rPr lang="vi-VN">
                <a:latin typeface="Arial"/>
                <a:cs typeface="Arial"/>
              </a:rPr>
              <a:t> </a:t>
            </a:r>
            <a:r>
              <a:rPr lang="vi-VN" err="1">
                <a:latin typeface="Arial"/>
                <a:cs typeface="Arial"/>
              </a:rPr>
              <a:t>các</a:t>
            </a:r>
            <a:r>
              <a:rPr lang="vi-VN">
                <a:latin typeface="Arial"/>
                <a:cs typeface="Arial"/>
              </a:rPr>
              <a:t> </a:t>
            </a:r>
            <a:r>
              <a:rPr lang="vi-VN" err="1">
                <a:latin typeface="Arial"/>
                <a:cs typeface="Arial"/>
              </a:rPr>
              <a:t>lựa</a:t>
            </a:r>
            <a:r>
              <a:rPr lang="vi-VN">
                <a:latin typeface="Arial"/>
                <a:cs typeface="Arial"/>
              </a:rPr>
              <a:t> </a:t>
            </a:r>
            <a:r>
              <a:rPr lang="vi-VN" err="1">
                <a:latin typeface="Arial"/>
                <a:cs typeface="Arial"/>
              </a:rPr>
              <a:t>chọn</a:t>
            </a:r>
            <a:r>
              <a:rPr lang="vi-VN">
                <a:latin typeface="Arial"/>
                <a:cs typeface="Arial"/>
              </a:rPr>
              <a:t> </a:t>
            </a:r>
            <a:r>
              <a:rPr lang="vi-VN" err="1">
                <a:latin typeface="Arial"/>
                <a:cs typeface="Arial"/>
              </a:rPr>
              <a:t>điều</a:t>
            </a:r>
            <a:r>
              <a:rPr lang="vi-VN">
                <a:latin typeface="Arial"/>
                <a:cs typeface="Arial"/>
              </a:rPr>
              <a:t> </a:t>
            </a:r>
            <a:r>
              <a:rPr lang="vi-VN" err="1">
                <a:latin typeface="Arial"/>
                <a:cs typeface="Arial"/>
              </a:rPr>
              <a:t>trị</a:t>
            </a:r>
            <a:r>
              <a:rPr lang="vi-VN">
                <a:latin typeface="Arial"/>
                <a:cs typeface="Arial"/>
              </a:rPr>
              <a:t> </a:t>
            </a:r>
            <a:r>
              <a:rPr lang="vi-VN" err="1">
                <a:latin typeface="Arial"/>
                <a:cs typeface="Arial"/>
              </a:rPr>
              <a:t>được</a:t>
            </a:r>
            <a:r>
              <a:rPr lang="vi-VN">
                <a:latin typeface="Arial"/>
                <a:cs typeface="Arial"/>
              </a:rPr>
              <a:t> </a:t>
            </a:r>
            <a:r>
              <a:rPr lang="vi-VN" err="1">
                <a:latin typeface="Arial"/>
                <a:cs typeface="Arial"/>
              </a:rPr>
              <a:t>đề</a:t>
            </a:r>
            <a:r>
              <a:rPr lang="vi-VN">
                <a:latin typeface="Arial"/>
                <a:cs typeface="Arial"/>
              </a:rPr>
              <a:t> </a:t>
            </a:r>
            <a:r>
              <a:rPr lang="vi-VN" err="1">
                <a:latin typeface="Arial"/>
                <a:cs typeface="Arial"/>
              </a:rPr>
              <a:t>xuất</a:t>
            </a:r>
            <a:r>
              <a:rPr lang="vi-VN">
                <a:latin typeface="Arial"/>
                <a:cs typeface="Arial"/>
              </a:rPr>
              <a:t> cho </a:t>
            </a:r>
            <a:r>
              <a:rPr lang="vi-VN" err="1">
                <a:latin typeface="Arial"/>
                <a:cs typeface="Arial"/>
              </a:rPr>
              <a:t>từng</a:t>
            </a:r>
            <a:r>
              <a:rPr lang="vi-VN">
                <a:latin typeface="Arial"/>
                <a:cs typeface="Arial"/>
              </a:rPr>
              <a:t> giai </a:t>
            </a:r>
            <a:r>
              <a:rPr lang="vi-VN" err="1">
                <a:latin typeface="Arial"/>
                <a:cs typeface="Arial"/>
              </a:rPr>
              <a:t>đoạn</a:t>
            </a:r>
            <a:r>
              <a:rPr lang="vi-VN">
                <a:latin typeface="Arial"/>
                <a:cs typeface="Arial"/>
              </a:rPr>
              <a:t> . </a:t>
            </a:r>
            <a:r>
              <a:rPr lang="vi-VN" err="1">
                <a:latin typeface="Arial"/>
                <a:cs typeface="Arial"/>
              </a:rPr>
              <a:t>Khuyến</a:t>
            </a:r>
            <a:r>
              <a:rPr lang="vi-VN">
                <a:latin typeface="Arial"/>
                <a:cs typeface="Arial"/>
              </a:rPr>
              <a:t> </a:t>
            </a:r>
            <a:r>
              <a:rPr lang="vi-VN" err="1">
                <a:latin typeface="Arial"/>
                <a:cs typeface="Arial"/>
              </a:rPr>
              <a:t>cáo</a:t>
            </a:r>
            <a:r>
              <a:rPr lang="vi-VN">
                <a:latin typeface="Arial"/>
                <a:cs typeface="Arial"/>
              </a:rPr>
              <a:t> </a:t>
            </a:r>
            <a:r>
              <a:rPr lang="vi-VN" err="1">
                <a:latin typeface="Arial"/>
                <a:cs typeface="Arial"/>
              </a:rPr>
              <a:t>về</a:t>
            </a:r>
            <a:r>
              <a:rPr lang="vi-VN">
                <a:latin typeface="Arial"/>
                <a:cs typeface="Arial"/>
              </a:rPr>
              <a:t> </a:t>
            </a:r>
            <a:r>
              <a:rPr lang="vi-VN" err="1">
                <a:latin typeface="Arial"/>
                <a:cs typeface="Arial"/>
              </a:rPr>
              <a:t>lựa</a:t>
            </a:r>
            <a:r>
              <a:rPr lang="vi-VN">
                <a:latin typeface="Arial"/>
                <a:cs typeface="Arial"/>
              </a:rPr>
              <a:t> </a:t>
            </a:r>
            <a:r>
              <a:rPr lang="vi-VN" err="1">
                <a:latin typeface="Arial"/>
                <a:cs typeface="Arial"/>
              </a:rPr>
              <a:t>chọn</a:t>
            </a:r>
            <a:r>
              <a:rPr lang="vi-VN">
                <a:latin typeface="Arial"/>
                <a:cs typeface="Arial"/>
              </a:rPr>
              <a:t> ưu tiên, tuy nhiên </a:t>
            </a:r>
            <a:r>
              <a:rPr lang="vi-VN" err="1">
                <a:latin typeface="Arial"/>
                <a:cs typeface="Arial"/>
              </a:rPr>
              <a:t>cần</a:t>
            </a:r>
            <a:r>
              <a:rPr lang="vi-VN">
                <a:latin typeface="Arial"/>
                <a:cs typeface="Arial"/>
              </a:rPr>
              <a:t> cân </a:t>
            </a:r>
            <a:r>
              <a:rPr lang="vi-VN" err="1">
                <a:latin typeface="Arial"/>
                <a:cs typeface="Arial"/>
              </a:rPr>
              <a:t>nhắc</a:t>
            </a:r>
            <a:r>
              <a:rPr lang="vi-VN">
                <a:latin typeface="Arial"/>
                <a:cs typeface="Arial"/>
              </a:rPr>
              <a:t> </a:t>
            </a:r>
            <a:r>
              <a:rPr lang="vi-VN" err="1">
                <a:latin typeface="Arial"/>
                <a:cs typeface="Arial"/>
              </a:rPr>
              <a:t>nhiều</a:t>
            </a:r>
            <a:r>
              <a:rPr lang="vi-VN">
                <a:latin typeface="Arial"/>
                <a:cs typeface="Arial"/>
              </a:rPr>
              <a:t> </a:t>
            </a:r>
            <a:r>
              <a:rPr lang="vi-VN" err="1">
                <a:latin typeface="Arial"/>
                <a:cs typeface="Arial"/>
              </a:rPr>
              <a:t>yếu</a:t>
            </a:r>
            <a:r>
              <a:rPr lang="vi-VN">
                <a:latin typeface="Arial"/>
                <a:cs typeface="Arial"/>
              </a:rPr>
              <a:t> </a:t>
            </a:r>
            <a:r>
              <a:rPr lang="vi-VN" err="1">
                <a:latin typeface="Arial"/>
                <a:cs typeface="Arial"/>
              </a:rPr>
              <a:t>tố</a:t>
            </a:r>
            <a:r>
              <a:rPr lang="vi-VN">
                <a:latin typeface="Arial"/>
                <a:cs typeface="Arial"/>
              </a:rPr>
              <a:t> </a:t>
            </a:r>
            <a:r>
              <a:rPr lang="vi-VN" err="1">
                <a:latin typeface="Arial"/>
                <a:cs typeface="Arial"/>
              </a:rPr>
              <a:t>khác</a:t>
            </a:r>
            <a:r>
              <a:rPr lang="vi-VN">
                <a:latin typeface="Arial"/>
                <a:cs typeface="Arial"/>
              </a:rPr>
              <a:t> như </a:t>
            </a:r>
            <a:r>
              <a:rPr lang="vi-VN" err="1">
                <a:latin typeface="Arial"/>
                <a:cs typeface="Arial"/>
              </a:rPr>
              <a:t>sự</a:t>
            </a:r>
            <a:r>
              <a:rPr lang="vi-VN">
                <a:latin typeface="Arial"/>
                <a:cs typeface="Arial"/>
              </a:rPr>
              <a:t> </a:t>
            </a:r>
            <a:r>
              <a:rPr lang="vi-VN" err="1">
                <a:latin typeface="Arial"/>
                <a:cs typeface="Arial"/>
              </a:rPr>
              <a:t>lựa</a:t>
            </a:r>
            <a:r>
              <a:rPr lang="vi-VN">
                <a:latin typeface="Arial"/>
                <a:cs typeface="Arial"/>
              </a:rPr>
              <a:t> </a:t>
            </a:r>
            <a:r>
              <a:rPr lang="vi-VN" err="1">
                <a:latin typeface="Arial"/>
                <a:cs typeface="Arial"/>
              </a:rPr>
              <a:t>chọn</a:t>
            </a:r>
            <a:r>
              <a:rPr lang="vi-VN">
                <a:latin typeface="Arial"/>
                <a:cs typeface="Arial"/>
              </a:rPr>
              <a:t> </a:t>
            </a:r>
            <a:r>
              <a:rPr lang="vi-VN" err="1">
                <a:latin typeface="Arial"/>
                <a:cs typeface="Arial"/>
              </a:rPr>
              <a:t>của</a:t>
            </a:r>
            <a:r>
              <a:rPr lang="vi-VN">
                <a:latin typeface="Arial"/>
                <a:cs typeface="Arial"/>
              </a:rPr>
              <a:t> BN, </a:t>
            </a:r>
            <a:r>
              <a:rPr lang="vi-VN" err="1">
                <a:latin typeface="Arial"/>
                <a:cs typeface="Arial"/>
              </a:rPr>
              <a:t>khả</a:t>
            </a:r>
            <a:r>
              <a:rPr lang="vi-VN">
                <a:latin typeface="Arial"/>
                <a:cs typeface="Arial"/>
              </a:rPr>
              <a:t> năng </a:t>
            </a:r>
            <a:r>
              <a:rPr lang="vi-VN" err="1">
                <a:latin typeface="Arial"/>
                <a:cs typeface="Arial"/>
              </a:rPr>
              <a:t>thực</a:t>
            </a:r>
            <a:r>
              <a:rPr lang="vi-VN">
                <a:latin typeface="Arial"/>
                <a:cs typeface="Arial"/>
              </a:rPr>
              <a:t> </a:t>
            </a:r>
            <a:r>
              <a:rPr lang="vi-VN" err="1">
                <a:latin typeface="Arial"/>
                <a:cs typeface="Arial"/>
              </a:rPr>
              <a:t>hiện</a:t>
            </a:r>
            <a:r>
              <a:rPr lang="vi-VN">
                <a:latin typeface="Arial"/>
                <a:cs typeface="Arial"/>
              </a:rPr>
              <a:t> phương </a:t>
            </a:r>
            <a:r>
              <a:rPr lang="vi-VN" err="1">
                <a:latin typeface="Arial"/>
                <a:cs typeface="Arial"/>
              </a:rPr>
              <a:t>pháp</a:t>
            </a:r>
            <a:r>
              <a:rPr lang="vi-VN">
                <a:latin typeface="Arial"/>
                <a:cs typeface="Arial"/>
              </a:rPr>
              <a:t> </a:t>
            </a:r>
            <a:r>
              <a:rPr lang="vi-VN" err="1">
                <a:latin typeface="Arial"/>
                <a:cs typeface="Arial"/>
              </a:rPr>
              <a:t>điều</a:t>
            </a:r>
            <a:r>
              <a:rPr lang="vi-VN">
                <a:latin typeface="Arial"/>
                <a:cs typeface="Arial"/>
              </a:rPr>
              <a:t> </a:t>
            </a:r>
            <a:r>
              <a:rPr lang="vi-VN" err="1">
                <a:latin typeface="Arial"/>
                <a:cs typeface="Arial"/>
              </a:rPr>
              <a:t>trị</a:t>
            </a:r>
            <a:r>
              <a:rPr lang="vi-VN">
                <a:latin typeface="Arial"/>
                <a:cs typeface="Arial"/>
              </a:rPr>
              <a:t> trên </a:t>
            </a:r>
            <a:r>
              <a:rPr lang="vi-VN" err="1">
                <a:latin typeface="Arial"/>
                <a:cs typeface="Arial"/>
              </a:rPr>
              <a:t>thực</a:t>
            </a:r>
            <a:r>
              <a:rPr lang="vi-VN">
                <a:latin typeface="Arial"/>
                <a:cs typeface="Arial"/>
              </a:rPr>
              <a:t> </a:t>
            </a:r>
            <a:r>
              <a:rPr lang="vi-VN" err="1">
                <a:latin typeface="Arial"/>
                <a:cs typeface="Arial"/>
              </a:rPr>
              <a:t>tế</a:t>
            </a:r>
            <a:r>
              <a:rPr lang="vi-VN">
                <a:latin typeface="Arial"/>
                <a:cs typeface="Arial"/>
              </a:rPr>
              <a:t>, </a:t>
            </a:r>
            <a:r>
              <a:rPr lang="vi-VN" err="1">
                <a:latin typeface="Arial"/>
                <a:cs typeface="Arial"/>
              </a:rPr>
              <a:t>các</a:t>
            </a:r>
            <a:r>
              <a:rPr lang="vi-VN">
                <a:latin typeface="Arial"/>
                <a:cs typeface="Arial"/>
              </a:rPr>
              <a:t> </a:t>
            </a:r>
            <a:r>
              <a:rPr lang="vi-VN" err="1">
                <a:latin typeface="Arial"/>
                <a:cs typeface="Arial"/>
              </a:rPr>
              <a:t>vấn</a:t>
            </a:r>
            <a:r>
              <a:rPr lang="vi-VN">
                <a:latin typeface="Arial"/>
                <a:cs typeface="Arial"/>
              </a:rPr>
              <a:t> </a:t>
            </a:r>
            <a:r>
              <a:rPr lang="vi-VN" err="1">
                <a:latin typeface="Arial"/>
                <a:cs typeface="Arial"/>
              </a:rPr>
              <a:t>đề</a:t>
            </a:r>
            <a:r>
              <a:rPr lang="vi-VN">
                <a:latin typeface="Arial"/>
                <a:cs typeface="Arial"/>
              </a:rPr>
              <a:t> văn </a:t>
            </a:r>
            <a:r>
              <a:rPr lang="vi-VN" err="1">
                <a:latin typeface="Arial"/>
                <a:cs typeface="Arial"/>
              </a:rPr>
              <a:t>hóa</a:t>
            </a:r>
            <a:r>
              <a:rPr lang="vi-VN">
                <a:latin typeface="Arial"/>
                <a:cs typeface="Arial"/>
              </a:rPr>
              <a:t>- </a:t>
            </a:r>
            <a:r>
              <a:rPr lang="vi-VN" err="1">
                <a:latin typeface="Arial"/>
                <a:cs typeface="Arial"/>
              </a:rPr>
              <a:t>xã</a:t>
            </a:r>
            <a:r>
              <a:rPr lang="vi-VN">
                <a:latin typeface="Arial"/>
                <a:cs typeface="Arial"/>
              </a:rPr>
              <a:t> </a:t>
            </a:r>
            <a:r>
              <a:rPr lang="vi-VN" err="1">
                <a:latin typeface="Arial"/>
                <a:cs typeface="Arial"/>
              </a:rPr>
              <a:t>hội</a:t>
            </a:r>
            <a:r>
              <a:rPr lang="vi-VN">
                <a:latin typeface="Arial"/>
                <a:cs typeface="Arial"/>
              </a:rPr>
              <a:t> liên quan </a:t>
            </a:r>
            <a:r>
              <a:rPr lang="vi-VN" err="1">
                <a:latin typeface="Arial"/>
                <a:cs typeface="Arial"/>
              </a:rPr>
              <a:t>đến</a:t>
            </a:r>
            <a:r>
              <a:rPr lang="vi-VN">
                <a:latin typeface="Arial"/>
                <a:cs typeface="Arial"/>
              </a:rPr>
              <a:t> </a:t>
            </a:r>
            <a:r>
              <a:rPr lang="vi-VN" err="1">
                <a:latin typeface="Arial"/>
                <a:cs typeface="Arial"/>
              </a:rPr>
              <a:t>điều</a:t>
            </a:r>
            <a:r>
              <a:rPr lang="vi-VN">
                <a:latin typeface="Arial"/>
                <a:cs typeface="Arial"/>
              </a:rPr>
              <a:t> </a:t>
            </a:r>
            <a:r>
              <a:rPr lang="vi-VN" err="1">
                <a:latin typeface="Arial"/>
                <a:cs typeface="Arial"/>
              </a:rPr>
              <a:t>trị</a:t>
            </a:r>
            <a:r>
              <a:rPr lang="vi-VN">
                <a:latin typeface="Arial"/>
                <a:cs typeface="Arial"/>
              </a:rPr>
              <a:t> </a:t>
            </a:r>
            <a:r>
              <a:rPr lang="vi-VN" err="1">
                <a:latin typeface="Arial"/>
                <a:cs typeface="Arial"/>
              </a:rPr>
              <a:t>ghép</a:t>
            </a:r>
            <a:r>
              <a:rPr lang="vi-VN">
                <a:latin typeface="Arial"/>
                <a:cs typeface="Arial"/>
              </a:rPr>
              <a:t> gan</a:t>
            </a:r>
            <a:endParaRPr lang="vi-VN"/>
          </a:p>
          <a:p>
            <a:r>
              <a:rPr lang="vi-VN">
                <a:latin typeface="Arial"/>
                <a:cs typeface="Arial"/>
              </a:rPr>
              <a:t>0. Ở </a:t>
            </a:r>
            <a:r>
              <a:rPr lang="vi-VN" err="1">
                <a:latin typeface="Arial"/>
                <a:cs typeface="Arial"/>
              </a:rPr>
              <a:t>gđ</a:t>
            </a:r>
            <a:r>
              <a:rPr lang="vi-VN">
                <a:latin typeface="Arial"/>
                <a:cs typeface="Arial"/>
              </a:rPr>
              <a:t> </a:t>
            </a:r>
            <a:r>
              <a:rPr lang="vi-VN" err="1">
                <a:latin typeface="Arial"/>
                <a:cs typeface="Arial"/>
              </a:rPr>
              <a:t>rất</a:t>
            </a:r>
            <a:r>
              <a:rPr lang="vi-VN">
                <a:latin typeface="Arial"/>
                <a:cs typeface="Arial"/>
              </a:rPr>
              <a:t> </a:t>
            </a:r>
            <a:r>
              <a:rPr lang="vi-VN" err="1">
                <a:latin typeface="Arial"/>
                <a:cs typeface="Arial"/>
              </a:rPr>
              <a:t>sớm</a:t>
            </a:r>
            <a:r>
              <a:rPr lang="vi-VN">
                <a:latin typeface="Arial"/>
                <a:cs typeface="Arial"/>
              </a:rPr>
              <a:t>, </a:t>
            </a:r>
            <a:r>
              <a:rPr lang="vi-VN" err="1">
                <a:latin typeface="Arial"/>
                <a:cs typeface="Arial"/>
              </a:rPr>
              <a:t>cần</a:t>
            </a:r>
            <a:r>
              <a:rPr lang="vi-VN">
                <a:latin typeface="Arial"/>
                <a:cs typeface="Arial"/>
              </a:rPr>
              <a:t> </a:t>
            </a:r>
            <a:r>
              <a:rPr lang="vi-VN" err="1">
                <a:latin typeface="Arial"/>
                <a:cs typeface="Arial"/>
              </a:rPr>
              <a:t>đánh</a:t>
            </a:r>
            <a:r>
              <a:rPr lang="vi-VN">
                <a:latin typeface="Arial"/>
                <a:cs typeface="Arial"/>
              </a:rPr>
              <a:t> </a:t>
            </a:r>
            <a:r>
              <a:rPr lang="vi-VN" err="1">
                <a:latin typeface="Arial"/>
                <a:cs typeface="Arial"/>
              </a:rPr>
              <a:t>giá</a:t>
            </a:r>
            <a:r>
              <a:rPr lang="vi-VN">
                <a:latin typeface="Arial"/>
                <a:cs typeface="Arial"/>
              </a:rPr>
              <a:t> </a:t>
            </a:r>
            <a:r>
              <a:rPr lang="vi-VN" err="1">
                <a:latin typeface="Arial"/>
                <a:cs typeface="Arial"/>
              </a:rPr>
              <a:t>khả</a:t>
            </a:r>
            <a:r>
              <a:rPr lang="vi-VN">
                <a:latin typeface="Arial"/>
                <a:cs typeface="Arial"/>
              </a:rPr>
              <a:t> năng </a:t>
            </a:r>
            <a:r>
              <a:rPr lang="vi-VN" err="1">
                <a:latin typeface="Arial"/>
                <a:cs typeface="Arial"/>
              </a:rPr>
              <a:t>tiếp</a:t>
            </a:r>
            <a:r>
              <a:rPr lang="vi-VN">
                <a:latin typeface="Arial"/>
                <a:cs typeface="Arial"/>
              </a:rPr>
              <a:t> </a:t>
            </a:r>
            <a:r>
              <a:rPr lang="vi-VN" err="1">
                <a:latin typeface="Arial"/>
                <a:cs typeface="Arial"/>
              </a:rPr>
              <a:t>cận</a:t>
            </a:r>
            <a:r>
              <a:rPr lang="vi-VN">
                <a:latin typeface="Arial"/>
                <a:cs typeface="Arial"/>
              </a:rPr>
              <a:t> </a:t>
            </a:r>
            <a:r>
              <a:rPr lang="vi-VN" err="1">
                <a:latin typeface="Arial"/>
                <a:cs typeface="Arial"/>
              </a:rPr>
              <a:t>ghép</a:t>
            </a:r>
            <a:r>
              <a:rPr lang="vi-VN">
                <a:latin typeface="Arial"/>
                <a:cs typeface="Arial"/>
              </a:rPr>
              <a:t> gan </a:t>
            </a:r>
            <a:r>
              <a:rPr lang="vi-VN" err="1">
                <a:latin typeface="Arial"/>
                <a:cs typeface="Arial"/>
              </a:rPr>
              <a:t>đx</a:t>
            </a:r>
            <a:r>
              <a:rPr lang="vi-VN">
                <a:latin typeface="Arial"/>
                <a:cs typeface="Arial"/>
              </a:rPr>
              <a:t> hay </a:t>
            </a:r>
            <a:r>
              <a:rPr lang="vi-VN" err="1">
                <a:latin typeface="Arial"/>
                <a:cs typeface="Arial"/>
              </a:rPr>
              <a:t>ko</a:t>
            </a:r>
            <a:r>
              <a:rPr lang="vi-VN">
                <a:latin typeface="Arial"/>
                <a:cs typeface="Arial"/>
              </a:rPr>
              <a:t>?, </a:t>
            </a:r>
            <a:r>
              <a:rPr lang="vi-VN" err="1">
                <a:latin typeface="Arial"/>
                <a:cs typeface="Arial"/>
              </a:rPr>
              <a:t>nếu</a:t>
            </a:r>
            <a:r>
              <a:rPr lang="vi-VN">
                <a:latin typeface="Arial"/>
                <a:cs typeface="Arial"/>
              </a:rPr>
              <a:t> </a:t>
            </a:r>
            <a:r>
              <a:rPr lang="vi-VN" err="1">
                <a:latin typeface="Arial"/>
                <a:cs typeface="Arial"/>
              </a:rPr>
              <a:t>ko</a:t>
            </a:r>
            <a:r>
              <a:rPr lang="vi-VN">
                <a:latin typeface="Arial"/>
                <a:cs typeface="Arial"/>
              </a:rPr>
              <a:t> --&gt; </a:t>
            </a:r>
            <a:r>
              <a:rPr lang="vi-VN" err="1">
                <a:latin typeface="Arial"/>
                <a:cs typeface="Arial"/>
              </a:rPr>
              <a:t>hủy</a:t>
            </a:r>
            <a:r>
              <a:rPr lang="vi-VN">
                <a:latin typeface="Arial"/>
                <a:cs typeface="Arial"/>
              </a:rPr>
              <a:t> </a:t>
            </a:r>
            <a:r>
              <a:rPr lang="vi-VN" err="1">
                <a:latin typeface="Arial"/>
                <a:cs typeface="Arial"/>
              </a:rPr>
              <a:t>khối</a:t>
            </a:r>
            <a:r>
              <a:rPr lang="vi-VN">
                <a:latin typeface="Arial"/>
                <a:cs typeface="Arial"/>
              </a:rPr>
              <a:t> u. </a:t>
            </a:r>
            <a:r>
              <a:rPr lang="vi-VN" err="1">
                <a:latin typeface="Arial"/>
                <a:cs typeface="Arial"/>
              </a:rPr>
              <a:t>Nếu</a:t>
            </a:r>
            <a:r>
              <a:rPr lang="vi-VN">
                <a:latin typeface="Arial"/>
                <a:cs typeface="Arial"/>
              </a:rPr>
              <a:t> </a:t>
            </a:r>
            <a:r>
              <a:rPr lang="vi-VN" err="1">
                <a:latin typeface="Arial"/>
                <a:cs typeface="Arial"/>
              </a:rPr>
              <a:t>có</a:t>
            </a:r>
            <a:r>
              <a:rPr lang="vi-VN">
                <a:latin typeface="Arial"/>
                <a:cs typeface="Arial"/>
              </a:rPr>
              <a:t> --&gt; xem </a:t>
            </a:r>
            <a:r>
              <a:rPr lang="vi-VN" err="1">
                <a:latin typeface="Arial"/>
                <a:cs typeface="Arial"/>
              </a:rPr>
              <a:t>xét</a:t>
            </a:r>
            <a:r>
              <a:rPr lang="vi-VN">
                <a:latin typeface="Arial"/>
                <a:cs typeface="Arial"/>
              </a:rPr>
              <a:t> </a:t>
            </a:r>
            <a:r>
              <a:rPr lang="vi-VN" err="1">
                <a:latin typeface="Arial"/>
                <a:cs typeface="Arial"/>
              </a:rPr>
              <a:t>áp</a:t>
            </a:r>
            <a:r>
              <a:rPr lang="vi-VN">
                <a:latin typeface="Arial"/>
                <a:cs typeface="Arial"/>
              </a:rPr>
              <a:t> </a:t>
            </a:r>
            <a:r>
              <a:rPr lang="vi-VN" err="1">
                <a:latin typeface="Arial"/>
                <a:cs typeface="Arial"/>
              </a:rPr>
              <a:t>lực</a:t>
            </a:r>
            <a:r>
              <a:rPr lang="vi-VN">
                <a:latin typeface="Arial"/>
                <a:cs typeface="Arial"/>
              </a:rPr>
              <a:t> TM </a:t>
            </a:r>
            <a:r>
              <a:rPr lang="vi-VN" err="1">
                <a:latin typeface="Arial"/>
                <a:cs typeface="Arial"/>
              </a:rPr>
              <a:t>cửa</a:t>
            </a:r>
            <a:r>
              <a:rPr lang="vi-VN">
                <a:latin typeface="Arial"/>
                <a:cs typeface="Arial"/>
              </a:rPr>
              <a:t>, </a:t>
            </a:r>
            <a:r>
              <a:rPr lang="vi-VN" err="1">
                <a:latin typeface="Arial"/>
                <a:cs typeface="Arial"/>
              </a:rPr>
              <a:t>bilirubin</a:t>
            </a:r>
            <a:r>
              <a:rPr lang="vi-VN">
                <a:latin typeface="Arial"/>
                <a:cs typeface="Arial"/>
              </a:rPr>
              <a:t>, </a:t>
            </a:r>
            <a:r>
              <a:rPr lang="vi-VN" err="1">
                <a:latin typeface="Arial"/>
                <a:cs typeface="Arial"/>
              </a:rPr>
              <a:t>nếu</a:t>
            </a:r>
            <a:r>
              <a:rPr lang="vi-VN">
                <a:latin typeface="Arial"/>
                <a:cs typeface="Arial"/>
              </a:rPr>
              <a:t> </a:t>
            </a:r>
            <a:r>
              <a:rPr lang="vi-VN" err="1">
                <a:latin typeface="Arial"/>
                <a:cs typeface="Arial"/>
              </a:rPr>
              <a:t>bình</a:t>
            </a:r>
            <a:r>
              <a:rPr lang="vi-VN">
                <a:latin typeface="Arial"/>
                <a:cs typeface="Arial"/>
              </a:rPr>
              <a:t> </a:t>
            </a:r>
            <a:r>
              <a:rPr lang="vi-VN" err="1">
                <a:latin typeface="Arial"/>
                <a:cs typeface="Arial"/>
              </a:rPr>
              <a:t>thường</a:t>
            </a:r>
            <a:r>
              <a:rPr lang="vi-VN">
                <a:latin typeface="Arial"/>
                <a:cs typeface="Arial"/>
              </a:rPr>
              <a:t> </a:t>
            </a:r>
            <a:r>
              <a:rPr lang="vi-VN" err="1">
                <a:latin typeface="Arial"/>
                <a:cs typeface="Arial"/>
              </a:rPr>
              <a:t>thì</a:t>
            </a:r>
            <a:r>
              <a:rPr lang="vi-VN">
                <a:latin typeface="Arial"/>
                <a:cs typeface="Arial"/>
              </a:rPr>
              <a:t> </a:t>
            </a:r>
            <a:r>
              <a:rPr lang="vi-VN" err="1">
                <a:latin typeface="Arial"/>
                <a:cs typeface="Arial"/>
              </a:rPr>
              <a:t>có</a:t>
            </a:r>
            <a:r>
              <a:rPr lang="vi-VN">
                <a:latin typeface="Arial"/>
                <a:cs typeface="Arial"/>
              </a:rPr>
              <a:t> </a:t>
            </a:r>
            <a:r>
              <a:rPr lang="vi-VN" err="1">
                <a:latin typeface="Arial"/>
                <a:cs typeface="Arial"/>
              </a:rPr>
              <a:t>thể</a:t>
            </a:r>
            <a:r>
              <a:rPr lang="vi-VN">
                <a:latin typeface="Arial"/>
                <a:cs typeface="Arial"/>
              </a:rPr>
              <a:t> </a:t>
            </a:r>
            <a:r>
              <a:rPr lang="vi-VN" err="1">
                <a:latin typeface="Arial"/>
                <a:cs typeface="Arial"/>
              </a:rPr>
              <a:t>cắt</a:t>
            </a:r>
            <a:r>
              <a:rPr lang="vi-VN">
                <a:latin typeface="Arial"/>
                <a:cs typeface="Arial"/>
              </a:rPr>
              <a:t> gan (do </a:t>
            </a:r>
            <a:r>
              <a:rPr lang="vi-VN" err="1">
                <a:latin typeface="Arial"/>
                <a:cs typeface="Arial"/>
              </a:rPr>
              <a:t>lúc</a:t>
            </a:r>
            <a:r>
              <a:rPr lang="vi-VN">
                <a:latin typeface="Arial"/>
                <a:cs typeface="Arial"/>
              </a:rPr>
              <a:t> </a:t>
            </a:r>
            <a:r>
              <a:rPr lang="vi-VN" err="1">
                <a:latin typeface="Arial"/>
                <a:cs typeface="Arial"/>
              </a:rPr>
              <a:t>này</a:t>
            </a:r>
            <a:r>
              <a:rPr lang="vi-VN">
                <a:latin typeface="Arial"/>
                <a:cs typeface="Arial"/>
              </a:rPr>
              <a:t> </a:t>
            </a:r>
            <a:r>
              <a:rPr lang="vi-VN" err="1">
                <a:latin typeface="Arial"/>
                <a:cs typeface="Arial"/>
              </a:rPr>
              <a:t>tgian</a:t>
            </a:r>
            <a:r>
              <a:rPr lang="vi-VN">
                <a:latin typeface="Arial"/>
                <a:cs typeface="Arial"/>
              </a:rPr>
              <a:t> </a:t>
            </a:r>
            <a:r>
              <a:rPr lang="vi-VN" err="1">
                <a:latin typeface="Arial"/>
                <a:cs typeface="Arial"/>
              </a:rPr>
              <a:t>sống</a:t>
            </a:r>
            <a:r>
              <a:rPr lang="vi-VN">
                <a:latin typeface="Arial"/>
                <a:cs typeface="Arial"/>
              </a:rPr>
              <a:t> </a:t>
            </a:r>
            <a:r>
              <a:rPr lang="vi-VN" err="1">
                <a:latin typeface="Arial"/>
                <a:cs typeface="Arial"/>
              </a:rPr>
              <a:t>của</a:t>
            </a:r>
            <a:r>
              <a:rPr lang="vi-VN">
                <a:latin typeface="Arial"/>
                <a:cs typeface="Arial"/>
              </a:rPr>
              <a:t> </a:t>
            </a:r>
            <a:r>
              <a:rPr lang="vi-VN" err="1">
                <a:latin typeface="Arial"/>
                <a:cs typeface="Arial"/>
              </a:rPr>
              <a:t>cắt</a:t>
            </a:r>
            <a:r>
              <a:rPr lang="vi-VN">
                <a:latin typeface="Arial"/>
                <a:cs typeface="Arial"/>
              </a:rPr>
              <a:t> gan </a:t>
            </a:r>
            <a:r>
              <a:rPr lang="vi-VN" err="1">
                <a:latin typeface="Arial"/>
                <a:cs typeface="Arial"/>
              </a:rPr>
              <a:t>và</a:t>
            </a:r>
            <a:r>
              <a:rPr lang="vi-VN">
                <a:latin typeface="Arial"/>
                <a:cs typeface="Arial"/>
              </a:rPr>
              <a:t> </a:t>
            </a:r>
            <a:r>
              <a:rPr lang="vi-VN" err="1">
                <a:latin typeface="Arial"/>
                <a:cs typeface="Arial"/>
              </a:rPr>
              <a:t>ghép</a:t>
            </a:r>
            <a:r>
              <a:rPr lang="vi-VN">
                <a:latin typeface="Arial"/>
                <a:cs typeface="Arial"/>
              </a:rPr>
              <a:t> gan </a:t>
            </a:r>
            <a:r>
              <a:rPr lang="vi-VN" err="1">
                <a:latin typeface="Arial"/>
                <a:cs typeface="Arial"/>
              </a:rPr>
              <a:t>gần</a:t>
            </a:r>
            <a:r>
              <a:rPr lang="vi-VN">
                <a:latin typeface="Arial"/>
                <a:cs typeface="Arial"/>
              </a:rPr>
              <a:t> như tương </a:t>
            </a:r>
            <a:r>
              <a:rPr lang="vi-VN" err="1">
                <a:latin typeface="Arial"/>
                <a:cs typeface="Arial"/>
              </a:rPr>
              <a:t>tự</a:t>
            </a:r>
            <a:r>
              <a:rPr lang="vi-VN">
                <a:latin typeface="Arial"/>
                <a:cs typeface="Arial"/>
              </a:rPr>
              <a:t> nhau, </a:t>
            </a:r>
            <a:r>
              <a:rPr lang="vi-VN" err="1">
                <a:latin typeface="Arial"/>
                <a:cs typeface="Arial"/>
              </a:rPr>
              <a:t>mà</a:t>
            </a:r>
            <a:r>
              <a:rPr lang="vi-VN">
                <a:latin typeface="Arial"/>
                <a:cs typeface="Arial"/>
              </a:rPr>
              <a:t> </a:t>
            </a:r>
            <a:r>
              <a:rPr lang="vi-VN" err="1">
                <a:latin typeface="Arial"/>
                <a:cs typeface="Arial"/>
              </a:rPr>
              <a:t>cắt</a:t>
            </a:r>
            <a:r>
              <a:rPr lang="vi-VN">
                <a:latin typeface="Arial"/>
                <a:cs typeface="Arial"/>
              </a:rPr>
              <a:t> gan </a:t>
            </a:r>
            <a:r>
              <a:rPr lang="vi-VN" err="1">
                <a:latin typeface="Arial"/>
                <a:cs typeface="Arial"/>
              </a:rPr>
              <a:t>ít</a:t>
            </a:r>
            <a:r>
              <a:rPr lang="vi-VN">
                <a:latin typeface="Arial"/>
                <a:cs typeface="Arial"/>
              </a:rPr>
              <a:t> xâm </a:t>
            </a:r>
            <a:r>
              <a:rPr lang="vi-VN" err="1">
                <a:latin typeface="Arial"/>
                <a:cs typeface="Arial"/>
              </a:rPr>
              <a:t>lấn</a:t>
            </a:r>
            <a:r>
              <a:rPr lang="vi-VN">
                <a:latin typeface="Arial"/>
                <a:cs typeface="Arial"/>
              </a:rPr>
              <a:t> </a:t>
            </a:r>
            <a:r>
              <a:rPr lang="vi-VN" err="1">
                <a:latin typeface="Arial"/>
                <a:cs typeface="Arial"/>
              </a:rPr>
              <a:t>và</a:t>
            </a:r>
            <a:r>
              <a:rPr lang="vi-VN">
                <a:latin typeface="Arial"/>
                <a:cs typeface="Arial"/>
              </a:rPr>
              <a:t> </a:t>
            </a:r>
            <a:r>
              <a:rPr lang="vi-VN" err="1">
                <a:latin typeface="Arial"/>
                <a:cs typeface="Arial"/>
              </a:rPr>
              <a:t>tốn</a:t>
            </a:r>
            <a:r>
              <a:rPr lang="vi-VN">
                <a:latin typeface="Arial"/>
                <a:cs typeface="Arial"/>
              </a:rPr>
              <a:t> </a:t>
            </a:r>
            <a:r>
              <a:rPr lang="vi-VN" err="1">
                <a:latin typeface="Arial"/>
                <a:cs typeface="Arial"/>
              </a:rPr>
              <a:t>kém</a:t>
            </a:r>
            <a:r>
              <a:rPr lang="vi-VN">
                <a:latin typeface="Arial"/>
                <a:cs typeface="Arial"/>
              </a:rPr>
              <a:t> hơn nên </a:t>
            </a:r>
            <a:r>
              <a:rPr lang="vi-VN" err="1">
                <a:latin typeface="Arial"/>
                <a:cs typeface="Arial"/>
              </a:rPr>
              <a:t>ngta</a:t>
            </a:r>
            <a:r>
              <a:rPr lang="vi-VN">
                <a:latin typeface="Arial"/>
                <a:cs typeface="Arial"/>
              </a:rPr>
              <a:t> ưu tiên </a:t>
            </a:r>
            <a:r>
              <a:rPr lang="vi-VN" err="1">
                <a:latin typeface="Arial"/>
                <a:cs typeface="Arial"/>
              </a:rPr>
              <a:t>thực</a:t>
            </a:r>
            <a:r>
              <a:rPr lang="vi-VN">
                <a:latin typeface="Arial"/>
                <a:cs typeface="Arial"/>
              </a:rPr>
              <a:t> </a:t>
            </a:r>
            <a:r>
              <a:rPr lang="vi-VN" err="1">
                <a:latin typeface="Arial"/>
                <a:cs typeface="Arial"/>
              </a:rPr>
              <a:t>hiện</a:t>
            </a:r>
            <a:r>
              <a:rPr lang="vi-VN">
                <a:latin typeface="Arial"/>
                <a:cs typeface="Arial"/>
              </a:rPr>
              <a:t> </a:t>
            </a:r>
            <a:r>
              <a:rPr lang="vi-VN" err="1">
                <a:latin typeface="Arial"/>
                <a:cs typeface="Arial"/>
              </a:rPr>
              <a:t>cắt</a:t>
            </a:r>
            <a:r>
              <a:rPr lang="vi-VN">
                <a:latin typeface="Arial"/>
                <a:cs typeface="Arial"/>
              </a:rPr>
              <a:t> gan), </a:t>
            </a:r>
            <a:r>
              <a:rPr lang="vi-VN" err="1">
                <a:latin typeface="Arial"/>
                <a:cs typeface="Arial"/>
              </a:rPr>
              <a:t>nếu</a:t>
            </a:r>
            <a:r>
              <a:rPr lang="vi-VN">
                <a:latin typeface="Arial"/>
                <a:cs typeface="Arial"/>
              </a:rPr>
              <a:t> </a:t>
            </a:r>
            <a:r>
              <a:rPr lang="vi-VN" err="1">
                <a:latin typeface="Arial"/>
                <a:cs typeface="Arial"/>
              </a:rPr>
              <a:t>áp</a:t>
            </a:r>
            <a:r>
              <a:rPr lang="vi-VN">
                <a:latin typeface="Arial"/>
                <a:cs typeface="Arial"/>
              </a:rPr>
              <a:t> </a:t>
            </a:r>
            <a:r>
              <a:rPr lang="vi-VN" err="1">
                <a:latin typeface="Arial"/>
                <a:cs typeface="Arial"/>
              </a:rPr>
              <a:t>lực</a:t>
            </a:r>
            <a:r>
              <a:rPr lang="vi-VN">
                <a:latin typeface="Arial"/>
                <a:cs typeface="Arial"/>
              </a:rPr>
              <a:t> TM </a:t>
            </a:r>
            <a:r>
              <a:rPr lang="vi-VN" err="1">
                <a:latin typeface="Arial"/>
                <a:cs typeface="Arial"/>
              </a:rPr>
              <a:t>cửa</a:t>
            </a:r>
            <a:r>
              <a:rPr lang="vi-VN">
                <a:latin typeface="Arial"/>
                <a:cs typeface="Arial"/>
              </a:rPr>
              <a:t>/ </a:t>
            </a:r>
            <a:r>
              <a:rPr lang="vi-VN" err="1">
                <a:latin typeface="Arial"/>
                <a:cs typeface="Arial"/>
              </a:rPr>
              <a:t>bili</a:t>
            </a:r>
            <a:r>
              <a:rPr lang="vi-VN">
                <a:latin typeface="Arial"/>
                <a:cs typeface="Arial"/>
              </a:rPr>
              <a:t> tăng --&gt; xem </a:t>
            </a:r>
            <a:r>
              <a:rPr lang="vi-VN" err="1">
                <a:latin typeface="Arial"/>
                <a:cs typeface="Arial"/>
              </a:rPr>
              <a:t>xét</a:t>
            </a:r>
            <a:r>
              <a:rPr lang="vi-VN">
                <a:latin typeface="Arial"/>
                <a:cs typeface="Arial"/>
              </a:rPr>
              <a:t> </a:t>
            </a:r>
            <a:r>
              <a:rPr lang="vi-VN" err="1">
                <a:latin typeface="Arial"/>
                <a:cs typeface="Arial"/>
              </a:rPr>
              <a:t>có</a:t>
            </a:r>
            <a:r>
              <a:rPr lang="vi-VN">
                <a:latin typeface="Arial"/>
                <a:cs typeface="Arial"/>
              </a:rPr>
              <a:t> </a:t>
            </a:r>
            <a:r>
              <a:rPr lang="vi-VN" err="1">
                <a:latin typeface="Arial"/>
                <a:cs typeface="Arial"/>
              </a:rPr>
              <a:t>chống</a:t>
            </a:r>
            <a:r>
              <a:rPr lang="vi-VN">
                <a:latin typeface="Arial"/>
                <a:cs typeface="Arial"/>
              </a:rPr>
              <a:t> </a:t>
            </a:r>
            <a:r>
              <a:rPr lang="vi-VN" err="1">
                <a:latin typeface="Arial"/>
                <a:cs typeface="Arial"/>
              </a:rPr>
              <a:t>chỉ</a:t>
            </a:r>
            <a:r>
              <a:rPr lang="vi-VN">
                <a:latin typeface="Arial"/>
                <a:cs typeface="Arial"/>
              </a:rPr>
              <a:t> </a:t>
            </a:r>
            <a:r>
              <a:rPr lang="vi-VN" err="1">
                <a:latin typeface="Arial"/>
                <a:cs typeface="Arial"/>
              </a:rPr>
              <a:t>định</a:t>
            </a:r>
            <a:r>
              <a:rPr lang="vi-VN">
                <a:latin typeface="Arial"/>
                <a:cs typeface="Arial"/>
              </a:rPr>
              <a:t> </a:t>
            </a:r>
            <a:r>
              <a:rPr lang="vi-VN" err="1">
                <a:latin typeface="Arial"/>
                <a:cs typeface="Arial"/>
              </a:rPr>
              <a:t>của</a:t>
            </a:r>
            <a:r>
              <a:rPr lang="vi-VN">
                <a:latin typeface="Arial"/>
                <a:cs typeface="Arial"/>
              </a:rPr>
              <a:t> </a:t>
            </a:r>
            <a:r>
              <a:rPr lang="vi-VN" err="1">
                <a:latin typeface="Arial"/>
                <a:cs typeface="Arial"/>
              </a:rPr>
              <a:t>ghép</a:t>
            </a:r>
            <a:r>
              <a:rPr lang="vi-VN">
                <a:latin typeface="Arial"/>
                <a:cs typeface="Arial"/>
              </a:rPr>
              <a:t> gan hay </a:t>
            </a:r>
            <a:r>
              <a:rPr lang="vi-VN" err="1">
                <a:latin typeface="Arial"/>
                <a:cs typeface="Arial"/>
              </a:rPr>
              <a:t>ko</a:t>
            </a:r>
            <a:r>
              <a:rPr lang="vi-VN">
                <a:latin typeface="Arial"/>
                <a:cs typeface="Arial"/>
              </a:rPr>
              <a:t>? </a:t>
            </a:r>
            <a:r>
              <a:rPr lang="vi-VN" err="1">
                <a:latin typeface="Arial"/>
                <a:cs typeface="Arial"/>
              </a:rPr>
              <a:t>Nếu</a:t>
            </a:r>
            <a:r>
              <a:rPr lang="vi-VN">
                <a:latin typeface="Arial"/>
                <a:cs typeface="Arial"/>
              </a:rPr>
              <a:t> </a:t>
            </a:r>
            <a:r>
              <a:rPr lang="vi-VN" err="1">
                <a:latin typeface="Arial"/>
                <a:cs typeface="Arial"/>
              </a:rPr>
              <a:t>ko</a:t>
            </a:r>
            <a:r>
              <a:rPr lang="vi-VN">
                <a:latin typeface="Arial"/>
                <a:cs typeface="Arial"/>
              </a:rPr>
              <a:t> </a:t>
            </a:r>
            <a:r>
              <a:rPr lang="vi-VN" err="1">
                <a:latin typeface="Arial"/>
                <a:cs typeface="Arial"/>
              </a:rPr>
              <a:t>thì</a:t>
            </a:r>
            <a:r>
              <a:rPr lang="vi-VN">
                <a:latin typeface="Arial"/>
                <a:cs typeface="Arial"/>
              </a:rPr>
              <a:t> </a:t>
            </a:r>
            <a:r>
              <a:rPr lang="vi-VN" err="1">
                <a:latin typeface="Arial"/>
                <a:cs typeface="Arial"/>
              </a:rPr>
              <a:t>ghép</a:t>
            </a:r>
            <a:r>
              <a:rPr lang="vi-VN">
                <a:latin typeface="Arial"/>
                <a:cs typeface="Arial"/>
              </a:rPr>
              <a:t> gan, </a:t>
            </a:r>
            <a:r>
              <a:rPr lang="vi-VN" err="1">
                <a:latin typeface="Arial"/>
                <a:cs typeface="Arial"/>
              </a:rPr>
              <a:t>nếu</a:t>
            </a:r>
            <a:r>
              <a:rPr lang="vi-VN">
                <a:latin typeface="Arial"/>
                <a:cs typeface="Arial"/>
              </a:rPr>
              <a:t> </a:t>
            </a:r>
            <a:r>
              <a:rPr lang="vi-VN" err="1">
                <a:latin typeface="Arial"/>
                <a:cs typeface="Arial"/>
              </a:rPr>
              <a:t>có</a:t>
            </a:r>
            <a:r>
              <a:rPr lang="vi-VN">
                <a:latin typeface="Arial"/>
                <a:cs typeface="Arial"/>
              </a:rPr>
              <a:t> CCĐ </a:t>
            </a:r>
            <a:r>
              <a:rPr lang="vi-VN" err="1">
                <a:latin typeface="Arial"/>
                <a:cs typeface="Arial"/>
              </a:rPr>
              <a:t>ghép</a:t>
            </a:r>
            <a:r>
              <a:rPr lang="vi-VN">
                <a:latin typeface="Arial"/>
                <a:cs typeface="Arial"/>
              </a:rPr>
              <a:t> gan </a:t>
            </a:r>
            <a:r>
              <a:rPr lang="vi-VN" err="1">
                <a:latin typeface="Arial"/>
                <a:cs typeface="Arial"/>
              </a:rPr>
              <a:t>thì</a:t>
            </a:r>
            <a:r>
              <a:rPr lang="vi-VN">
                <a:latin typeface="Arial"/>
                <a:cs typeface="Arial"/>
              </a:rPr>
              <a:t> </a:t>
            </a:r>
            <a:r>
              <a:rPr lang="vi-VN" err="1">
                <a:latin typeface="Arial"/>
                <a:cs typeface="Arial"/>
              </a:rPr>
              <a:t>thực</a:t>
            </a:r>
            <a:r>
              <a:rPr lang="vi-VN">
                <a:latin typeface="Arial"/>
                <a:cs typeface="Arial"/>
              </a:rPr>
              <a:t> </a:t>
            </a:r>
            <a:r>
              <a:rPr lang="vi-VN" err="1">
                <a:latin typeface="Arial"/>
                <a:cs typeface="Arial"/>
              </a:rPr>
              <a:t>hiện</a:t>
            </a:r>
            <a:r>
              <a:rPr lang="vi-VN">
                <a:latin typeface="Arial"/>
                <a:cs typeface="Arial"/>
              </a:rPr>
              <a:t> </a:t>
            </a:r>
            <a:r>
              <a:rPr lang="vi-VN" err="1">
                <a:latin typeface="Arial"/>
                <a:cs typeface="Arial"/>
              </a:rPr>
              <a:t>hủy</a:t>
            </a:r>
            <a:r>
              <a:rPr lang="vi-VN">
                <a:latin typeface="Arial"/>
                <a:cs typeface="Arial"/>
              </a:rPr>
              <a:t> </a:t>
            </a:r>
            <a:r>
              <a:rPr lang="vi-VN" err="1">
                <a:latin typeface="Arial"/>
                <a:cs typeface="Arial"/>
              </a:rPr>
              <a:t>khối</a:t>
            </a:r>
            <a:r>
              <a:rPr lang="vi-VN">
                <a:latin typeface="Arial"/>
                <a:cs typeface="Arial"/>
              </a:rPr>
              <a:t> u.</a:t>
            </a:r>
            <a:endParaRPr lang="vi-VN"/>
          </a:p>
          <a:p>
            <a:r>
              <a:rPr lang="vi-VN">
                <a:latin typeface="Arial"/>
                <a:cs typeface="Arial"/>
              </a:rPr>
              <a:t>A. Ở </a:t>
            </a:r>
            <a:r>
              <a:rPr lang="vi-VN" err="1">
                <a:latin typeface="Arial"/>
                <a:cs typeface="Arial"/>
              </a:rPr>
              <a:t>gđ</a:t>
            </a:r>
            <a:r>
              <a:rPr lang="vi-VN">
                <a:latin typeface="Arial"/>
                <a:cs typeface="Arial"/>
              </a:rPr>
              <a:t> </a:t>
            </a:r>
            <a:r>
              <a:rPr lang="vi-VN" err="1">
                <a:latin typeface="Arial"/>
                <a:cs typeface="Arial"/>
              </a:rPr>
              <a:t>sớm</a:t>
            </a:r>
            <a:r>
              <a:rPr lang="vi-VN">
                <a:latin typeface="Arial"/>
                <a:cs typeface="Arial"/>
              </a:rPr>
              <a:t>, </a:t>
            </a:r>
            <a:r>
              <a:rPr lang="vi-VN" err="1">
                <a:latin typeface="Arial"/>
                <a:cs typeface="Arial"/>
              </a:rPr>
              <a:t>nếu</a:t>
            </a:r>
            <a:r>
              <a:rPr lang="vi-VN">
                <a:latin typeface="Arial"/>
                <a:cs typeface="Arial"/>
              </a:rPr>
              <a:t> </a:t>
            </a:r>
            <a:r>
              <a:rPr lang="vi-VN" err="1">
                <a:latin typeface="Arial"/>
                <a:cs typeface="Arial"/>
              </a:rPr>
              <a:t>khối</a:t>
            </a:r>
            <a:r>
              <a:rPr lang="vi-VN">
                <a:latin typeface="Arial"/>
                <a:cs typeface="Arial"/>
              </a:rPr>
              <a:t> u </a:t>
            </a:r>
            <a:r>
              <a:rPr lang="vi-VN" err="1">
                <a:latin typeface="Arial"/>
                <a:cs typeface="Arial"/>
              </a:rPr>
              <a:t>là</a:t>
            </a:r>
            <a:r>
              <a:rPr lang="vi-VN">
                <a:latin typeface="Arial"/>
                <a:cs typeface="Arial"/>
              </a:rPr>
              <a:t> đơn </a:t>
            </a:r>
            <a:r>
              <a:rPr lang="vi-VN" err="1">
                <a:latin typeface="Arial"/>
                <a:cs typeface="Arial"/>
              </a:rPr>
              <a:t>độc</a:t>
            </a:r>
            <a:r>
              <a:rPr lang="vi-VN">
                <a:latin typeface="Arial"/>
                <a:cs typeface="Arial"/>
              </a:rPr>
              <a:t>, tương </a:t>
            </a:r>
            <a:r>
              <a:rPr lang="vi-VN" err="1">
                <a:latin typeface="Arial"/>
                <a:cs typeface="Arial"/>
              </a:rPr>
              <a:t>tự</a:t>
            </a:r>
            <a:r>
              <a:rPr lang="vi-VN">
                <a:latin typeface="Arial"/>
                <a:cs typeface="Arial"/>
              </a:rPr>
              <a:t> </a:t>
            </a:r>
            <a:r>
              <a:rPr lang="vi-VN" err="1">
                <a:latin typeface="Arial"/>
                <a:cs typeface="Arial"/>
              </a:rPr>
              <a:t>gđ</a:t>
            </a:r>
            <a:r>
              <a:rPr lang="vi-VN">
                <a:latin typeface="Arial"/>
                <a:cs typeface="Arial"/>
              </a:rPr>
              <a:t> </a:t>
            </a:r>
            <a:r>
              <a:rPr lang="vi-VN" err="1">
                <a:latin typeface="Arial"/>
                <a:cs typeface="Arial"/>
              </a:rPr>
              <a:t>rất</a:t>
            </a:r>
            <a:r>
              <a:rPr lang="vi-VN">
                <a:latin typeface="Arial"/>
                <a:cs typeface="Arial"/>
              </a:rPr>
              <a:t> </a:t>
            </a:r>
            <a:r>
              <a:rPr lang="vi-VN" err="1">
                <a:latin typeface="Arial"/>
                <a:cs typeface="Arial"/>
              </a:rPr>
              <a:t>sớm</a:t>
            </a:r>
            <a:r>
              <a:rPr lang="vi-VN">
                <a:latin typeface="Arial"/>
                <a:cs typeface="Arial"/>
              </a:rPr>
              <a:t>, xem </a:t>
            </a:r>
            <a:r>
              <a:rPr lang="vi-VN" err="1">
                <a:latin typeface="Arial"/>
                <a:cs typeface="Arial"/>
              </a:rPr>
              <a:t>xét</a:t>
            </a:r>
            <a:r>
              <a:rPr lang="vi-VN">
                <a:latin typeface="Arial"/>
                <a:cs typeface="Arial"/>
              </a:rPr>
              <a:t> </a:t>
            </a:r>
            <a:r>
              <a:rPr lang="vi-VN" err="1">
                <a:latin typeface="Arial"/>
                <a:cs typeface="Arial"/>
              </a:rPr>
              <a:t>áp</a:t>
            </a:r>
            <a:r>
              <a:rPr lang="vi-VN">
                <a:latin typeface="Arial"/>
                <a:cs typeface="Arial"/>
              </a:rPr>
              <a:t> </a:t>
            </a:r>
            <a:r>
              <a:rPr lang="vi-VN" err="1">
                <a:latin typeface="Arial"/>
                <a:cs typeface="Arial"/>
              </a:rPr>
              <a:t>lực</a:t>
            </a:r>
            <a:r>
              <a:rPr lang="vi-VN">
                <a:latin typeface="Arial"/>
                <a:cs typeface="Arial"/>
              </a:rPr>
              <a:t> TMC, </a:t>
            </a:r>
            <a:r>
              <a:rPr lang="vi-VN" err="1">
                <a:latin typeface="Arial"/>
                <a:cs typeface="Arial"/>
              </a:rPr>
              <a:t>bili</a:t>
            </a:r>
            <a:r>
              <a:rPr lang="vi-VN">
                <a:latin typeface="Arial"/>
                <a:cs typeface="Arial"/>
              </a:rPr>
              <a:t> --&gt;  </a:t>
            </a:r>
            <a:r>
              <a:rPr lang="vi-VN" err="1">
                <a:latin typeface="Arial"/>
                <a:cs typeface="Arial"/>
              </a:rPr>
              <a:t>nếu</a:t>
            </a:r>
            <a:r>
              <a:rPr lang="vi-VN">
                <a:latin typeface="Arial"/>
                <a:cs typeface="Arial"/>
              </a:rPr>
              <a:t> </a:t>
            </a:r>
            <a:r>
              <a:rPr lang="vi-VN" err="1">
                <a:latin typeface="Arial"/>
                <a:cs typeface="Arial"/>
              </a:rPr>
              <a:t>ổn</a:t>
            </a:r>
            <a:r>
              <a:rPr lang="vi-VN">
                <a:latin typeface="Arial"/>
                <a:cs typeface="Arial"/>
              </a:rPr>
              <a:t> </a:t>
            </a:r>
            <a:r>
              <a:rPr lang="vi-VN" err="1">
                <a:latin typeface="Arial"/>
                <a:cs typeface="Arial"/>
              </a:rPr>
              <a:t>thì</a:t>
            </a:r>
            <a:r>
              <a:rPr lang="vi-VN">
                <a:latin typeface="Arial"/>
                <a:cs typeface="Arial"/>
              </a:rPr>
              <a:t> </a:t>
            </a:r>
            <a:r>
              <a:rPr lang="vi-VN" err="1">
                <a:latin typeface="Arial"/>
                <a:cs typeface="Arial"/>
              </a:rPr>
              <a:t>cắt</a:t>
            </a:r>
            <a:r>
              <a:rPr lang="vi-VN">
                <a:latin typeface="Arial"/>
                <a:cs typeface="Arial"/>
              </a:rPr>
              <a:t> gan, </a:t>
            </a:r>
            <a:r>
              <a:rPr lang="vi-VN" err="1">
                <a:latin typeface="Arial"/>
                <a:cs typeface="Arial"/>
              </a:rPr>
              <a:t>nếu</a:t>
            </a:r>
            <a:r>
              <a:rPr lang="vi-VN">
                <a:latin typeface="Arial"/>
                <a:cs typeface="Arial"/>
              </a:rPr>
              <a:t> </a:t>
            </a:r>
            <a:r>
              <a:rPr lang="vi-VN" err="1">
                <a:latin typeface="Arial"/>
                <a:cs typeface="Arial"/>
              </a:rPr>
              <a:t>chúng</a:t>
            </a:r>
            <a:r>
              <a:rPr lang="vi-VN">
                <a:latin typeface="Arial"/>
                <a:cs typeface="Arial"/>
              </a:rPr>
              <a:t> tăng, coi </a:t>
            </a:r>
            <a:r>
              <a:rPr lang="vi-VN" err="1">
                <a:latin typeface="Arial"/>
                <a:cs typeface="Arial"/>
              </a:rPr>
              <a:t>ko</a:t>
            </a:r>
            <a:r>
              <a:rPr lang="vi-VN">
                <a:latin typeface="Arial"/>
                <a:cs typeface="Arial"/>
              </a:rPr>
              <a:t> CCĐ </a:t>
            </a:r>
            <a:r>
              <a:rPr lang="vi-VN" err="1">
                <a:latin typeface="Arial"/>
                <a:cs typeface="Arial"/>
              </a:rPr>
              <a:t>ghép</a:t>
            </a:r>
            <a:r>
              <a:rPr lang="vi-VN">
                <a:latin typeface="Arial"/>
                <a:cs typeface="Arial"/>
              </a:rPr>
              <a:t> </a:t>
            </a:r>
            <a:r>
              <a:rPr lang="vi-VN" err="1">
                <a:latin typeface="Arial"/>
                <a:cs typeface="Arial"/>
              </a:rPr>
              <a:t>thì</a:t>
            </a:r>
            <a:r>
              <a:rPr lang="vi-VN">
                <a:latin typeface="Arial"/>
                <a:cs typeface="Arial"/>
              </a:rPr>
              <a:t> </a:t>
            </a:r>
            <a:r>
              <a:rPr lang="vi-VN" err="1">
                <a:latin typeface="Arial"/>
                <a:cs typeface="Arial"/>
              </a:rPr>
              <a:t>ghép</a:t>
            </a:r>
            <a:r>
              <a:rPr lang="vi-VN">
                <a:latin typeface="Arial"/>
                <a:cs typeface="Arial"/>
              </a:rPr>
              <a:t> gan, </a:t>
            </a:r>
            <a:r>
              <a:rPr lang="vi-VN" err="1">
                <a:latin typeface="Arial"/>
                <a:cs typeface="Arial"/>
              </a:rPr>
              <a:t>còn</a:t>
            </a:r>
            <a:r>
              <a:rPr lang="vi-VN">
                <a:latin typeface="Arial"/>
                <a:cs typeface="Arial"/>
              </a:rPr>
              <a:t> CCĐ </a:t>
            </a:r>
            <a:r>
              <a:rPr lang="vi-VN" err="1">
                <a:latin typeface="Arial"/>
                <a:cs typeface="Arial"/>
              </a:rPr>
              <a:t>ghép</a:t>
            </a:r>
            <a:r>
              <a:rPr lang="vi-VN">
                <a:latin typeface="Arial"/>
                <a:cs typeface="Arial"/>
              </a:rPr>
              <a:t> </a:t>
            </a:r>
            <a:r>
              <a:rPr lang="vi-VN" err="1">
                <a:latin typeface="Arial"/>
                <a:cs typeface="Arial"/>
              </a:rPr>
              <a:t>thì</a:t>
            </a:r>
            <a:r>
              <a:rPr lang="vi-VN">
                <a:latin typeface="Arial"/>
                <a:cs typeface="Arial"/>
              </a:rPr>
              <a:t> </a:t>
            </a:r>
            <a:r>
              <a:rPr lang="vi-VN" err="1">
                <a:latin typeface="Arial"/>
                <a:cs typeface="Arial"/>
              </a:rPr>
              <a:t>hủy</a:t>
            </a:r>
            <a:r>
              <a:rPr lang="vi-VN">
                <a:latin typeface="Arial"/>
                <a:cs typeface="Arial"/>
              </a:rPr>
              <a:t> </a:t>
            </a:r>
            <a:r>
              <a:rPr lang="vi-VN" err="1">
                <a:latin typeface="Arial"/>
                <a:cs typeface="Arial"/>
              </a:rPr>
              <a:t>khối</a:t>
            </a:r>
            <a:r>
              <a:rPr lang="vi-VN">
                <a:latin typeface="Arial"/>
                <a:cs typeface="Arial"/>
              </a:rPr>
              <a:t> u</a:t>
            </a:r>
          </a:p>
          <a:p>
            <a:r>
              <a:rPr lang="vi-VN" err="1">
                <a:latin typeface="Arial"/>
                <a:cs typeface="Arial"/>
              </a:rPr>
              <a:t>Nếu</a:t>
            </a:r>
            <a:r>
              <a:rPr lang="vi-VN">
                <a:latin typeface="Arial"/>
                <a:cs typeface="Arial"/>
              </a:rPr>
              <a:t> </a:t>
            </a:r>
            <a:r>
              <a:rPr lang="vi-VN" err="1">
                <a:latin typeface="Arial"/>
                <a:cs typeface="Arial"/>
              </a:rPr>
              <a:t>khối</a:t>
            </a:r>
            <a:r>
              <a:rPr lang="vi-VN">
                <a:latin typeface="Arial"/>
                <a:cs typeface="Arial"/>
              </a:rPr>
              <a:t> u </a:t>
            </a:r>
            <a:r>
              <a:rPr lang="vi-VN" err="1">
                <a:latin typeface="Arial"/>
                <a:cs typeface="Arial"/>
              </a:rPr>
              <a:t>ko</a:t>
            </a:r>
            <a:r>
              <a:rPr lang="vi-VN">
                <a:latin typeface="Arial"/>
                <a:cs typeface="Arial"/>
              </a:rPr>
              <a:t> đơn </a:t>
            </a:r>
            <a:r>
              <a:rPr lang="vi-VN" err="1">
                <a:latin typeface="Arial"/>
                <a:cs typeface="Arial"/>
              </a:rPr>
              <a:t>độc</a:t>
            </a:r>
            <a:r>
              <a:rPr lang="vi-VN">
                <a:latin typeface="Arial"/>
                <a:cs typeface="Arial"/>
              </a:rPr>
              <a:t>, </a:t>
            </a:r>
            <a:r>
              <a:rPr lang="vi-VN" err="1">
                <a:latin typeface="Arial"/>
                <a:cs typeface="Arial"/>
              </a:rPr>
              <a:t>thì</a:t>
            </a:r>
            <a:r>
              <a:rPr lang="vi-VN">
                <a:latin typeface="Arial"/>
                <a:cs typeface="Arial"/>
              </a:rPr>
              <a:t> </a:t>
            </a:r>
            <a:r>
              <a:rPr lang="vi-VN" err="1">
                <a:latin typeface="Arial"/>
                <a:cs typeface="Arial"/>
              </a:rPr>
              <a:t>ko</a:t>
            </a:r>
            <a:r>
              <a:rPr lang="vi-VN">
                <a:latin typeface="Arial"/>
                <a:cs typeface="Arial"/>
              </a:rPr>
              <a:t> </a:t>
            </a:r>
            <a:r>
              <a:rPr lang="vi-VN" err="1">
                <a:latin typeface="Arial"/>
                <a:cs typeface="Arial"/>
              </a:rPr>
              <a:t>thể</a:t>
            </a:r>
            <a:r>
              <a:rPr lang="vi-VN">
                <a:latin typeface="Arial"/>
                <a:cs typeface="Arial"/>
              </a:rPr>
              <a:t> </a:t>
            </a:r>
            <a:r>
              <a:rPr lang="vi-VN" err="1">
                <a:latin typeface="Arial"/>
                <a:cs typeface="Arial"/>
              </a:rPr>
              <a:t>cắt</a:t>
            </a:r>
            <a:r>
              <a:rPr lang="vi-VN">
                <a:latin typeface="Arial"/>
                <a:cs typeface="Arial"/>
              </a:rPr>
              <a:t> </a:t>
            </a:r>
            <a:r>
              <a:rPr lang="vi-VN" err="1">
                <a:latin typeface="Arial"/>
                <a:cs typeface="Arial"/>
              </a:rPr>
              <a:t>khối</a:t>
            </a:r>
            <a:r>
              <a:rPr lang="vi-VN">
                <a:latin typeface="Arial"/>
                <a:cs typeface="Arial"/>
              </a:rPr>
              <a:t> u, ta xem </a:t>
            </a:r>
            <a:r>
              <a:rPr lang="vi-VN" err="1">
                <a:latin typeface="Arial"/>
                <a:cs typeface="Arial"/>
              </a:rPr>
              <a:t>xét</a:t>
            </a:r>
            <a:r>
              <a:rPr lang="vi-VN">
                <a:latin typeface="Arial"/>
                <a:cs typeface="Arial"/>
              </a:rPr>
              <a:t> CCĐ </a:t>
            </a:r>
            <a:r>
              <a:rPr lang="vi-VN" err="1">
                <a:latin typeface="Arial"/>
                <a:cs typeface="Arial"/>
              </a:rPr>
              <a:t>của</a:t>
            </a:r>
            <a:r>
              <a:rPr lang="vi-VN">
                <a:latin typeface="Arial"/>
                <a:cs typeface="Arial"/>
              </a:rPr>
              <a:t> </a:t>
            </a:r>
            <a:r>
              <a:rPr lang="vi-VN" err="1">
                <a:latin typeface="Arial"/>
                <a:cs typeface="Arial"/>
              </a:rPr>
              <a:t>ghép</a:t>
            </a:r>
            <a:r>
              <a:rPr lang="vi-VN">
                <a:latin typeface="Arial"/>
                <a:cs typeface="Arial"/>
              </a:rPr>
              <a:t> gan </a:t>
            </a:r>
            <a:r>
              <a:rPr lang="vi-VN" err="1">
                <a:latin typeface="Arial"/>
                <a:cs typeface="Arial"/>
              </a:rPr>
              <a:t>để</a:t>
            </a:r>
            <a:r>
              <a:rPr lang="vi-VN">
                <a:latin typeface="Arial"/>
                <a:cs typeface="Arial"/>
              </a:rPr>
              <a:t> </a:t>
            </a:r>
            <a:r>
              <a:rPr lang="vi-VN" err="1">
                <a:latin typeface="Arial"/>
                <a:cs typeface="Arial"/>
              </a:rPr>
              <a:t>lựa</a:t>
            </a:r>
            <a:r>
              <a:rPr lang="vi-VN">
                <a:latin typeface="Arial"/>
                <a:cs typeface="Arial"/>
              </a:rPr>
              <a:t> </a:t>
            </a:r>
            <a:r>
              <a:rPr lang="vi-VN" err="1">
                <a:latin typeface="Arial"/>
                <a:cs typeface="Arial"/>
              </a:rPr>
              <a:t>chọn</a:t>
            </a:r>
            <a:r>
              <a:rPr lang="vi-VN">
                <a:latin typeface="Arial"/>
                <a:cs typeface="Arial"/>
              </a:rPr>
              <a:t> nên </a:t>
            </a:r>
            <a:r>
              <a:rPr lang="vi-VN" err="1">
                <a:latin typeface="Arial"/>
                <a:cs typeface="Arial"/>
              </a:rPr>
              <a:t>ghép</a:t>
            </a:r>
            <a:r>
              <a:rPr lang="vi-VN">
                <a:latin typeface="Arial"/>
                <a:cs typeface="Arial"/>
              </a:rPr>
              <a:t> hay </a:t>
            </a:r>
            <a:r>
              <a:rPr lang="vi-VN" err="1">
                <a:latin typeface="Arial"/>
                <a:cs typeface="Arial"/>
              </a:rPr>
              <a:t>hủy</a:t>
            </a:r>
            <a:r>
              <a:rPr lang="vi-VN">
                <a:latin typeface="Arial"/>
                <a:cs typeface="Arial"/>
              </a:rPr>
              <a:t> </a:t>
            </a:r>
            <a:r>
              <a:rPr lang="vi-VN" err="1">
                <a:latin typeface="Arial"/>
                <a:cs typeface="Arial"/>
              </a:rPr>
              <a:t>khối</a:t>
            </a:r>
            <a:r>
              <a:rPr lang="vi-VN">
                <a:latin typeface="Arial"/>
                <a:cs typeface="Arial"/>
              </a:rPr>
              <a:t> u</a:t>
            </a:r>
          </a:p>
          <a:p>
            <a:r>
              <a:rPr lang="vi-VN">
                <a:latin typeface="Arial"/>
                <a:cs typeface="Arial"/>
              </a:rPr>
              <a:t>B. Ở </a:t>
            </a:r>
            <a:r>
              <a:rPr lang="vi-VN" err="1">
                <a:latin typeface="Arial"/>
                <a:cs typeface="Arial"/>
              </a:rPr>
              <a:t>gđ</a:t>
            </a:r>
            <a:r>
              <a:rPr lang="vi-VN">
                <a:latin typeface="Arial"/>
                <a:cs typeface="Arial"/>
              </a:rPr>
              <a:t> trung gian, </a:t>
            </a:r>
            <a:r>
              <a:rPr lang="vi-VN" err="1">
                <a:latin typeface="Arial"/>
                <a:cs typeface="Arial"/>
              </a:rPr>
              <a:t>khối</a:t>
            </a:r>
            <a:r>
              <a:rPr lang="vi-VN">
                <a:latin typeface="Arial"/>
                <a:cs typeface="Arial"/>
              </a:rPr>
              <a:t> u đa ổ, </a:t>
            </a:r>
            <a:r>
              <a:rPr lang="vi-VN" err="1">
                <a:latin typeface="Arial"/>
                <a:cs typeface="Arial"/>
              </a:rPr>
              <a:t>cần</a:t>
            </a:r>
            <a:r>
              <a:rPr lang="vi-VN">
                <a:latin typeface="Arial"/>
                <a:cs typeface="Arial"/>
              </a:rPr>
              <a:t> </a:t>
            </a:r>
            <a:r>
              <a:rPr lang="vi-VN" err="1">
                <a:latin typeface="Arial"/>
                <a:cs typeface="Arial"/>
              </a:rPr>
              <a:t>lựa</a:t>
            </a:r>
            <a:r>
              <a:rPr lang="vi-VN">
                <a:latin typeface="Arial"/>
                <a:cs typeface="Arial"/>
              </a:rPr>
              <a:t> </a:t>
            </a:r>
            <a:r>
              <a:rPr lang="vi-VN" err="1">
                <a:latin typeface="Arial"/>
                <a:cs typeface="Arial"/>
              </a:rPr>
              <a:t>chọn</a:t>
            </a:r>
            <a:r>
              <a:rPr lang="vi-VN">
                <a:latin typeface="Arial"/>
                <a:cs typeface="Arial"/>
              </a:rPr>
              <a:t> </a:t>
            </a:r>
            <a:r>
              <a:rPr lang="vi-VN" err="1">
                <a:latin typeface="Arial"/>
                <a:cs typeface="Arial"/>
              </a:rPr>
              <a:t>ghép</a:t>
            </a:r>
            <a:r>
              <a:rPr lang="vi-VN">
                <a:latin typeface="Arial"/>
                <a:cs typeface="Arial"/>
              </a:rPr>
              <a:t> gan hay TACE hay </a:t>
            </a:r>
            <a:r>
              <a:rPr lang="vi-VN" err="1">
                <a:latin typeface="Arial"/>
                <a:cs typeface="Arial"/>
              </a:rPr>
              <a:t>liệu</a:t>
            </a:r>
            <a:r>
              <a:rPr lang="vi-VN">
                <a:latin typeface="Arial"/>
                <a:cs typeface="Arial"/>
              </a:rPr>
              <a:t> </a:t>
            </a:r>
            <a:r>
              <a:rPr lang="vi-VN" err="1">
                <a:latin typeface="Arial"/>
                <a:cs typeface="Arial"/>
              </a:rPr>
              <a:t>pháp</a:t>
            </a:r>
            <a:r>
              <a:rPr lang="vi-VN">
                <a:latin typeface="Arial"/>
                <a:cs typeface="Arial"/>
              </a:rPr>
              <a:t> </a:t>
            </a:r>
            <a:r>
              <a:rPr lang="vi-VN" err="1">
                <a:latin typeface="Arial"/>
                <a:cs typeface="Arial"/>
              </a:rPr>
              <a:t>toàn</a:t>
            </a:r>
            <a:r>
              <a:rPr lang="vi-VN">
                <a:latin typeface="Arial"/>
                <a:cs typeface="Arial"/>
              </a:rPr>
              <a:t> thân. </a:t>
            </a:r>
            <a:r>
              <a:rPr lang="vi-VN" err="1">
                <a:latin typeface="Arial"/>
                <a:cs typeface="Arial"/>
              </a:rPr>
              <a:t>những</a:t>
            </a:r>
            <a:r>
              <a:rPr lang="vi-VN">
                <a:latin typeface="Arial"/>
                <a:cs typeface="Arial"/>
              </a:rPr>
              <a:t> </a:t>
            </a:r>
            <a:r>
              <a:rPr lang="vi-VN" err="1">
                <a:latin typeface="Arial"/>
                <a:cs typeface="Arial"/>
              </a:rPr>
              <a:t>bệnh</a:t>
            </a:r>
            <a:r>
              <a:rPr lang="vi-VN">
                <a:latin typeface="Arial"/>
                <a:cs typeface="Arial"/>
              </a:rPr>
              <a:t> nhân </a:t>
            </a:r>
            <a:r>
              <a:rPr lang="vi-VN" err="1">
                <a:latin typeface="Arial"/>
                <a:cs typeface="Arial"/>
              </a:rPr>
              <a:t>có</a:t>
            </a:r>
            <a:r>
              <a:rPr lang="vi-VN">
                <a:latin typeface="Arial"/>
                <a:cs typeface="Arial"/>
              </a:rPr>
              <a:t> </a:t>
            </a:r>
            <a:r>
              <a:rPr lang="vi-VN" err="1">
                <a:latin typeface="Arial"/>
                <a:cs typeface="Arial"/>
              </a:rPr>
              <a:t>thể</a:t>
            </a:r>
            <a:r>
              <a:rPr lang="vi-VN">
                <a:latin typeface="Arial"/>
                <a:cs typeface="Arial"/>
              </a:rPr>
              <a:t> </a:t>
            </a:r>
            <a:r>
              <a:rPr lang="vi-VN" err="1">
                <a:latin typeface="Arial"/>
                <a:cs typeface="Arial"/>
              </a:rPr>
              <a:t>ghép</a:t>
            </a:r>
            <a:r>
              <a:rPr lang="vi-VN">
                <a:latin typeface="Arial"/>
                <a:cs typeface="Arial"/>
              </a:rPr>
              <a:t> gan </a:t>
            </a:r>
            <a:r>
              <a:rPr lang="vi-VN" err="1">
                <a:latin typeface="Arial"/>
                <a:cs typeface="Arial"/>
              </a:rPr>
              <a:t>nếu</a:t>
            </a:r>
            <a:r>
              <a:rPr lang="vi-VN">
                <a:latin typeface="Arial"/>
                <a:cs typeface="Arial"/>
              </a:rPr>
              <a:t> </a:t>
            </a:r>
            <a:r>
              <a:rPr lang="vi-VN" err="1">
                <a:latin typeface="Arial"/>
                <a:cs typeface="Arial"/>
              </a:rPr>
              <a:t>rõ</a:t>
            </a:r>
            <a:r>
              <a:rPr lang="vi-VN">
                <a:latin typeface="Arial"/>
                <a:cs typeface="Arial"/>
              </a:rPr>
              <a:t> </a:t>
            </a:r>
            <a:r>
              <a:rPr lang="vi-VN" err="1">
                <a:latin typeface="Arial"/>
                <a:cs typeface="Arial"/>
              </a:rPr>
              <a:t>đáp</a:t>
            </a:r>
            <a:r>
              <a:rPr lang="vi-VN">
                <a:latin typeface="Arial"/>
                <a:cs typeface="Arial"/>
              </a:rPr>
              <a:t> </a:t>
            </a:r>
            <a:r>
              <a:rPr lang="vi-VN" err="1">
                <a:latin typeface="Arial"/>
                <a:cs typeface="Arial"/>
              </a:rPr>
              <a:t>ứng</a:t>
            </a:r>
            <a:r>
              <a:rPr lang="vi-VN">
                <a:latin typeface="Arial"/>
                <a:cs typeface="Arial"/>
              </a:rPr>
              <a:t> 'tiêu </a:t>
            </a:r>
            <a:r>
              <a:rPr lang="vi-VN" err="1">
                <a:latin typeface="Arial"/>
                <a:cs typeface="Arial"/>
              </a:rPr>
              <a:t>chí</a:t>
            </a:r>
            <a:r>
              <a:rPr lang="vi-VN">
                <a:latin typeface="Arial"/>
                <a:cs typeface="Arial"/>
              </a:rPr>
              <a:t> </a:t>
            </a:r>
            <a:r>
              <a:rPr lang="vi-VN" err="1">
                <a:latin typeface="Arial"/>
                <a:cs typeface="Arial"/>
              </a:rPr>
              <a:t>Ghép</a:t>
            </a:r>
            <a:r>
              <a:rPr lang="vi-VN">
                <a:latin typeface="Arial"/>
                <a:cs typeface="Arial"/>
              </a:rPr>
              <a:t> gan </a:t>
            </a:r>
            <a:r>
              <a:rPr lang="vi-VN" err="1">
                <a:latin typeface="Arial"/>
                <a:cs typeface="Arial"/>
              </a:rPr>
              <a:t>mở</a:t>
            </a:r>
            <a:r>
              <a:rPr lang="vi-VN">
                <a:latin typeface="Arial"/>
                <a:cs typeface="Arial"/>
              </a:rPr>
              <a:t> </a:t>
            </a:r>
            <a:r>
              <a:rPr lang="vi-VN" err="1">
                <a:latin typeface="Arial"/>
                <a:cs typeface="Arial"/>
              </a:rPr>
              <a:t>rộng</a:t>
            </a:r>
            <a:r>
              <a:rPr lang="vi-VN">
                <a:latin typeface="Arial"/>
                <a:cs typeface="Arial"/>
              </a:rPr>
              <a:t>' (tiêu </a:t>
            </a:r>
            <a:r>
              <a:rPr lang="vi-VN" err="1">
                <a:latin typeface="Arial"/>
                <a:cs typeface="Arial"/>
              </a:rPr>
              <a:t>chuẩn</a:t>
            </a:r>
            <a:r>
              <a:rPr lang="vi-VN">
                <a:latin typeface="Arial"/>
                <a:cs typeface="Arial"/>
              </a:rPr>
              <a:t> </a:t>
            </a:r>
            <a:r>
              <a:rPr lang="vi-VN" err="1">
                <a:latin typeface="Arial"/>
                <a:cs typeface="Arial"/>
              </a:rPr>
              <a:t>ghép</a:t>
            </a:r>
            <a:r>
              <a:rPr lang="vi-VN">
                <a:latin typeface="Arial"/>
                <a:cs typeface="Arial"/>
              </a:rPr>
              <a:t> gan </a:t>
            </a:r>
            <a:r>
              <a:rPr lang="vi-VN" err="1">
                <a:latin typeface="Arial"/>
                <a:cs typeface="Arial"/>
              </a:rPr>
              <a:t>của</a:t>
            </a:r>
            <a:r>
              <a:rPr lang="vi-VN">
                <a:latin typeface="Arial"/>
                <a:cs typeface="Arial"/>
              </a:rPr>
              <a:t> </a:t>
            </a:r>
            <a:r>
              <a:rPr lang="vi-VN" err="1">
                <a:latin typeface="Arial"/>
                <a:cs typeface="Arial"/>
              </a:rPr>
              <a:t>milan</a:t>
            </a:r>
            <a:r>
              <a:rPr lang="vi-VN">
                <a:latin typeface="Arial"/>
                <a:cs typeface="Arial"/>
              </a:rPr>
              <a:t> </a:t>
            </a:r>
            <a:r>
              <a:rPr lang="vi-VN" err="1">
                <a:latin typeface="Arial"/>
                <a:cs typeface="Arial"/>
              </a:rPr>
              <a:t>là</a:t>
            </a:r>
            <a:r>
              <a:rPr lang="vi-VN">
                <a:latin typeface="Arial"/>
                <a:cs typeface="Arial"/>
              </a:rPr>
              <a:t>: 1 </a:t>
            </a:r>
            <a:r>
              <a:rPr lang="vi-VN" err="1">
                <a:latin typeface="Arial"/>
                <a:cs typeface="Arial"/>
              </a:rPr>
              <a:t>tổn</a:t>
            </a:r>
            <a:r>
              <a:rPr lang="vi-VN">
                <a:latin typeface="Arial"/>
                <a:cs typeface="Arial"/>
              </a:rPr>
              <a:t> thương ≤5 </a:t>
            </a:r>
            <a:r>
              <a:rPr lang="vi-VN" err="1">
                <a:latin typeface="Arial"/>
                <a:cs typeface="Arial"/>
              </a:rPr>
              <a:t>cm</a:t>
            </a:r>
            <a:r>
              <a:rPr lang="vi-VN">
                <a:latin typeface="Arial"/>
                <a:cs typeface="Arial"/>
              </a:rPr>
              <a:t> </a:t>
            </a:r>
            <a:r>
              <a:rPr lang="vi-VN" err="1">
                <a:latin typeface="Arial"/>
                <a:cs typeface="Arial"/>
              </a:rPr>
              <a:t>hoặc</a:t>
            </a:r>
            <a:r>
              <a:rPr lang="vi-VN">
                <a:latin typeface="Arial"/>
                <a:cs typeface="Arial"/>
              </a:rPr>
              <a:t> 2–3 </a:t>
            </a:r>
            <a:r>
              <a:rPr lang="vi-VN" err="1">
                <a:latin typeface="Arial"/>
                <a:cs typeface="Arial"/>
              </a:rPr>
              <a:t>tổn</a:t>
            </a:r>
            <a:r>
              <a:rPr lang="vi-VN">
                <a:latin typeface="Arial"/>
                <a:cs typeface="Arial"/>
              </a:rPr>
              <a:t> thương ≤3 </a:t>
            </a:r>
            <a:r>
              <a:rPr lang="vi-VN" err="1">
                <a:latin typeface="Arial"/>
                <a:cs typeface="Arial"/>
              </a:rPr>
              <a:t>cm</a:t>
            </a:r>
            <a:r>
              <a:rPr lang="vi-VN">
                <a:latin typeface="Arial"/>
                <a:cs typeface="Arial"/>
              </a:rPr>
              <a:t>, tiêu </a:t>
            </a:r>
            <a:r>
              <a:rPr lang="vi-VN" err="1">
                <a:latin typeface="Arial"/>
                <a:cs typeface="Arial"/>
              </a:rPr>
              <a:t>chí</a:t>
            </a:r>
            <a:r>
              <a:rPr lang="vi-VN">
                <a:latin typeface="Arial"/>
                <a:cs typeface="Arial"/>
              </a:rPr>
              <a:t> </a:t>
            </a:r>
            <a:r>
              <a:rPr lang="vi-VN" err="1">
                <a:latin typeface="Arial"/>
                <a:cs typeface="Arial"/>
              </a:rPr>
              <a:t>ghép</a:t>
            </a:r>
            <a:r>
              <a:rPr lang="vi-VN">
                <a:latin typeface="Arial"/>
                <a:cs typeface="Arial"/>
              </a:rPr>
              <a:t> gan </a:t>
            </a:r>
            <a:r>
              <a:rPr lang="vi-VN" err="1">
                <a:latin typeface="Arial"/>
                <a:cs typeface="Arial"/>
              </a:rPr>
              <a:t>mở</a:t>
            </a:r>
            <a:r>
              <a:rPr lang="vi-VN">
                <a:latin typeface="Arial"/>
                <a:cs typeface="Arial"/>
              </a:rPr>
              <a:t> </a:t>
            </a:r>
            <a:r>
              <a:rPr lang="vi-VN" err="1">
                <a:latin typeface="Arial"/>
                <a:cs typeface="Arial"/>
              </a:rPr>
              <a:t>rộng</a:t>
            </a:r>
            <a:r>
              <a:rPr lang="vi-VN">
                <a:latin typeface="Arial"/>
                <a:cs typeface="Arial"/>
              </a:rPr>
              <a:t> </a:t>
            </a:r>
            <a:r>
              <a:rPr lang="vi-VN" err="1">
                <a:latin typeface="Arial"/>
                <a:cs typeface="Arial"/>
              </a:rPr>
              <a:t>thì</a:t>
            </a:r>
            <a:r>
              <a:rPr lang="vi-VN">
                <a:latin typeface="Arial"/>
                <a:cs typeface="Arial"/>
              </a:rPr>
              <a:t> chưa </a:t>
            </a:r>
            <a:r>
              <a:rPr lang="vi-VN" err="1">
                <a:latin typeface="Arial"/>
                <a:cs typeface="Arial"/>
              </a:rPr>
              <a:t>có</a:t>
            </a:r>
            <a:r>
              <a:rPr lang="vi-VN">
                <a:latin typeface="Arial"/>
                <a:cs typeface="Arial"/>
              </a:rPr>
              <a:t> </a:t>
            </a:r>
            <a:r>
              <a:rPr lang="vi-VN" err="1">
                <a:latin typeface="Arial"/>
                <a:cs typeface="Arial"/>
              </a:rPr>
              <a:t>thống</a:t>
            </a:r>
            <a:r>
              <a:rPr lang="vi-VN">
                <a:latin typeface="Arial"/>
                <a:cs typeface="Arial"/>
              </a:rPr>
              <a:t> </a:t>
            </a:r>
            <a:r>
              <a:rPr lang="vi-VN" err="1">
                <a:latin typeface="Arial"/>
                <a:cs typeface="Arial"/>
              </a:rPr>
              <a:t>nhất</a:t>
            </a:r>
            <a:r>
              <a:rPr lang="vi-VN">
                <a:latin typeface="Arial"/>
                <a:cs typeface="Arial"/>
              </a:rPr>
              <a:t>, trong </a:t>
            </a:r>
            <a:r>
              <a:rPr lang="vi-VN" err="1">
                <a:latin typeface="Arial"/>
                <a:cs typeface="Arial"/>
              </a:rPr>
              <a:t>đó</a:t>
            </a:r>
            <a:r>
              <a:rPr lang="vi-VN">
                <a:latin typeface="Arial"/>
                <a:cs typeface="Arial"/>
              </a:rPr>
              <a:t> 2 tiêu </a:t>
            </a:r>
            <a:r>
              <a:rPr lang="vi-VN" err="1">
                <a:latin typeface="Arial"/>
                <a:cs typeface="Arial"/>
              </a:rPr>
              <a:t>chí</a:t>
            </a:r>
            <a:r>
              <a:rPr lang="vi-VN">
                <a:latin typeface="Arial"/>
                <a:cs typeface="Arial"/>
              </a:rPr>
              <a:t> </a:t>
            </a:r>
            <a:r>
              <a:rPr lang="vi-VN" err="1">
                <a:latin typeface="Arial"/>
                <a:cs typeface="Arial"/>
              </a:rPr>
              <a:t>chính</a:t>
            </a:r>
            <a:r>
              <a:rPr lang="vi-VN">
                <a:latin typeface="Arial"/>
                <a:cs typeface="Arial"/>
              </a:rPr>
              <a:t> </a:t>
            </a:r>
            <a:r>
              <a:rPr lang="vi-VN" err="1">
                <a:latin typeface="Arial"/>
                <a:cs typeface="Arial"/>
              </a:rPr>
              <a:t>là</a:t>
            </a:r>
            <a:r>
              <a:rPr lang="vi-VN">
                <a:latin typeface="Arial"/>
                <a:cs typeface="Arial"/>
              </a:rPr>
              <a:t> </a:t>
            </a:r>
            <a:r>
              <a:rPr lang="vi-VN" err="1">
                <a:latin typeface="Arial"/>
                <a:cs typeface="Arial"/>
              </a:rPr>
              <a:t>kích</a:t>
            </a:r>
            <a:r>
              <a:rPr lang="vi-VN">
                <a:latin typeface="Arial"/>
                <a:cs typeface="Arial"/>
              </a:rPr>
              <a:t> </a:t>
            </a:r>
            <a:r>
              <a:rPr lang="vi-VN" err="1">
                <a:latin typeface="Arial"/>
                <a:cs typeface="Arial"/>
              </a:rPr>
              <a:t>thước</a:t>
            </a:r>
            <a:r>
              <a:rPr lang="vi-VN">
                <a:latin typeface="Arial"/>
                <a:cs typeface="Arial"/>
              </a:rPr>
              <a:t> </a:t>
            </a:r>
            <a:r>
              <a:rPr lang="vi-VN" err="1">
                <a:latin typeface="Arial"/>
                <a:cs typeface="Arial"/>
              </a:rPr>
              <a:t>số</a:t>
            </a:r>
            <a:r>
              <a:rPr lang="vi-VN">
                <a:latin typeface="Arial"/>
                <a:cs typeface="Arial"/>
              </a:rPr>
              <a:t> </a:t>
            </a:r>
            <a:r>
              <a:rPr lang="vi-VN" err="1">
                <a:latin typeface="Arial"/>
                <a:cs typeface="Arial"/>
              </a:rPr>
              <a:t>lượng</a:t>
            </a:r>
            <a:r>
              <a:rPr lang="vi-VN">
                <a:latin typeface="Arial"/>
                <a:cs typeface="Arial"/>
              </a:rPr>
              <a:t> </a:t>
            </a:r>
            <a:r>
              <a:rPr lang="vi-VN" err="1">
                <a:latin typeface="Arial"/>
                <a:cs typeface="Arial"/>
              </a:rPr>
              <a:t>khối</a:t>
            </a:r>
            <a:r>
              <a:rPr lang="vi-VN">
                <a:latin typeface="Arial"/>
                <a:cs typeface="Arial"/>
              </a:rPr>
              <a:t> u </a:t>
            </a:r>
            <a:r>
              <a:rPr lang="vi-VN" err="1">
                <a:latin typeface="Arial"/>
                <a:cs typeface="Arial"/>
              </a:rPr>
              <a:t>được</a:t>
            </a:r>
            <a:r>
              <a:rPr lang="vi-VN">
                <a:latin typeface="Arial"/>
                <a:cs typeface="Arial"/>
              </a:rPr>
              <a:t> </a:t>
            </a:r>
            <a:r>
              <a:rPr lang="vi-VN" err="1">
                <a:latin typeface="Arial"/>
                <a:cs typeface="Arial"/>
              </a:rPr>
              <a:t>mở</a:t>
            </a:r>
            <a:r>
              <a:rPr lang="vi-VN">
                <a:latin typeface="Arial"/>
                <a:cs typeface="Arial"/>
              </a:rPr>
              <a:t> </a:t>
            </a:r>
            <a:r>
              <a:rPr lang="vi-VN" err="1">
                <a:latin typeface="Arial"/>
                <a:cs typeface="Arial"/>
              </a:rPr>
              <a:t>rộng</a:t>
            </a:r>
            <a:r>
              <a:rPr lang="vi-VN">
                <a:latin typeface="Arial"/>
                <a:cs typeface="Arial"/>
              </a:rPr>
              <a:t> hơn so </a:t>
            </a:r>
            <a:r>
              <a:rPr lang="vi-VN" err="1">
                <a:latin typeface="Arial"/>
                <a:cs typeface="Arial"/>
              </a:rPr>
              <a:t>vs</a:t>
            </a:r>
            <a:r>
              <a:rPr lang="vi-VN">
                <a:latin typeface="Arial"/>
                <a:cs typeface="Arial"/>
              </a:rPr>
              <a:t> </a:t>
            </a:r>
            <a:r>
              <a:rPr lang="vi-VN" err="1">
                <a:latin typeface="Arial"/>
                <a:cs typeface="Arial"/>
              </a:rPr>
              <a:t>tieu</a:t>
            </a:r>
            <a:r>
              <a:rPr lang="vi-VN">
                <a:latin typeface="Arial"/>
                <a:cs typeface="Arial"/>
              </a:rPr>
              <a:t> </a:t>
            </a:r>
            <a:r>
              <a:rPr lang="vi-VN" err="1">
                <a:latin typeface="Arial"/>
                <a:cs typeface="Arial"/>
              </a:rPr>
              <a:t>chuẩn</a:t>
            </a:r>
            <a:r>
              <a:rPr lang="vi-VN">
                <a:latin typeface="Arial"/>
                <a:cs typeface="Arial"/>
              </a:rPr>
              <a:t> </a:t>
            </a:r>
            <a:r>
              <a:rPr lang="vi-VN" err="1">
                <a:latin typeface="Arial"/>
                <a:cs typeface="Arial"/>
              </a:rPr>
              <a:t>milan</a:t>
            </a:r>
            <a:r>
              <a:rPr lang="vi-VN">
                <a:latin typeface="Arial"/>
                <a:cs typeface="Arial"/>
              </a:rPr>
              <a:t> </a:t>
            </a:r>
            <a:r>
              <a:rPr lang="vi-VN" err="1">
                <a:latin typeface="Arial"/>
                <a:cs typeface="Arial"/>
              </a:rPr>
              <a:t>và</a:t>
            </a:r>
            <a:r>
              <a:rPr lang="vi-VN">
                <a:latin typeface="Arial"/>
                <a:cs typeface="Arial"/>
              </a:rPr>
              <a:t> </a:t>
            </a:r>
            <a:r>
              <a:rPr lang="vi-VN" err="1">
                <a:latin typeface="Arial"/>
                <a:cs typeface="Arial"/>
              </a:rPr>
              <a:t>Giá</a:t>
            </a:r>
            <a:r>
              <a:rPr lang="vi-VN">
                <a:latin typeface="Arial"/>
                <a:cs typeface="Arial"/>
              </a:rPr>
              <a:t> </a:t>
            </a:r>
            <a:r>
              <a:rPr lang="vi-VN" err="1">
                <a:latin typeface="Arial"/>
                <a:cs typeface="Arial"/>
              </a:rPr>
              <a:t>trị</a:t>
            </a:r>
            <a:r>
              <a:rPr lang="vi-VN">
                <a:latin typeface="Arial"/>
                <a:cs typeface="Arial"/>
              </a:rPr>
              <a:t> AFP </a:t>
            </a:r>
            <a:r>
              <a:rPr lang="vi-VN" err="1">
                <a:latin typeface="Arial"/>
                <a:cs typeface="Arial"/>
              </a:rPr>
              <a:t>giới</a:t>
            </a:r>
            <a:r>
              <a:rPr lang="vi-VN">
                <a:latin typeface="Arial"/>
                <a:cs typeface="Arial"/>
              </a:rPr>
              <a:t> </a:t>
            </a:r>
            <a:r>
              <a:rPr lang="vi-VN" err="1">
                <a:latin typeface="Arial"/>
                <a:cs typeface="Arial"/>
              </a:rPr>
              <a:t>hạn</a:t>
            </a:r>
            <a:r>
              <a:rPr lang="vi-VN">
                <a:latin typeface="Arial"/>
                <a:cs typeface="Arial"/>
              </a:rPr>
              <a:t> 1.000 </a:t>
            </a:r>
            <a:r>
              <a:rPr lang="vi-VN" err="1">
                <a:latin typeface="Arial"/>
                <a:cs typeface="Arial"/>
              </a:rPr>
              <a:t>ng</a:t>
            </a:r>
            <a:r>
              <a:rPr lang="vi-VN">
                <a:latin typeface="Arial"/>
                <a:cs typeface="Arial"/>
              </a:rPr>
              <a:t> / </a:t>
            </a:r>
            <a:r>
              <a:rPr lang="vi-VN" err="1">
                <a:latin typeface="Arial"/>
                <a:cs typeface="Arial"/>
              </a:rPr>
              <a:t>dl</a:t>
            </a:r>
            <a:r>
              <a:rPr lang="vi-VN">
                <a:latin typeface="Arial"/>
                <a:cs typeface="Arial"/>
              </a:rPr>
              <a:t> </a:t>
            </a:r>
            <a:r>
              <a:rPr lang="vi-VN" err="1">
                <a:latin typeface="Arial"/>
                <a:cs typeface="Arial"/>
              </a:rPr>
              <a:t>khuyến</a:t>
            </a:r>
            <a:r>
              <a:rPr lang="vi-VN">
                <a:latin typeface="Arial"/>
                <a:cs typeface="Arial"/>
              </a:rPr>
              <a:t> </a:t>
            </a:r>
            <a:r>
              <a:rPr lang="vi-VN" err="1">
                <a:latin typeface="Arial"/>
                <a:cs typeface="Arial"/>
              </a:rPr>
              <a:t>cáo</a:t>
            </a:r>
            <a:r>
              <a:rPr lang="vi-VN">
                <a:latin typeface="Arial"/>
                <a:cs typeface="Arial"/>
              </a:rPr>
              <a:t> </a:t>
            </a:r>
            <a:r>
              <a:rPr lang="vi-VN" err="1">
                <a:latin typeface="Arial"/>
                <a:cs typeface="Arial"/>
              </a:rPr>
              <a:t>áp</a:t>
            </a:r>
            <a:r>
              <a:rPr lang="vi-VN">
                <a:latin typeface="Arial"/>
                <a:cs typeface="Arial"/>
              </a:rPr>
              <a:t> </a:t>
            </a:r>
            <a:r>
              <a:rPr lang="vi-VN" err="1">
                <a:latin typeface="Arial"/>
                <a:cs typeface="Arial"/>
              </a:rPr>
              <a:t>dụng</a:t>
            </a:r>
            <a:r>
              <a:rPr lang="vi-VN">
                <a:latin typeface="Arial"/>
                <a:cs typeface="Arial"/>
              </a:rPr>
              <a:t> </a:t>
            </a:r>
            <a:r>
              <a:rPr lang="vi-VN" err="1">
                <a:latin typeface="Arial"/>
                <a:cs typeface="Arial"/>
              </a:rPr>
              <a:t>làm</a:t>
            </a:r>
            <a:r>
              <a:rPr lang="vi-VN">
                <a:latin typeface="Arial"/>
                <a:cs typeface="Arial"/>
              </a:rPr>
              <a:t> tiêu </a:t>
            </a:r>
            <a:r>
              <a:rPr lang="vi-VN" err="1">
                <a:latin typeface="Arial"/>
                <a:cs typeface="Arial"/>
              </a:rPr>
              <a:t>chí</a:t>
            </a:r>
            <a:r>
              <a:rPr lang="vi-VN">
                <a:latin typeface="Arial"/>
                <a:cs typeface="Arial"/>
              </a:rPr>
              <a:t> </a:t>
            </a:r>
            <a:r>
              <a:rPr lang="vi-VN" err="1">
                <a:latin typeface="Arial"/>
                <a:cs typeface="Arial"/>
              </a:rPr>
              <a:t>loại</a:t>
            </a:r>
            <a:r>
              <a:rPr lang="vi-VN">
                <a:latin typeface="Arial"/>
                <a:cs typeface="Arial"/>
              </a:rPr>
              <a:t> </a:t>
            </a:r>
            <a:r>
              <a:rPr lang="vi-VN" err="1">
                <a:latin typeface="Arial"/>
                <a:cs typeface="Arial"/>
              </a:rPr>
              <a:t>trừ</a:t>
            </a:r>
            <a:r>
              <a:rPr lang="vi-VN">
                <a:latin typeface="Arial"/>
                <a:cs typeface="Arial"/>
              </a:rPr>
              <a:t>)</a:t>
            </a:r>
          </a:p>
          <a:p>
            <a:r>
              <a:rPr lang="vi-VN" err="1">
                <a:latin typeface="Arial"/>
                <a:cs typeface="Arial"/>
              </a:rPr>
              <a:t>Nhóm</a:t>
            </a:r>
            <a:r>
              <a:rPr lang="vi-VN">
                <a:latin typeface="Arial"/>
                <a:cs typeface="Arial"/>
              </a:rPr>
              <a:t> BN </a:t>
            </a:r>
            <a:r>
              <a:rPr lang="vi-VN" err="1">
                <a:latin typeface="Arial"/>
                <a:cs typeface="Arial"/>
              </a:rPr>
              <a:t>xác</a:t>
            </a:r>
            <a:r>
              <a:rPr lang="vi-VN">
                <a:latin typeface="Arial"/>
                <a:cs typeface="Arial"/>
              </a:rPr>
              <a:t> </a:t>
            </a:r>
            <a:r>
              <a:rPr lang="vi-VN" err="1">
                <a:latin typeface="Arial"/>
                <a:cs typeface="Arial"/>
              </a:rPr>
              <a:t>định</a:t>
            </a:r>
            <a:r>
              <a:rPr lang="vi-VN">
                <a:latin typeface="Arial"/>
                <a:cs typeface="Arial"/>
              </a:rPr>
              <a:t> </a:t>
            </a:r>
            <a:r>
              <a:rPr lang="vi-VN" err="1">
                <a:latin typeface="Arial"/>
                <a:cs typeface="Arial"/>
              </a:rPr>
              <a:t>được</a:t>
            </a:r>
            <a:r>
              <a:rPr lang="vi-VN">
                <a:latin typeface="Arial"/>
                <a:cs typeface="Arial"/>
              </a:rPr>
              <a:t> </a:t>
            </a:r>
            <a:r>
              <a:rPr lang="vi-VN" err="1">
                <a:latin typeface="Arial"/>
                <a:cs typeface="Arial"/>
              </a:rPr>
              <a:t>khối</a:t>
            </a:r>
            <a:r>
              <a:rPr lang="vi-VN">
                <a:latin typeface="Arial"/>
                <a:cs typeface="Arial"/>
              </a:rPr>
              <a:t> u </a:t>
            </a:r>
            <a:r>
              <a:rPr lang="vi-VN" err="1">
                <a:latin typeface="Arial"/>
                <a:cs typeface="Arial"/>
              </a:rPr>
              <a:t>rõ</a:t>
            </a:r>
            <a:r>
              <a:rPr lang="vi-VN">
                <a:latin typeface="Arial"/>
                <a:cs typeface="Arial"/>
              </a:rPr>
              <a:t>, </a:t>
            </a:r>
            <a:r>
              <a:rPr lang="vi-VN" err="1">
                <a:latin typeface="Arial"/>
                <a:cs typeface="Arial"/>
              </a:rPr>
              <a:t>bảo</a:t>
            </a:r>
            <a:r>
              <a:rPr lang="vi-VN">
                <a:latin typeface="Arial"/>
                <a:cs typeface="Arial"/>
              </a:rPr>
              <a:t> </a:t>
            </a:r>
            <a:r>
              <a:rPr lang="vi-VN" err="1">
                <a:latin typeface="Arial"/>
                <a:cs typeface="Arial"/>
              </a:rPr>
              <a:t>tồn</a:t>
            </a:r>
            <a:r>
              <a:rPr lang="vi-VN">
                <a:latin typeface="Arial"/>
                <a:cs typeface="Arial"/>
              </a:rPr>
              <a:t> </a:t>
            </a:r>
            <a:r>
              <a:rPr lang="vi-VN" err="1">
                <a:latin typeface="Arial"/>
                <a:cs typeface="Arial"/>
              </a:rPr>
              <a:t>đx</a:t>
            </a:r>
            <a:r>
              <a:rPr lang="vi-VN">
                <a:latin typeface="Arial"/>
                <a:cs typeface="Arial"/>
              </a:rPr>
              <a:t> lưu </a:t>
            </a:r>
            <a:r>
              <a:rPr lang="vi-VN" err="1">
                <a:latin typeface="Arial"/>
                <a:cs typeface="Arial"/>
              </a:rPr>
              <a:t>lượng</a:t>
            </a:r>
            <a:r>
              <a:rPr lang="vi-VN">
                <a:latin typeface="Arial"/>
                <a:cs typeface="Arial"/>
              </a:rPr>
              <a:t> TM </a:t>
            </a:r>
            <a:r>
              <a:rPr lang="vi-VN" err="1">
                <a:latin typeface="Arial"/>
                <a:cs typeface="Arial"/>
              </a:rPr>
              <a:t>cửa</a:t>
            </a:r>
            <a:r>
              <a:rPr lang="vi-VN">
                <a:latin typeface="Arial"/>
                <a:cs typeface="Arial"/>
              </a:rPr>
              <a:t>, </a:t>
            </a:r>
            <a:r>
              <a:rPr lang="vi-VN" err="1">
                <a:latin typeface="Arial"/>
                <a:cs typeface="Arial"/>
              </a:rPr>
              <a:t>có</a:t>
            </a:r>
            <a:r>
              <a:rPr lang="vi-VN">
                <a:latin typeface="Arial"/>
                <a:cs typeface="Arial"/>
              </a:rPr>
              <a:t> </a:t>
            </a:r>
            <a:r>
              <a:rPr lang="vi-VN" err="1">
                <a:latin typeface="Arial"/>
                <a:cs typeface="Arial"/>
              </a:rPr>
              <a:t>khả</a:t>
            </a:r>
            <a:r>
              <a:rPr lang="vi-VN">
                <a:latin typeface="Arial"/>
                <a:cs typeface="Arial"/>
              </a:rPr>
              <a:t> thi khi </a:t>
            </a:r>
            <a:r>
              <a:rPr lang="vi-VN" err="1">
                <a:latin typeface="Arial"/>
                <a:cs typeface="Arial"/>
              </a:rPr>
              <a:t>tiếp</a:t>
            </a:r>
            <a:r>
              <a:rPr lang="vi-VN">
                <a:latin typeface="Arial"/>
                <a:cs typeface="Arial"/>
              </a:rPr>
              <a:t> </a:t>
            </a:r>
            <a:r>
              <a:rPr lang="vi-VN" err="1">
                <a:latin typeface="Arial"/>
                <a:cs typeface="Arial"/>
              </a:rPr>
              <a:t>cận</a:t>
            </a:r>
            <a:r>
              <a:rPr lang="vi-VN">
                <a:latin typeface="Arial"/>
                <a:cs typeface="Arial"/>
              </a:rPr>
              <a:t> </a:t>
            </a:r>
            <a:r>
              <a:rPr lang="vi-VN" err="1">
                <a:latin typeface="Arial"/>
                <a:cs typeface="Arial"/>
              </a:rPr>
              <a:t>có</a:t>
            </a:r>
            <a:r>
              <a:rPr lang="vi-VN">
                <a:latin typeface="Arial"/>
                <a:cs typeface="Arial"/>
              </a:rPr>
              <a:t> </a:t>
            </a:r>
            <a:r>
              <a:rPr lang="vi-VN" err="1">
                <a:latin typeface="Arial"/>
                <a:cs typeface="Arial"/>
              </a:rPr>
              <a:t>chọn</a:t>
            </a:r>
            <a:r>
              <a:rPr lang="vi-VN">
                <a:latin typeface="Arial"/>
                <a:cs typeface="Arial"/>
              </a:rPr>
              <a:t> </a:t>
            </a:r>
            <a:r>
              <a:rPr lang="vi-VN" err="1">
                <a:latin typeface="Arial"/>
                <a:cs typeface="Arial"/>
              </a:rPr>
              <a:t>lọc</a:t>
            </a:r>
            <a:r>
              <a:rPr lang="vi-VN">
                <a:latin typeface="Arial"/>
                <a:cs typeface="Arial"/>
              </a:rPr>
              <a:t> </a:t>
            </a:r>
            <a:r>
              <a:rPr lang="vi-VN" err="1">
                <a:latin typeface="Arial"/>
                <a:cs typeface="Arial"/>
              </a:rPr>
              <a:t>đến</a:t>
            </a:r>
            <a:r>
              <a:rPr lang="vi-VN">
                <a:latin typeface="Arial"/>
                <a:cs typeface="Arial"/>
              </a:rPr>
              <a:t> </a:t>
            </a:r>
            <a:r>
              <a:rPr lang="vi-VN" err="1">
                <a:latin typeface="Arial"/>
                <a:cs typeface="Arial"/>
              </a:rPr>
              <a:t>các</a:t>
            </a:r>
            <a:r>
              <a:rPr lang="vi-VN">
                <a:latin typeface="Arial"/>
                <a:cs typeface="Arial"/>
              </a:rPr>
              <a:t> </a:t>
            </a:r>
            <a:r>
              <a:rPr lang="vi-VN" err="1">
                <a:latin typeface="Arial"/>
                <a:cs typeface="Arial"/>
              </a:rPr>
              <a:t>động</a:t>
            </a:r>
            <a:r>
              <a:rPr lang="vi-VN">
                <a:latin typeface="Arial"/>
                <a:cs typeface="Arial"/>
              </a:rPr>
              <a:t> </a:t>
            </a:r>
            <a:r>
              <a:rPr lang="vi-VN" err="1">
                <a:latin typeface="Arial"/>
                <a:cs typeface="Arial"/>
              </a:rPr>
              <a:t>mạch</a:t>
            </a:r>
            <a:r>
              <a:rPr lang="vi-VN">
                <a:latin typeface="Arial"/>
                <a:cs typeface="Arial"/>
              </a:rPr>
              <a:t> nuôi </a:t>
            </a:r>
            <a:r>
              <a:rPr lang="vi-VN" err="1">
                <a:latin typeface="Arial"/>
                <a:cs typeface="Arial"/>
              </a:rPr>
              <a:t>khối</a:t>
            </a:r>
            <a:r>
              <a:rPr lang="vi-VN">
                <a:latin typeface="Arial"/>
                <a:cs typeface="Arial"/>
              </a:rPr>
              <a:t> u --&gt; TACE</a:t>
            </a:r>
          </a:p>
          <a:p>
            <a:r>
              <a:rPr lang="vi-VN">
                <a:latin typeface="Arial"/>
                <a:cs typeface="Arial"/>
              </a:rPr>
              <a:t>Khi </a:t>
            </a:r>
            <a:r>
              <a:rPr lang="vi-VN" err="1">
                <a:latin typeface="Arial"/>
                <a:cs typeface="Arial"/>
              </a:rPr>
              <a:t>khối</a:t>
            </a:r>
            <a:r>
              <a:rPr lang="vi-VN">
                <a:latin typeface="Arial"/>
                <a:cs typeface="Arial"/>
              </a:rPr>
              <a:t> u lan </a:t>
            </a:r>
            <a:r>
              <a:rPr lang="vi-VN" err="1">
                <a:latin typeface="Arial"/>
                <a:cs typeface="Arial"/>
              </a:rPr>
              <a:t>tỏa</a:t>
            </a:r>
            <a:r>
              <a:rPr lang="vi-VN">
                <a:latin typeface="Arial"/>
                <a:cs typeface="Arial"/>
              </a:rPr>
              <a:t>, xâm </a:t>
            </a:r>
            <a:r>
              <a:rPr lang="vi-VN" err="1">
                <a:latin typeface="Arial"/>
                <a:cs typeface="Arial"/>
              </a:rPr>
              <a:t>lấn</a:t>
            </a:r>
            <a:r>
              <a:rPr lang="vi-VN">
                <a:latin typeface="Arial"/>
                <a:cs typeface="Arial"/>
              </a:rPr>
              <a:t> </a:t>
            </a:r>
            <a:r>
              <a:rPr lang="vi-VN" err="1">
                <a:latin typeface="Arial"/>
                <a:cs typeface="Arial"/>
              </a:rPr>
              <a:t>và</a:t>
            </a:r>
            <a:r>
              <a:rPr lang="vi-VN">
                <a:latin typeface="Arial"/>
                <a:cs typeface="Arial"/>
              </a:rPr>
              <a:t> lan </a:t>
            </a:r>
            <a:r>
              <a:rPr lang="vi-VN" err="1">
                <a:latin typeface="Arial"/>
                <a:cs typeface="Arial"/>
              </a:rPr>
              <a:t>rộng</a:t>
            </a:r>
            <a:r>
              <a:rPr lang="vi-VN">
                <a:latin typeface="Arial"/>
                <a:cs typeface="Arial"/>
              </a:rPr>
              <a:t> </a:t>
            </a:r>
            <a:r>
              <a:rPr lang="vi-VN" err="1">
                <a:latin typeface="Arial"/>
                <a:cs typeface="Arial"/>
              </a:rPr>
              <a:t>thì</a:t>
            </a:r>
            <a:r>
              <a:rPr lang="vi-VN">
                <a:latin typeface="Arial"/>
                <a:cs typeface="Arial"/>
              </a:rPr>
              <a:t> nên </a:t>
            </a:r>
            <a:r>
              <a:rPr lang="vi-VN" err="1">
                <a:latin typeface="Arial"/>
                <a:cs typeface="Arial"/>
              </a:rPr>
              <a:t>dùng</a:t>
            </a:r>
            <a:r>
              <a:rPr lang="vi-VN">
                <a:latin typeface="Arial"/>
                <a:cs typeface="Arial"/>
              </a:rPr>
              <a:t> </a:t>
            </a:r>
            <a:r>
              <a:rPr lang="vi-VN" err="1">
                <a:latin typeface="Arial"/>
                <a:cs typeface="Arial"/>
              </a:rPr>
              <a:t>liệu</a:t>
            </a:r>
            <a:r>
              <a:rPr lang="vi-VN">
                <a:latin typeface="Arial"/>
                <a:cs typeface="Arial"/>
              </a:rPr>
              <a:t> </a:t>
            </a:r>
            <a:r>
              <a:rPr lang="vi-VN" err="1">
                <a:latin typeface="Arial"/>
                <a:cs typeface="Arial"/>
              </a:rPr>
              <a:t>pháp</a:t>
            </a:r>
            <a:r>
              <a:rPr lang="vi-VN">
                <a:latin typeface="Arial"/>
                <a:cs typeface="Arial"/>
              </a:rPr>
              <a:t> </a:t>
            </a:r>
            <a:r>
              <a:rPr lang="vi-VN" err="1">
                <a:latin typeface="Arial"/>
                <a:cs typeface="Arial"/>
              </a:rPr>
              <a:t>toàn</a:t>
            </a:r>
            <a:r>
              <a:rPr lang="vi-VN">
                <a:latin typeface="Arial"/>
                <a:cs typeface="Arial"/>
              </a:rPr>
              <a:t> thân (</a:t>
            </a:r>
            <a:r>
              <a:rPr lang="vi-VN" err="1">
                <a:latin typeface="Arial"/>
                <a:cs typeface="Arial"/>
              </a:rPr>
              <a:t>Sự</a:t>
            </a:r>
            <a:r>
              <a:rPr lang="vi-VN">
                <a:latin typeface="Arial"/>
                <a:cs typeface="Arial"/>
              </a:rPr>
              <a:t> </a:t>
            </a:r>
            <a:r>
              <a:rPr lang="vi-VN" err="1">
                <a:latin typeface="Arial"/>
                <a:cs typeface="Arial"/>
              </a:rPr>
              <a:t>kết</a:t>
            </a:r>
            <a:r>
              <a:rPr lang="vi-VN">
                <a:latin typeface="Arial"/>
                <a:cs typeface="Arial"/>
              </a:rPr>
              <a:t> </a:t>
            </a:r>
            <a:r>
              <a:rPr lang="vi-VN" err="1">
                <a:latin typeface="Arial"/>
                <a:cs typeface="Arial"/>
              </a:rPr>
              <a:t>hợp</a:t>
            </a:r>
            <a:r>
              <a:rPr lang="vi-VN">
                <a:latin typeface="Arial"/>
                <a:cs typeface="Arial"/>
              </a:rPr>
              <a:t> </a:t>
            </a:r>
            <a:r>
              <a:rPr lang="vi-VN" err="1">
                <a:latin typeface="Arial"/>
                <a:cs typeface="Arial"/>
              </a:rPr>
              <a:t>atezolizumab</a:t>
            </a:r>
            <a:r>
              <a:rPr lang="vi-VN">
                <a:latin typeface="Arial"/>
                <a:cs typeface="Arial"/>
              </a:rPr>
              <a:t> </a:t>
            </a:r>
            <a:r>
              <a:rPr lang="vi-VN" err="1">
                <a:latin typeface="Arial"/>
                <a:cs typeface="Arial"/>
              </a:rPr>
              <a:t>với</a:t>
            </a:r>
            <a:r>
              <a:rPr lang="vi-VN">
                <a:latin typeface="Arial"/>
                <a:cs typeface="Arial"/>
              </a:rPr>
              <a:t> </a:t>
            </a:r>
            <a:r>
              <a:rPr lang="vi-VN" err="1">
                <a:latin typeface="Arial"/>
                <a:cs typeface="Arial"/>
              </a:rPr>
              <a:t>bevacizumab</a:t>
            </a:r>
            <a:r>
              <a:rPr lang="vi-VN">
                <a:latin typeface="Arial"/>
                <a:cs typeface="Arial"/>
              </a:rPr>
              <a:t> (</a:t>
            </a:r>
            <a:r>
              <a:rPr lang="vi-VN" err="1">
                <a:latin typeface="Arial"/>
                <a:cs typeface="Arial"/>
              </a:rPr>
              <a:t>Atezo-Bev</a:t>
            </a:r>
            <a:r>
              <a:rPr lang="vi-VN">
                <a:latin typeface="Arial"/>
                <a:cs typeface="Arial"/>
              </a:rPr>
              <a:t>) </a:t>
            </a:r>
            <a:r>
              <a:rPr lang="vi-VN" err="1">
                <a:latin typeface="Arial"/>
                <a:cs typeface="Arial"/>
              </a:rPr>
              <a:t>hiện</a:t>
            </a:r>
            <a:r>
              <a:rPr lang="vi-VN">
                <a:latin typeface="Arial"/>
                <a:cs typeface="Arial"/>
              </a:rPr>
              <a:t> </a:t>
            </a:r>
            <a:r>
              <a:rPr lang="vi-VN" err="1">
                <a:latin typeface="Arial"/>
                <a:cs typeface="Arial"/>
              </a:rPr>
              <a:t>được</a:t>
            </a:r>
            <a:r>
              <a:rPr lang="vi-VN">
                <a:latin typeface="Arial"/>
                <a:cs typeface="Arial"/>
              </a:rPr>
              <a:t> </a:t>
            </a:r>
            <a:r>
              <a:rPr lang="vi-VN" err="1">
                <a:latin typeface="Arial"/>
                <a:cs typeface="Arial"/>
              </a:rPr>
              <a:t>lựa</a:t>
            </a:r>
            <a:r>
              <a:rPr lang="vi-VN">
                <a:latin typeface="Arial"/>
                <a:cs typeface="Arial"/>
              </a:rPr>
              <a:t> </a:t>
            </a:r>
            <a:r>
              <a:rPr lang="vi-VN" err="1">
                <a:latin typeface="Arial"/>
                <a:cs typeface="Arial"/>
              </a:rPr>
              <a:t>chọn</a:t>
            </a:r>
            <a:r>
              <a:rPr lang="vi-VN">
                <a:latin typeface="Arial"/>
                <a:cs typeface="Arial"/>
              </a:rPr>
              <a:t> </a:t>
            </a:r>
            <a:r>
              <a:rPr lang="vi-VN" err="1">
                <a:latin typeface="Arial"/>
                <a:cs typeface="Arial"/>
              </a:rPr>
              <a:t>đầu</a:t>
            </a:r>
            <a:r>
              <a:rPr lang="vi-VN">
                <a:latin typeface="Arial"/>
                <a:cs typeface="Arial"/>
              </a:rPr>
              <a:t> tiên)</a:t>
            </a:r>
          </a:p>
          <a:p>
            <a:r>
              <a:rPr lang="vi-VN">
                <a:latin typeface="Arial"/>
                <a:cs typeface="Arial"/>
              </a:rPr>
              <a:t>C. </a:t>
            </a:r>
            <a:r>
              <a:rPr lang="vi-VN" err="1">
                <a:latin typeface="Arial"/>
                <a:cs typeface="Arial"/>
              </a:rPr>
              <a:t>Gđ</a:t>
            </a:r>
            <a:r>
              <a:rPr lang="vi-VN">
                <a:latin typeface="Arial"/>
                <a:cs typeface="Arial"/>
              </a:rPr>
              <a:t> </a:t>
            </a:r>
            <a:r>
              <a:rPr lang="vi-VN" err="1">
                <a:latin typeface="Arial"/>
                <a:cs typeface="Arial"/>
              </a:rPr>
              <a:t>tiến</a:t>
            </a:r>
            <a:r>
              <a:rPr lang="vi-VN">
                <a:latin typeface="Arial"/>
                <a:cs typeface="Arial"/>
              </a:rPr>
              <a:t> </a:t>
            </a:r>
            <a:r>
              <a:rPr lang="vi-VN" err="1">
                <a:latin typeface="Arial"/>
                <a:cs typeface="Arial"/>
              </a:rPr>
              <a:t>tiển</a:t>
            </a:r>
            <a:r>
              <a:rPr lang="vi-VN">
                <a:latin typeface="Arial"/>
                <a:cs typeface="Arial"/>
              </a:rPr>
              <a:t> nên </a:t>
            </a:r>
            <a:r>
              <a:rPr lang="vi-VN" err="1">
                <a:latin typeface="Arial"/>
                <a:cs typeface="Arial"/>
              </a:rPr>
              <a:t>đánh</a:t>
            </a:r>
            <a:r>
              <a:rPr lang="vi-VN">
                <a:latin typeface="Arial"/>
                <a:cs typeface="Arial"/>
              </a:rPr>
              <a:t> </a:t>
            </a:r>
            <a:r>
              <a:rPr lang="vi-VN" err="1">
                <a:latin typeface="Arial"/>
                <a:cs typeface="Arial"/>
              </a:rPr>
              <a:t>giá</a:t>
            </a:r>
            <a:r>
              <a:rPr lang="vi-VN">
                <a:latin typeface="Arial"/>
                <a:cs typeface="Arial"/>
              </a:rPr>
              <a:t> </a:t>
            </a:r>
            <a:r>
              <a:rPr lang="vi-VN" err="1">
                <a:latin typeface="Arial"/>
                <a:cs typeface="Arial"/>
              </a:rPr>
              <a:t>để</a:t>
            </a:r>
            <a:r>
              <a:rPr lang="vi-VN">
                <a:latin typeface="Arial"/>
                <a:cs typeface="Arial"/>
              </a:rPr>
              <a:t> </a:t>
            </a:r>
            <a:r>
              <a:rPr lang="vi-VN" err="1">
                <a:latin typeface="Arial"/>
                <a:cs typeface="Arial"/>
              </a:rPr>
              <a:t>diều</a:t>
            </a:r>
            <a:r>
              <a:rPr lang="vi-VN">
                <a:latin typeface="Arial"/>
                <a:cs typeface="Arial"/>
              </a:rPr>
              <a:t> </a:t>
            </a:r>
            <a:r>
              <a:rPr lang="vi-VN" err="1">
                <a:latin typeface="Arial"/>
                <a:cs typeface="Arial"/>
              </a:rPr>
              <a:t>trị</a:t>
            </a:r>
            <a:r>
              <a:rPr lang="vi-VN">
                <a:latin typeface="Arial"/>
                <a:cs typeface="Arial"/>
              </a:rPr>
              <a:t> </a:t>
            </a:r>
            <a:r>
              <a:rPr lang="vi-VN" err="1">
                <a:latin typeface="Arial"/>
                <a:cs typeface="Arial"/>
              </a:rPr>
              <a:t>toàn</a:t>
            </a:r>
            <a:r>
              <a:rPr lang="vi-VN">
                <a:latin typeface="Arial"/>
                <a:cs typeface="Arial"/>
              </a:rPr>
              <a:t> thân</a:t>
            </a:r>
          </a:p>
          <a:p>
            <a:r>
              <a:rPr lang="vi-VN">
                <a:latin typeface="Arial"/>
                <a:cs typeface="Arial"/>
              </a:rPr>
              <a:t>D. Ở </a:t>
            </a:r>
            <a:r>
              <a:rPr lang="vi-VN" err="1">
                <a:latin typeface="Arial"/>
                <a:cs typeface="Arial"/>
              </a:rPr>
              <a:t>gđ</a:t>
            </a:r>
            <a:r>
              <a:rPr lang="vi-VN">
                <a:latin typeface="Arial"/>
                <a:cs typeface="Arial"/>
              </a:rPr>
              <a:t> </a:t>
            </a:r>
            <a:r>
              <a:rPr lang="vi-VN" err="1">
                <a:latin typeface="Arial"/>
                <a:cs typeface="Arial"/>
              </a:rPr>
              <a:t>cuối</a:t>
            </a:r>
            <a:r>
              <a:rPr lang="vi-VN">
                <a:latin typeface="Arial"/>
                <a:cs typeface="Arial"/>
              </a:rPr>
              <a:t> </a:t>
            </a:r>
            <a:r>
              <a:rPr lang="vi-VN" err="1">
                <a:latin typeface="Arial"/>
                <a:cs typeface="Arial"/>
              </a:rPr>
              <a:t>điều</a:t>
            </a:r>
            <a:r>
              <a:rPr lang="vi-VN">
                <a:latin typeface="Arial"/>
                <a:cs typeface="Arial"/>
              </a:rPr>
              <a:t> </a:t>
            </a:r>
            <a:r>
              <a:rPr lang="vi-VN" err="1">
                <a:latin typeface="Arial"/>
                <a:cs typeface="Arial"/>
              </a:rPr>
              <a:t>trị</a:t>
            </a:r>
            <a:r>
              <a:rPr lang="vi-VN">
                <a:latin typeface="Arial"/>
                <a:cs typeface="Arial"/>
              </a:rPr>
              <a:t> </a:t>
            </a:r>
            <a:r>
              <a:rPr lang="vi-VN" err="1">
                <a:latin typeface="Arial"/>
                <a:cs typeface="Arial"/>
              </a:rPr>
              <a:t>triệu</a:t>
            </a:r>
            <a:r>
              <a:rPr lang="vi-VN">
                <a:latin typeface="Arial"/>
                <a:cs typeface="Arial"/>
              </a:rPr>
              <a:t> </a:t>
            </a:r>
            <a:r>
              <a:rPr lang="vi-VN" err="1">
                <a:latin typeface="Arial"/>
                <a:cs typeface="Arial"/>
              </a:rPr>
              <a:t>chứng</a:t>
            </a:r>
            <a:r>
              <a:rPr lang="vi-VN">
                <a:latin typeface="Arial"/>
                <a:cs typeface="Arial"/>
              </a:rPr>
              <a:t>, chăm </a:t>
            </a:r>
            <a:r>
              <a:rPr lang="vi-VN" err="1">
                <a:latin typeface="Arial"/>
                <a:cs typeface="Arial"/>
              </a:rPr>
              <a:t>sóc</a:t>
            </a:r>
            <a:r>
              <a:rPr lang="vi-VN">
                <a:latin typeface="Arial"/>
                <a:cs typeface="Arial"/>
              </a:rPr>
              <a:t> </a:t>
            </a:r>
            <a:r>
              <a:rPr lang="vi-VN" err="1">
                <a:latin typeface="Arial"/>
                <a:cs typeface="Arial"/>
              </a:rPr>
              <a:t>giảm</a:t>
            </a:r>
            <a:r>
              <a:rPr lang="vi-VN">
                <a:latin typeface="Arial"/>
                <a:cs typeface="Arial"/>
              </a:rPr>
              <a:t> </a:t>
            </a:r>
            <a:r>
              <a:rPr lang="vi-VN" err="1">
                <a:latin typeface="Arial"/>
                <a:cs typeface="Arial"/>
              </a:rPr>
              <a:t>nhẹ</a:t>
            </a:r>
            <a:endParaRPr lang="vi-VN">
              <a:latin typeface="Arial"/>
              <a:cs typeface="Arial"/>
            </a:endParaRPr>
          </a:p>
          <a:p>
            <a:r>
              <a:rPr lang="vi-VN">
                <a:latin typeface="Arial"/>
                <a:cs typeface="Arial"/>
              </a:rPr>
              <a:t>Theo </a:t>
            </a:r>
            <a:r>
              <a:rPr lang="vi-VN" err="1">
                <a:latin typeface="Arial"/>
                <a:cs typeface="Arial"/>
              </a:rPr>
              <a:t>đề</a:t>
            </a:r>
            <a:r>
              <a:rPr lang="vi-VN">
                <a:latin typeface="Arial"/>
                <a:cs typeface="Arial"/>
              </a:rPr>
              <a:t> </a:t>
            </a:r>
            <a:r>
              <a:rPr lang="vi-VN" err="1">
                <a:latin typeface="Arial"/>
                <a:cs typeface="Arial"/>
              </a:rPr>
              <a:t>xuất</a:t>
            </a:r>
            <a:r>
              <a:rPr lang="vi-VN">
                <a:latin typeface="Arial"/>
                <a:cs typeface="Arial"/>
              </a:rPr>
              <a:t> </a:t>
            </a:r>
            <a:r>
              <a:rPr lang="vi-VN" err="1">
                <a:latin typeface="Arial"/>
                <a:cs typeface="Arial"/>
              </a:rPr>
              <a:t>của</a:t>
            </a:r>
            <a:r>
              <a:rPr lang="vi-VN">
                <a:latin typeface="Arial"/>
                <a:cs typeface="Arial"/>
              </a:rPr>
              <a:t> BCLC, </a:t>
            </a:r>
            <a:r>
              <a:rPr lang="vi-VN" err="1">
                <a:latin typeface="Arial"/>
                <a:cs typeface="Arial"/>
              </a:rPr>
              <a:t>thời</a:t>
            </a:r>
            <a:r>
              <a:rPr lang="vi-VN">
                <a:latin typeface="Arial"/>
                <a:cs typeface="Arial"/>
              </a:rPr>
              <a:t> gian </a:t>
            </a:r>
            <a:r>
              <a:rPr lang="vi-VN" err="1">
                <a:latin typeface="Arial"/>
                <a:cs typeface="Arial"/>
              </a:rPr>
              <a:t>sống</a:t>
            </a:r>
            <a:r>
              <a:rPr lang="vi-VN">
                <a:latin typeface="Arial"/>
                <a:cs typeface="Arial"/>
              </a:rPr>
              <a:t> trung </a:t>
            </a:r>
            <a:r>
              <a:rPr lang="vi-VN" err="1">
                <a:latin typeface="Arial"/>
                <a:cs typeface="Arial"/>
              </a:rPr>
              <a:t>bình</a:t>
            </a:r>
            <a:r>
              <a:rPr lang="vi-VN">
                <a:latin typeface="Arial"/>
                <a:cs typeface="Arial"/>
              </a:rPr>
              <a:t> </a:t>
            </a:r>
            <a:r>
              <a:rPr lang="vi-VN" err="1">
                <a:latin typeface="Arial"/>
                <a:cs typeface="Arial"/>
              </a:rPr>
              <a:t>dự</a:t>
            </a:r>
            <a:r>
              <a:rPr lang="vi-VN">
                <a:latin typeface="Arial"/>
                <a:cs typeface="Arial"/>
              </a:rPr>
              <a:t> </a:t>
            </a:r>
            <a:r>
              <a:rPr lang="vi-VN" err="1">
                <a:latin typeface="Arial"/>
                <a:cs typeface="Arial"/>
              </a:rPr>
              <a:t>kiến</a:t>
            </a:r>
            <a:r>
              <a:rPr lang="vi-VN">
                <a:latin typeface="Arial"/>
                <a:cs typeface="Arial"/>
              </a:rPr>
              <a:t> </a:t>
            </a:r>
            <a:r>
              <a:rPr lang="vi-VN" err="1">
                <a:latin typeface="Arial"/>
                <a:cs typeface="Arial"/>
              </a:rPr>
              <a:t>của</a:t>
            </a:r>
            <a:r>
              <a:rPr lang="vi-VN">
                <a:latin typeface="Arial"/>
                <a:cs typeface="Arial"/>
              </a:rPr>
              <a:t> </a:t>
            </a:r>
            <a:r>
              <a:rPr lang="vi-VN" err="1">
                <a:latin typeface="Arial"/>
                <a:cs typeface="Arial"/>
              </a:rPr>
              <a:t>bệnh</a:t>
            </a:r>
            <a:r>
              <a:rPr lang="vi-VN">
                <a:latin typeface="Arial"/>
                <a:cs typeface="Arial"/>
              </a:rPr>
              <a:t> nhân HCC </a:t>
            </a:r>
            <a:r>
              <a:rPr lang="vi-VN" err="1">
                <a:latin typeface="Arial"/>
                <a:cs typeface="Arial"/>
              </a:rPr>
              <a:t>phải</a:t>
            </a:r>
            <a:r>
              <a:rPr lang="vi-VN">
                <a:latin typeface="Arial"/>
                <a:cs typeface="Arial"/>
              </a:rPr>
              <a:t> trên 5 năm, 2,5 năm, 2 năm </a:t>
            </a:r>
            <a:r>
              <a:rPr lang="vi-VN" err="1">
                <a:latin typeface="Arial"/>
                <a:cs typeface="Arial"/>
              </a:rPr>
              <a:t>và</a:t>
            </a:r>
            <a:r>
              <a:rPr lang="vi-VN">
                <a:latin typeface="Arial"/>
                <a:cs typeface="Arial"/>
              </a:rPr>
              <a:t> 3 </a:t>
            </a:r>
            <a:r>
              <a:rPr lang="vi-VN" err="1">
                <a:latin typeface="Arial"/>
                <a:cs typeface="Arial"/>
              </a:rPr>
              <a:t>tháng</a:t>
            </a:r>
            <a:r>
              <a:rPr lang="vi-VN">
                <a:latin typeface="Arial"/>
                <a:cs typeface="Arial"/>
              </a:rPr>
              <a:t> </a:t>
            </a:r>
            <a:r>
              <a:rPr lang="vi-VN" err="1">
                <a:latin typeface="Arial"/>
                <a:cs typeface="Arial"/>
              </a:rPr>
              <a:t>đối</a:t>
            </a:r>
            <a:r>
              <a:rPr lang="vi-VN">
                <a:latin typeface="Arial"/>
                <a:cs typeface="Arial"/>
              </a:rPr>
              <a:t> </a:t>
            </a:r>
            <a:r>
              <a:rPr lang="vi-VN" err="1">
                <a:latin typeface="Arial"/>
                <a:cs typeface="Arial"/>
              </a:rPr>
              <a:t>với</a:t>
            </a:r>
            <a:r>
              <a:rPr lang="vi-VN">
                <a:latin typeface="Arial"/>
                <a:cs typeface="Arial"/>
              </a:rPr>
              <a:t> BCLC 0 / A, B, C </a:t>
            </a:r>
            <a:r>
              <a:rPr lang="vi-VN" err="1">
                <a:latin typeface="Arial"/>
                <a:cs typeface="Arial"/>
              </a:rPr>
              <a:t>và</a:t>
            </a:r>
            <a:r>
              <a:rPr lang="vi-VN">
                <a:latin typeface="Arial"/>
                <a:cs typeface="Arial"/>
              </a:rPr>
              <a:t> D, tương </a:t>
            </a:r>
            <a:r>
              <a:rPr lang="vi-VN" err="1">
                <a:latin typeface="Arial"/>
                <a:cs typeface="Arial"/>
              </a:rPr>
              <a:t>ứng</a:t>
            </a:r>
            <a:r>
              <a:rPr lang="vi-VN">
                <a:latin typeface="Arial"/>
                <a:cs typeface="Arial"/>
              </a:rPr>
              <a:t>.</a:t>
            </a:r>
          </a:p>
          <a:p>
            <a:endParaRPr lang="vi-VN">
              <a:latin typeface="Arial"/>
              <a:cs typeface="Arial"/>
            </a:endParaRPr>
          </a:p>
          <a:p>
            <a:endParaRPr lang="vi-VN">
              <a:latin typeface="Arial"/>
              <a:cs typeface="Arial"/>
            </a:endParaRPr>
          </a:p>
        </p:txBody>
      </p:sp>
      <p:sp>
        <p:nvSpPr>
          <p:cNvPr id="4" name="Slide Number Placeholder 3"/>
          <p:cNvSpPr>
            <a:spLocks noGrp="1"/>
          </p:cNvSpPr>
          <p:nvPr>
            <p:ph type="sldNum" sz="quarter" idx="5"/>
          </p:nvPr>
        </p:nvSpPr>
        <p:spPr/>
        <p:txBody>
          <a:bodyPr/>
          <a:lstStyle/>
          <a:p>
            <a:fld id="{9BC3478D-B4DE-4D3C-82F7-36E2E500FA56}" type="slidenum">
              <a:rPr lang="en-US" smtClean="0"/>
              <a:t>33</a:t>
            </a:fld>
            <a:endParaRPr lang="en-US"/>
          </a:p>
        </p:txBody>
      </p:sp>
    </p:spTree>
    <p:extLst>
      <p:ext uri="{BB962C8B-B14F-4D97-AF65-F5344CB8AC3E}">
        <p14:creationId xmlns:p14="http://schemas.microsoft.com/office/powerpoint/2010/main" val="2021840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Và so với các loại ung thu khác ung thư gan gây ra tỷ lệ tử vong cao nhất</a:t>
            </a:r>
            <a:endParaRPr lang="en-US"/>
          </a:p>
        </p:txBody>
      </p:sp>
      <p:sp>
        <p:nvSpPr>
          <p:cNvPr id="4" name="Slide Number Placeholder 3"/>
          <p:cNvSpPr>
            <a:spLocks noGrp="1"/>
          </p:cNvSpPr>
          <p:nvPr>
            <p:ph type="sldNum" sz="quarter" idx="10"/>
          </p:nvPr>
        </p:nvSpPr>
        <p:spPr/>
        <p:txBody>
          <a:bodyPr/>
          <a:lstStyle/>
          <a:p>
            <a:fld id="{9BC3478D-B4DE-4D3C-82F7-36E2E500FA56}" type="slidenum">
              <a:rPr lang="en-US" smtClean="0"/>
              <a:t>4</a:t>
            </a:fld>
            <a:endParaRPr lang="en-US"/>
          </a:p>
        </p:txBody>
      </p:sp>
    </p:spTree>
    <p:extLst>
      <p:ext uri="{BB962C8B-B14F-4D97-AF65-F5344CB8AC3E}">
        <p14:creationId xmlns:p14="http://schemas.microsoft.com/office/powerpoint/2010/main" val="11788724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latin typeface="Arial"/>
                <a:cs typeface="Arial"/>
              </a:rPr>
              <a:t>Như chung ta </a:t>
            </a:r>
            <a:r>
              <a:rPr lang="vi-VN" err="1">
                <a:latin typeface="Arial"/>
                <a:cs typeface="Arial"/>
              </a:rPr>
              <a:t>đã</a:t>
            </a:r>
            <a:r>
              <a:rPr lang="vi-VN">
                <a:latin typeface="Arial"/>
                <a:cs typeface="Arial"/>
              </a:rPr>
              <a:t> </a:t>
            </a:r>
            <a:r>
              <a:rPr lang="vi-VN" err="1">
                <a:latin typeface="Arial"/>
                <a:cs typeface="Arial"/>
              </a:rPr>
              <a:t>biết</a:t>
            </a:r>
            <a:r>
              <a:rPr lang="vi-VN">
                <a:latin typeface="Arial"/>
                <a:cs typeface="Arial"/>
              </a:rPr>
              <a:t> </a:t>
            </a:r>
            <a:r>
              <a:rPr lang="vi-VN" err="1">
                <a:latin typeface="Arial"/>
                <a:cs typeface="Arial"/>
              </a:rPr>
              <a:t>hcc</a:t>
            </a:r>
            <a:r>
              <a:rPr lang="vi-VN">
                <a:latin typeface="Arial"/>
                <a:cs typeface="Arial"/>
              </a:rPr>
              <a:t> </a:t>
            </a:r>
            <a:r>
              <a:rPr lang="vi-VN" err="1">
                <a:latin typeface="Arial"/>
                <a:cs typeface="Arial"/>
              </a:rPr>
              <a:t>có</a:t>
            </a:r>
            <a:r>
              <a:rPr lang="vi-VN">
                <a:latin typeface="Arial"/>
                <a:cs typeface="Arial"/>
              </a:rPr>
              <a:t> </a:t>
            </a:r>
            <a:r>
              <a:rPr lang="vi-VN" err="1">
                <a:latin typeface="Arial"/>
                <a:cs typeface="Arial"/>
              </a:rPr>
              <a:t>yếu</a:t>
            </a:r>
            <a:r>
              <a:rPr lang="vi-VN">
                <a:latin typeface="Arial"/>
                <a:cs typeface="Arial"/>
              </a:rPr>
              <a:t> </a:t>
            </a:r>
            <a:r>
              <a:rPr lang="vi-VN" err="1">
                <a:latin typeface="Arial"/>
                <a:cs typeface="Arial"/>
              </a:rPr>
              <a:t>tố</a:t>
            </a:r>
            <a:r>
              <a:rPr lang="vi-VN">
                <a:latin typeface="Arial"/>
                <a:cs typeface="Arial"/>
              </a:rPr>
              <a:t> nguy cơ </a:t>
            </a:r>
            <a:r>
              <a:rPr lang="vi-VN" err="1">
                <a:latin typeface="Arial"/>
                <a:cs typeface="Arial"/>
              </a:rPr>
              <a:t>rõ</a:t>
            </a:r>
            <a:r>
              <a:rPr lang="vi-VN">
                <a:latin typeface="Arial"/>
                <a:cs typeface="Arial"/>
              </a:rPr>
              <a:t> </a:t>
            </a:r>
            <a:r>
              <a:rPr lang="vi-VN" err="1">
                <a:latin typeface="Arial"/>
                <a:cs typeface="Arial"/>
              </a:rPr>
              <a:t>ràng</a:t>
            </a:r>
            <a:r>
              <a:rPr lang="vi-VN">
                <a:latin typeface="Arial"/>
                <a:cs typeface="Arial"/>
              </a:rPr>
              <a:t> như </a:t>
            </a:r>
            <a:r>
              <a:rPr lang="vi-VN" err="1">
                <a:latin typeface="Arial"/>
                <a:cs typeface="Arial"/>
              </a:rPr>
              <a:t>vậy</a:t>
            </a:r>
            <a:r>
              <a:rPr lang="vi-VN">
                <a:latin typeface="Arial"/>
                <a:cs typeface="Arial"/>
              </a:rPr>
              <a:t> </a:t>
            </a:r>
            <a:r>
              <a:rPr lang="vi-VN" err="1">
                <a:latin typeface="Arial"/>
                <a:cs typeface="Arial"/>
              </a:rPr>
              <a:t>thì</a:t>
            </a:r>
            <a:r>
              <a:rPr lang="vi-VN">
                <a:latin typeface="Arial"/>
                <a:cs typeface="Arial"/>
              </a:rPr>
              <a:t> </a:t>
            </a:r>
            <a:r>
              <a:rPr lang="vi-VN" err="1">
                <a:latin typeface="Arial"/>
                <a:cs typeface="Arial"/>
              </a:rPr>
              <a:t>làm</a:t>
            </a:r>
            <a:r>
              <a:rPr lang="vi-VN">
                <a:latin typeface="Arial"/>
                <a:cs typeface="Arial"/>
              </a:rPr>
              <a:t> </a:t>
            </a:r>
            <a:r>
              <a:rPr lang="vi-VN" err="1">
                <a:latin typeface="Arial"/>
                <a:cs typeface="Arial"/>
              </a:rPr>
              <a:t>thế</a:t>
            </a:r>
            <a:r>
              <a:rPr lang="vi-VN">
                <a:latin typeface="Arial"/>
                <a:cs typeface="Arial"/>
              </a:rPr>
              <a:t> </a:t>
            </a:r>
            <a:r>
              <a:rPr lang="vi-VN" err="1">
                <a:latin typeface="Arial"/>
                <a:cs typeface="Arial"/>
              </a:rPr>
              <a:t>nào</a:t>
            </a:r>
            <a:r>
              <a:rPr lang="vi-VN">
                <a:latin typeface="Arial"/>
                <a:cs typeface="Arial"/>
              </a:rPr>
              <a:t> </a:t>
            </a:r>
            <a:r>
              <a:rPr lang="vi-VN" err="1">
                <a:latin typeface="Arial"/>
                <a:cs typeface="Arial"/>
              </a:rPr>
              <a:t>để</a:t>
            </a:r>
            <a:r>
              <a:rPr lang="vi-VN">
                <a:latin typeface="Arial"/>
                <a:cs typeface="Arial"/>
              </a:rPr>
              <a:t> </a:t>
            </a:r>
            <a:r>
              <a:rPr lang="vi-VN" err="1">
                <a:latin typeface="Arial"/>
                <a:cs typeface="Arial"/>
              </a:rPr>
              <a:t>cải</a:t>
            </a:r>
            <a:r>
              <a:rPr lang="vi-VN">
                <a:latin typeface="Arial"/>
                <a:cs typeface="Arial"/>
              </a:rPr>
              <a:t> </a:t>
            </a:r>
            <a:r>
              <a:rPr lang="vi-VN" err="1">
                <a:latin typeface="Arial"/>
                <a:cs typeface="Arial"/>
              </a:rPr>
              <a:t>thiện</a:t>
            </a:r>
            <a:r>
              <a:rPr lang="vi-VN">
                <a:latin typeface="Arial"/>
                <a:cs typeface="Arial"/>
              </a:rPr>
              <a:t> tiên </a:t>
            </a:r>
            <a:r>
              <a:rPr lang="vi-VN" err="1">
                <a:latin typeface="Arial"/>
                <a:cs typeface="Arial"/>
              </a:rPr>
              <a:t>lượng</a:t>
            </a:r>
            <a:r>
              <a:rPr lang="vi-VN">
                <a:latin typeface="Arial"/>
                <a:cs typeface="Arial"/>
              </a:rPr>
              <a:t> </a:t>
            </a:r>
            <a:r>
              <a:rPr lang="vi-VN" err="1">
                <a:latin typeface="Arial"/>
                <a:cs typeface="Arial"/>
              </a:rPr>
              <a:t>và</a:t>
            </a:r>
            <a:r>
              <a:rPr lang="vi-VN">
                <a:latin typeface="Arial"/>
                <a:cs typeface="Arial"/>
              </a:rPr>
              <a:t> ngăn </a:t>
            </a:r>
            <a:r>
              <a:rPr lang="vi-VN" err="1">
                <a:latin typeface="Arial"/>
                <a:cs typeface="Arial"/>
              </a:rPr>
              <a:t>ngừa</a:t>
            </a:r>
            <a:r>
              <a:rPr lang="vi-VN">
                <a:latin typeface="Arial"/>
                <a:cs typeface="Arial"/>
              </a:rPr>
              <a:t> </a:t>
            </a:r>
            <a:r>
              <a:rPr lang="vi-VN" err="1">
                <a:latin typeface="Arial"/>
                <a:cs typeface="Arial"/>
              </a:rPr>
              <a:t>bệnh</a:t>
            </a:r>
            <a:r>
              <a:rPr lang="vi-VN">
                <a:latin typeface="Arial"/>
                <a:cs typeface="Arial"/>
              </a:rPr>
              <a:t> </a:t>
            </a:r>
            <a:r>
              <a:rPr lang="vi-VN" err="1">
                <a:latin typeface="Arial"/>
                <a:cs typeface="Arial"/>
              </a:rPr>
              <a:t>này</a:t>
            </a:r>
            <a:r>
              <a:rPr lang="vi-VN">
                <a:latin typeface="Arial"/>
                <a:cs typeface="Arial"/>
              </a:rPr>
              <a:t> </a:t>
            </a:r>
            <a:r>
              <a:rPr lang="vi-VN" err="1">
                <a:latin typeface="Arial"/>
                <a:cs typeface="Arial"/>
              </a:rPr>
              <a:t>được</a:t>
            </a:r>
            <a:r>
              <a:rPr lang="vi-VN">
                <a:latin typeface="Arial"/>
                <a:cs typeface="Arial"/>
              </a:rPr>
              <a:t>.</a:t>
            </a:r>
          </a:p>
          <a:p>
            <a:r>
              <a:rPr lang="vi-VN">
                <a:latin typeface="Arial"/>
                <a:cs typeface="Arial"/>
              </a:rPr>
              <a:t>Ngăn </a:t>
            </a:r>
            <a:r>
              <a:rPr lang="vi-VN" err="1">
                <a:latin typeface="Arial"/>
                <a:cs typeface="Arial"/>
              </a:rPr>
              <a:t>ngừa</a:t>
            </a:r>
            <a:r>
              <a:rPr lang="vi-VN">
                <a:latin typeface="Arial"/>
                <a:cs typeface="Arial"/>
              </a:rPr>
              <a:t> </a:t>
            </a:r>
            <a:r>
              <a:rPr lang="vi-VN" err="1">
                <a:latin typeface="Arial"/>
                <a:cs typeface="Arial"/>
              </a:rPr>
              <a:t>bằng</a:t>
            </a:r>
            <a:r>
              <a:rPr lang="vi-VN">
                <a:latin typeface="Arial"/>
                <a:cs typeface="Arial"/>
              </a:rPr>
              <a:t> </a:t>
            </a:r>
            <a:r>
              <a:rPr lang="vi-VN" err="1">
                <a:latin typeface="Arial"/>
                <a:cs typeface="Arial"/>
              </a:rPr>
              <a:t>cách</a:t>
            </a:r>
            <a:r>
              <a:rPr lang="vi-VN">
                <a:latin typeface="Arial"/>
                <a:cs typeface="Arial"/>
              </a:rPr>
              <a:t> tiêm </a:t>
            </a:r>
            <a:r>
              <a:rPr lang="vi-VN" err="1">
                <a:latin typeface="Arial"/>
                <a:cs typeface="Arial"/>
              </a:rPr>
              <a:t>vaccine</a:t>
            </a:r>
            <a:r>
              <a:rPr lang="vi-VN">
                <a:latin typeface="Arial"/>
                <a:cs typeface="Arial"/>
              </a:rPr>
              <a:t> </a:t>
            </a:r>
            <a:r>
              <a:rPr lang="vi-VN" err="1">
                <a:latin typeface="Arial"/>
                <a:cs typeface="Arial"/>
              </a:rPr>
              <a:t>phòng</a:t>
            </a:r>
            <a:r>
              <a:rPr lang="vi-VN">
                <a:latin typeface="Arial"/>
                <a:cs typeface="Arial"/>
              </a:rPr>
              <a:t> </a:t>
            </a:r>
            <a:r>
              <a:rPr lang="vi-VN" err="1">
                <a:latin typeface="Arial"/>
                <a:cs typeface="Arial"/>
              </a:rPr>
              <a:t>bệnh</a:t>
            </a:r>
            <a:r>
              <a:rPr lang="vi-VN">
                <a:latin typeface="Arial"/>
                <a:cs typeface="Arial"/>
              </a:rPr>
              <a:t> VGSV B cho </a:t>
            </a:r>
            <a:r>
              <a:rPr lang="vi-VN" err="1">
                <a:latin typeface="Arial"/>
                <a:cs typeface="Arial"/>
              </a:rPr>
              <a:t>những</a:t>
            </a:r>
            <a:r>
              <a:rPr lang="vi-VN">
                <a:latin typeface="Arial"/>
                <a:cs typeface="Arial"/>
              </a:rPr>
              <a:t> </a:t>
            </a:r>
            <a:r>
              <a:rPr lang="vi-VN" err="1">
                <a:latin typeface="Arial"/>
                <a:cs typeface="Arial"/>
              </a:rPr>
              <a:t>người</a:t>
            </a:r>
            <a:r>
              <a:rPr lang="vi-VN">
                <a:latin typeface="Arial"/>
                <a:cs typeface="Arial"/>
              </a:rPr>
              <a:t> chưa </a:t>
            </a:r>
            <a:r>
              <a:rPr lang="vi-VN" err="1">
                <a:latin typeface="Arial"/>
                <a:cs typeface="Arial"/>
              </a:rPr>
              <a:t>nhiễm</a:t>
            </a:r>
            <a:r>
              <a:rPr lang="vi-VN">
                <a:latin typeface="Arial"/>
                <a:cs typeface="Arial"/>
              </a:rPr>
              <a:t>, </a:t>
            </a:r>
            <a:r>
              <a:rPr lang="vi-VN" err="1">
                <a:latin typeface="Arial"/>
                <a:cs typeface="Arial"/>
              </a:rPr>
              <a:t>đặc</a:t>
            </a:r>
            <a:r>
              <a:rPr lang="vi-VN">
                <a:latin typeface="Arial"/>
                <a:cs typeface="Arial"/>
              </a:rPr>
              <a:t> </a:t>
            </a:r>
            <a:r>
              <a:rPr lang="vi-VN" err="1">
                <a:latin typeface="Arial"/>
                <a:cs typeface="Arial"/>
              </a:rPr>
              <a:t>biệt</a:t>
            </a:r>
            <a:r>
              <a:rPr lang="vi-VN">
                <a:latin typeface="Arial"/>
                <a:cs typeface="Arial"/>
              </a:rPr>
              <a:t> </a:t>
            </a:r>
            <a:r>
              <a:rPr lang="vi-VN" err="1">
                <a:latin typeface="Arial"/>
                <a:cs typeface="Arial"/>
              </a:rPr>
              <a:t>trẻ</a:t>
            </a:r>
            <a:r>
              <a:rPr lang="vi-VN">
                <a:latin typeface="Arial"/>
                <a:cs typeface="Arial"/>
              </a:rPr>
              <a:t> sơ sinh</a:t>
            </a:r>
            <a:r>
              <a:rPr lang="vi-VN" baseline="0">
                <a:latin typeface="Arial"/>
                <a:cs typeface="Arial"/>
              </a:rPr>
              <a:t> </a:t>
            </a:r>
            <a:r>
              <a:rPr lang="vi-VN" baseline="0" err="1">
                <a:latin typeface="Arial"/>
                <a:cs typeface="Arial"/>
              </a:rPr>
              <a:t>để</a:t>
            </a:r>
            <a:r>
              <a:rPr lang="vi-VN" baseline="0">
                <a:latin typeface="Arial"/>
                <a:cs typeface="Arial"/>
              </a:rPr>
              <a:t> </a:t>
            </a:r>
            <a:r>
              <a:rPr lang="vi-VN" baseline="0" err="1">
                <a:latin typeface="Arial"/>
                <a:cs typeface="Arial"/>
              </a:rPr>
              <a:t>giảm</a:t>
            </a:r>
            <a:r>
              <a:rPr lang="vi-VN" baseline="0">
                <a:latin typeface="Arial"/>
                <a:cs typeface="Arial"/>
              </a:rPr>
              <a:t> </a:t>
            </a:r>
            <a:r>
              <a:rPr lang="vi-VN" baseline="0" err="1">
                <a:latin typeface="Arial"/>
                <a:cs typeface="Arial"/>
              </a:rPr>
              <a:t>tỷ</a:t>
            </a:r>
            <a:r>
              <a:rPr lang="vi-VN" baseline="0">
                <a:latin typeface="Arial"/>
                <a:cs typeface="Arial"/>
              </a:rPr>
              <a:t> </a:t>
            </a:r>
            <a:r>
              <a:rPr lang="vi-VN" baseline="0" err="1">
                <a:latin typeface="Arial"/>
                <a:cs typeface="Arial"/>
              </a:rPr>
              <a:t>lệ</a:t>
            </a:r>
            <a:r>
              <a:rPr lang="vi-VN" baseline="0">
                <a:latin typeface="Arial"/>
                <a:cs typeface="Arial"/>
              </a:rPr>
              <a:t> </a:t>
            </a:r>
            <a:r>
              <a:rPr lang="vi-VN" baseline="0" err="1">
                <a:latin typeface="Arial"/>
                <a:cs typeface="Arial"/>
              </a:rPr>
              <a:t>mắc</a:t>
            </a:r>
            <a:r>
              <a:rPr lang="vi-VN" baseline="0">
                <a:latin typeface="Arial"/>
                <a:cs typeface="Arial"/>
              </a:rPr>
              <a:t> </a:t>
            </a:r>
            <a:r>
              <a:rPr lang="vi-VN" baseline="0" err="1">
                <a:latin typeface="Arial"/>
                <a:cs typeface="Arial"/>
              </a:rPr>
              <a:t>bệnh</a:t>
            </a:r>
          </a:p>
          <a:p>
            <a:r>
              <a:rPr lang="vi-VN" baseline="0">
                <a:latin typeface="Arial"/>
                <a:cs typeface="Arial"/>
              </a:rPr>
              <a:t>Thư hai...</a:t>
            </a:r>
            <a:r>
              <a:rPr lang="vi-VN" err="1">
                <a:latin typeface="Arial"/>
                <a:cs typeface="Arial"/>
              </a:rPr>
              <a:t>phát</a:t>
            </a:r>
            <a:r>
              <a:rPr lang="vi-VN">
                <a:latin typeface="Arial"/>
                <a:cs typeface="Arial"/>
              </a:rPr>
              <a:t> </a:t>
            </a:r>
            <a:r>
              <a:rPr lang="vi-VN" err="1">
                <a:latin typeface="Arial"/>
                <a:cs typeface="Arial"/>
              </a:rPr>
              <a:t>hiện</a:t>
            </a:r>
            <a:r>
              <a:rPr lang="vi-VN">
                <a:latin typeface="Arial"/>
                <a:cs typeface="Arial"/>
              </a:rPr>
              <a:t> </a:t>
            </a:r>
            <a:r>
              <a:rPr lang="vi-VN" err="1">
                <a:latin typeface="Arial"/>
                <a:cs typeface="Arial"/>
              </a:rPr>
              <a:t>sớm</a:t>
            </a:r>
            <a:r>
              <a:rPr lang="vi-VN">
                <a:latin typeface="Arial"/>
                <a:cs typeface="Arial"/>
              </a:rPr>
              <a:t> và điều trị sớm </a:t>
            </a:r>
            <a:r>
              <a:rPr lang="vi-VN" err="1">
                <a:latin typeface="Arial"/>
                <a:cs typeface="Arial"/>
              </a:rPr>
              <a:t>có</a:t>
            </a:r>
            <a:r>
              <a:rPr lang="vi-VN">
                <a:latin typeface="Arial"/>
                <a:cs typeface="Arial"/>
              </a:rPr>
              <a:t> </a:t>
            </a:r>
            <a:r>
              <a:rPr lang="vi-VN" err="1">
                <a:latin typeface="Arial"/>
                <a:cs typeface="Arial"/>
              </a:rPr>
              <a:t>hiệu</a:t>
            </a:r>
            <a:r>
              <a:rPr lang="vi-VN">
                <a:latin typeface="Arial"/>
                <a:cs typeface="Arial"/>
              </a:rPr>
              <a:t> </a:t>
            </a:r>
            <a:r>
              <a:rPr lang="vi-VN" err="1">
                <a:latin typeface="Arial"/>
                <a:cs typeface="Arial"/>
              </a:rPr>
              <a:t>quả</a:t>
            </a:r>
            <a:endParaRPr lang="vi-VN" baseline="0" err="1">
              <a:latin typeface="Arial"/>
              <a:cs typeface="Arial"/>
            </a:endParaRPr>
          </a:p>
          <a:p>
            <a:r>
              <a:rPr lang="vi-VN" baseline="0" err="1">
                <a:latin typeface="Arial"/>
                <a:cs typeface="Arial"/>
              </a:rPr>
              <a:t>Thứ</a:t>
            </a:r>
            <a:r>
              <a:rPr lang="vi-VN" baseline="0">
                <a:latin typeface="Arial"/>
                <a:cs typeface="Arial"/>
              </a:rPr>
              <a:t> ba,.. </a:t>
            </a:r>
            <a:r>
              <a:rPr lang="vi-VN" baseline="0" err="1">
                <a:latin typeface="Arial"/>
                <a:cs typeface="Arial"/>
              </a:rPr>
              <a:t>Tầm</a:t>
            </a:r>
            <a:r>
              <a:rPr lang="vi-VN" baseline="0">
                <a:latin typeface="Arial"/>
                <a:cs typeface="Arial"/>
              </a:rPr>
              <a:t> </a:t>
            </a:r>
            <a:r>
              <a:rPr lang="vi-VN" baseline="0" err="1">
                <a:latin typeface="Arial"/>
                <a:cs typeface="Arial"/>
              </a:rPr>
              <a:t>soát</a:t>
            </a:r>
            <a:r>
              <a:rPr lang="vi-VN" baseline="0">
                <a:latin typeface="Arial"/>
                <a:cs typeface="Arial"/>
              </a:rPr>
              <a:t> trên BN </a:t>
            </a:r>
            <a:r>
              <a:rPr lang="vi-VN" baseline="0" err="1">
                <a:latin typeface="Arial"/>
                <a:cs typeface="Arial"/>
              </a:rPr>
              <a:t>có</a:t>
            </a:r>
            <a:r>
              <a:rPr lang="vi-VN" baseline="0">
                <a:latin typeface="Arial"/>
                <a:cs typeface="Arial"/>
              </a:rPr>
              <a:t> </a:t>
            </a:r>
            <a:r>
              <a:rPr lang="vi-VN" baseline="0" err="1">
                <a:latin typeface="Arial"/>
                <a:cs typeface="Arial"/>
              </a:rPr>
              <a:t>yếu</a:t>
            </a:r>
            <a:r>
              <a:rPr lang="vi-VN" baseline="0">
                <a:latin typeface="Arial"/>
                <a:cs typeface="Arial"/>
              </a:rPr>
              <a:t> </a:t>
            </a:r>
            <a:r>
              <a:rPr lang="vi-VN" baseline="0" err="1">
                <a:latin typeface="Arial"/>
                <a:cs typeface="Arial"/>
              </a:rPr>
              <a:t>tố</a:t>
            </a:r>
            <a:r>
              <a:rPr lang="vi-VN" baseline="0">
                <a:latin typeface="Arial"/>
                <a:cs typeface="Arial"/>
              </a:rPr>
              <a:t> nguy cơ</a:t>
            </a:r>
            <a:r>
              <a:rPr lang="vi-VN">
                <a:latin typeface="Arial"/>
                <a:cs typeface="Arial"/>
              </a:rPr>
              <a:t>  </a:t>
            </a:r>
          </a:p>
        </p:txBody>
      </p:sp>
      <p:sp>
        <p:nvSpPr>
          <p:cNvPr id="4" name="Slide Number Placeholder 3"/>
          <p:cNvSpPr>
            <a:spLocks noGrp="1"/>
          </p:cNvSpPr>
          <p:nvPr>
            <p:ph type="sldNum" sz="quarter" idx="10"/>
          </p:nvPr>
        </p:nvSpPr>
        <p:spPr/>
        <p:txBody>
          <a:bodyPr/>
          <a:lstStyle/>
          <a:p>
            <a:fld id="{9BC3478D-B4DE-4D3C-82F7-36E2E500FA56}" type="slidenum">
              <a:rPr lang="en-US" smtClean="0"/>
              <a:t>34</a:t>
            </a:fld>
            <a:endParaRPr lang="en-US"/>
          </a:p>
        </p:txBody>
      </p:sp>
    </p:spTree>
    <p:extLst>
      <p:ext uri="{BB962C8B-B14F-4D97-AF65-F5344CB8AC3E}">
        <p14:creationId xmlns:p14="http://schemas.microsoft.com/office/powerpoint/2010/main" val="40529055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9BC3478D-B4DE-4D3C-82F7-36E2E500FA56}" type="slidenum">
              <a:rPr lang="en-US" smtClean="0"/>
              <a:t>35</a:t>
            </a:fld>
            <a:endParaRPr lang="en-US"/>
          </a:p>
        </p:txBody>
      </p:sp>
    </p:spTree>
    <p:extLst>
      <p:ext uri="{BB962C8B-B14F-4D97-AF65-F5344CB8AC3E}">
        <p14:creationId xmlns:p14="http://schemas.microsoft.com/office/powerpoint/2010/main" val="3503446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vi-VN" err="1">
                <a:latin typeface="Calibri"/>
                <a:ea typeface="Calibri"/>
                <a:cs typeface="Calibri"/>
                <a:sym typeface="Calibri"/>
              </a:rPr>
              <a:t>Hcc</a:t>
            </a:r>
            <a:r>
              <a:rPr lang="vi-VN">
                <a:latin typeface="Calibri"/>
                <a:ea typeface="Calibri"/>
                <a:cs typeface="Calibri"/>
                <a:sym typeface="Calibri"/>
              </a:rPr>
              <a:t> </a:t>
            </a:r>
            <a:r>
              <a:rPr lang="vi-VN" err="1">
                <a:latin typeface="Calibri"/>
                <a:ea typeface="Calibri"/>
                <a:cs typeface="Calibri"/>
                <a:sym typeface="Calibri"/>
              </a:rPr>
              <a:t>có</a:t>
            </a:r>
            <a:r>
              <a:rPr lang="vi-VN">
                <a:latin typeface="Calibri"/>
                <a:ea typeface="Calibri"/>
                <a:cs typeface="Calibri"/>
                <a:sym typeface="Calibri"/>
              </a:rPr>
              <a:t> </a:t>
            </a:r>
            <a:r>
              <a:rPr lang="vi-VN" err="1">
                <a:latin typeface="Calibri"/>
                <a:ea typeface="Calibri"/>
                <a:cs typeface="Calibri"/>
                <a:sym typeface="Calibri"/>
              </a:rPr>
              <a:t>một</a:t>
            </a:r>
            <a:r>
              <a:rPr lang="vi-VN">
                <a:latin typeface="Calibri"/>
                <a:ea typeface="Calibri"/>
                <a:cs typeface="Calibri"/>
                <a:sym typeface="Calibri"/>
              </a:rPr>
              <a:t> </a:t>
            </a:r>
            <a:r>
              <a:rPr lang="vi-VN" err="1">
                <a:latin typeface="Calibri"/>
                <a:ea typeface="Calibri"/>
                <a:cs typeface="Calibri"/>
                <a:sym typeface="Calibri"/>
              </a:rPr>
              <a:t>số</a:t>
            </a:r>
            <a:r>
              <a:rPr lang="vi-VN">
                <a:latin typeface="Calibri"/>
                <a:ea typeface="Calibri"/>
                <a:cs typeface="Calibri"/>
                <a:sym typeface="Calibri"/>
              </a:rPr>
              <a:t> </a:t>
            </a:r>
            <a:r>
              <a:rPr lang="vi-VN" err="1">
                <a:latin typeface="Calibri"/>
                <a:ea typeface="Calibri"/>
                <a:cs typeface="Calibri"/>
                <a:sym typeface="Calibri"/>
              </a:rPr>
              <a:t>đặc</a:t>
            </a:r>
            <a:r>
              <a:rPr lang="vi-VN">
                <a:latin typeface="Calibri"/>
                <a:ea typeface="Calibri"/>
                <a:cs typeface="Calibri"/>
                <a:sym typeface="Calibri"/>
              </a:rPr>
              <a:t> </a:t>
            </a:r>
            <a:r>
              <a:rPr lang="vi-VN" err="1">
                <a:latin typeface="Calibri"/>
                <a:ea typeface="Calibri"/>
                <a:cs typeface="Calibri"/>
                <a:sym typeface="Calibri"/>
              </a:rPr>
              <a:t>điểm</a:t>
            </a:r>
            <a:r>
              <a:rPr lang="vi-VN">
                <a:latin typeface="Calibri"/>
                <a:ea typeface="Calibri"/>
                <a:cs typeface="Calibri"/>
                <a:sym typeface="Calibri"/>
              </a:rPr>
              <a:t> </a:t>
            </a:r>
            <a:r>
              <a:rPr lang="vi-VN" err="1">
                <a:latin typeface="Calibri"/>
                <a:ea typeface="Calibri"/>
                <a:cs typeface="Calibri"/>
                <a:sym typeface="Calibri"/>
              </a:rPr>
              <a:t>rất</a:t>
            </a:r>
            <a:r>
              <a:rPr lang="vi-VN">
                <a:latin typeface="Calibri"/>
                <a:ea typeface="Calibri"/>
                <a:cs typeface="Calibri"/>
                <a:sym typeface="Calibri"/>
              </a:rPr>
              <a:t> </a:t>
            </a:r>
            <a:r>
              <a:rPr lang="vi-VN" err="1">
                <a:latin typeface="Calibri"/>
                <a:ea typeface="Calibri"/>
                <a:cs typeface="Calibri"/>
                <a:sym typeface="Calibri"/>
              </a:rPr>
              <a:t>đặc</a:t>
            </a:r>
            <a:r>
              <a:rPr lang="vi-VN">
                <a:latin typeface="Calibri"/>
                <a:ea typeface="Calibri"/>
                <a:cs typeface="Calibri"/>
                <a:sym typeface="Calibri"/>
              </a:rPr>
              <a:t> </a:t>
            </a:r>
            <a:r>
              <a:rPr lang="vi-VN" err="1">
                <a:latin typeface="Calibri"/>
                <a:ea typeface="Calibri"/>
                <a:cs typeface="Calibri"/>
                <a:sym typeface="Calibri"/>
              </a:rPr>
              <a:t>biệt</a:t>
            </a:r>
            <a:r>
              <a:rPr lang="vi-VN">
                <a:latin typeface="Calibri"/>
                <a:ea typeface="Calibri"/>
                <a:cs typeface="Calibri"/>
                <a:sym typeface="Calibri"/>
              </a:rPr>
              <a:t> </a:t>
            </a:r>
            <a:r>
              <a:rPr lang="vi-VN" err="1">
                <a:latin typeface="Calibri"/>
                <a:ea typeface="Calibri"/>
                <a:cs typeface="Calibri"/>
                <a:sym typeface="Calibri"/>
              </a:rPr>
              <a:t>là</a:t>
            </a:r>
            <a:r>
              <a:rPr lang="vi-VN">
                <a:latin typeface="Calibri"/>
                <a:ea typeface="Calibri"/>
                <a:cs typeface="Calibri"/>
                <a:sym typeface="Calibri"/>
              </a:rPr>
              <a:t> </a:t>
            </a:r>
            <a:r>
              <a:rPr lang="vi-VN" err="1">
                <a:latin typeface="Calibri"/>
                <a:ea typeface="Calibri"/>
                <a:cs typeface="Calibri"/>
                <a:sym typeface="Calibri"/>
              </a:rPr>
              <a:t>có</a:t>
            </a:r>
            <a:r>
              <a:rPr lang="vi-VN">
                <a:latin typeface="Calibri"/>
                <a:ea typeface="Calibri"/>
                <a:cs typeface="Calibri"/>
                <a:sym typeface="Calibri"/>
              </a:rPr>
              <a:t> </a:t>
            </a:r>
            <a:r>
              <a:rPr lang="vi-VN" err="1">
                <a:latin typeface="Calibri"/>
                <a:ea typeface="Calibri"/>
                <a:cs typeface="Calibri"/>
                <a:sym typeface="Calibri"/>
              </a:rPr>
              <a:t>yếu</a:t>
            </a:r>
            <a:r>
              <a:rPr lang="vi-VN">
                <a:latin typeface="Calibri"/>
                <a:ea typeface="Calibri"/>
                <a:cs typeface="Calibri"/>
                <a:sym typeface="Calibri"/>
              </a:rPr>
              <a:t> </a:t>
            </a:r>
            <a:r>
              <a:rPr lang="vi-VN" err="1">
                <a:latin typeface="Calibri"/>
                <a:ea typeface="Calibri"/>
                <a:cs typeface="Calibri"/>
                <a:sym typeface="Calibri"/>
              </a:rPr>
              <a:t>tố</a:t>
            </a:r>
            <a:r>
              <a:rPr lang="vi-VN">
                <a:latin typeface="Calibri"/>
                <a:ea typeface="Calibri"/>
                <a:cs typeface="Calibri"/>
                <a:sym typeface="Calibri"/>
              </a:rPr>
              <a:t> nguy cơ </a:t>
            </a:r>
            <a:r>
              <a:rPr lang="vi-VN" err="1">
                <a:latin typeface="Calibri"/>
                <a:ea typeface="Calibri"/>
                <a:cs typeface="Calibri"/>
                <a:sym typeface="Calibri"/>
              </a:rPr>
              <a:t>rõ</a:t>
            </a:r>
            <a:r>
              <a:rPr lang="vi-VN">
                <a:latin typeface="Calibri"/>
                <a:ea typeface="Calibri"/>
                <a:cs typeface="Calibri"/>
                <a:sym typeface="Calibri"/>
              </a:rPr>
              <a:t> </a:t>
            </a:r>
            <a:r>
              <a:rPr lang="vi-VN" err="1">
                <a:latin typeface="Calibri"/>
                <a:ea typeface="Calibri"/>
                <a:cs typeface="Calibri"/>
                <a:sym typeface="Calibri"/>
              </a:rPr>
              <a:t>ràng</a:t>
            </a:r>
            <a:r>
              <a:rPr lang="vi-VN">
                <a:latin typeface="Calibri"/>
                <a:ea typeface="Calibri"/>
                <a:cs typeface="Calibri"/>
                <a:sym typeface="Calibri"/>
              </a:rPr>
              <a:t>-&gt;</a:t>
            </a:r>
            <a:r>
              <a:rPr lang="vi-VN" baseline="0">
                <a:latin typeface="Calibri"/>
                <a:ea typeface="Calibri"/>
                <a:cs typeface="Calibri"/>
                <a:sym typeface="Calibri"/>
              </a:rPr>
              <a:t> </a:t>
            </a:r>
            <a:r>
              <a:rPr lang="vi-VN" baseline="0" err="1">
                <a:latin typeface="Calibri"/>
                <a:ea typeface="Calibri"/>
                <a:cs typeface="Calibri"/>
                <a:sym typeface="Calibri"/>
              </a:rPr>
              <a:t>từ</a:t>
            </a:r>
            <a:r>
              <a:rPr lang="vi-VN" baseline="0">
                <a:latin typeface="Calibri"/>
                <a:ea typeface="Calibri"/>
                <a:cs typeface="Calibri"/>
                <a:sym typeface="Calibri"/>
              </a:rPr>
              <a:t> </a:t>
            </a:r>
            <a:r>
              <a:rPr lang="vi-VN" baseline="0" err="1">
                <a:latin typeface="Calibri"/>
                <a:ea typeface="Calibri"/>
                <a:cs typeface="Calibri"/>
                <a:sym typeface="Calibri"/>
              </a:rPr>
              <a:t>đó</a:t>
            </a:r>
            <a:r>
              <a:rPr lang="vi-VN" baseline="0">
                <a:latin typeface="Calibri"/>
                <a:ea typeface="Calibri"/>
                <a:cs typeface="Calibri"/>
                <a:sym typeface="Calibri"/>
              </a:rPr>
              <a:t> đa </a:t>
            </a:r>
            <a:r>
              <a:rPr lang="vi-VN" baseline="0" err="1">
                <a:latin typeface="Calibri"/>
                <a:ea typeface="Calibri"/>
                <a:cs typeface="Calibri"/>
                <a:sym typeface="Calibri"/>
              </a:rPr>
              <a:t>số</a:t>
            </a:r>
            <a:r>
              <a:rPr lang="vi-VN" baseline="0">
                <a:latin typeface="Calibri"/>
                <a:ea typeface="Calibri"/>
                <a:cs typeface="Calibri"/>
                <a:sym typeface="Calibri"/>
              </a:rPr>
              <a:t> </a:t>
            </a:r>
            <a:r>
              <a:rPr lang="vi-VN" baseline="0" err="1">
                <a:latin typeface="Calibri"/>
                <a:ea typeface="Calibri"/>
                <a:cs typeface="Calibri"/>
                <a:sym typeface="Calibri"/>
              </a:rPr>
              <a:t>các</a:t>
            </a:r>
            <a:r>
              <a:rPr lang="vi-VN" baseline="0">
                <a:latin typeface="Calibri"/>
                <a:ea typeface="Calibri"/>
                <a:cs typeface="Calibri"/>
                <a:sym typeface="Calibri"/>
              </a:rPr>
              <a:t> </a:t>
            </a:r>
            <a:r>
              <a:rPr lang="vi-VN" baseline="0" err="1">
                <a:latin typeface="Calibri"/>
                <a:ea typeface="Calibri"/>
                <a:cs typeface="Calibri"/>
                <a:sym typeface="Calibri"/>
              </a:rPr>
              <a:t>nghiện</a:t>
            </a:r>
            <a:r>
              <a:rPr lang="vi-VN" baseline="0">
                <a:latin typeface="Calibri"/>
                <a:ea typeface="Calibri"/>
                <a:cs typeface="Calibri"/>
                <a:sym typeface="Calibri"/>
              </a:rPr>
              <a:t> </a:t>
            </a:r>
            <a:r>
              <a:rPr lang="vi-VN" baseline="0" err="1">
                <a:latin typeface="Calibri"/>
                <a:ea typeface="Calibri"/>
                <a:cs typeface="Calibri"/>
                <a:sym typeface="Calibri"/>
              </a:rPr>
              <a:t>cứu</a:t>
            </a:r>
            <a:r>
              <a:rPr lang="vi-VN" baseline="0">
                <a:latin typeface="Calibri"/>
                <a:ea typeface="Calibri"/>
                <a:cs typeface="Calibri"/>
                <a:sym typeface="Calibri"/>
              </a:rPr>
              <a:t> trên </a:t>
            </a:r>
            <a:r>
              <a:rPr lang="vi-VN" baseline="0" err="1">
                <a:latin typeface="Calibri"/>
                <a:ea typeface="Calibri"/>
                <a:cs typeface="Calibri"/>
                <a:sym typeface="Calibri"/>
              </a:rPr>
              <a:t>thế</a:t>
            </a:r>
            <a:r>
              <a:rPr lang="vi-VN" baseline="0">
                <a:latin typeface="Calibri"/>
                <a:ea typeface="Calibri"/>
                <a:cs typeface="Calibri"/>
                <a:sym typeface="Calibri"/>
              </a:rPr>
              <a:t> </a:t>
            </a:r>
            <a:r>
              <a:rPr lang="vi-VN" baseline="0" err="1">
                <a:latin typeface="Calibri"/>
                <a:ea typeface="Calibri"/>
                <a:cs typeface="Calibri"/>
                <a:sym typeface="Calibri"/>
              </a:rPr>
              <a:t>giới</a:t>
            </a:r>
            <a:r>
              <a:rPr lang="vi-VN" baseline="0">
                <a:latin typeface="Calibri"/>
                <a:ea typeface="Calibri"/>
                <a:cs typeface="Calibri"/>
                <a:sym typeface="Calibri"/>
              </a:rPr>
              <a:t> </a:t>
            </a:r>
            <a:r>
              <a:rPr lang="vi-VN" baseline="0" err="1">
                <a:latin typeface="Calibri"/>
                <a:ea typeface="Calibri"/>
                <a:cs typeface="Calibri"/>
                <a:sym typeface="Calibri"/>
              </a:rPr>
              <a:t>đã</a:t>
            </a:r>
            <a:r>
              <a:rPr lang="vi-VN" baseline="0">
                <a:latin typeface="Calibri"/>
                <a:ea typeface="Calibri"/>
                <a:cs typeface="Calibri"/>
                <a:sym typeface="Calibri"/>
              </a:rPr>
              <a:t> ghi </a:t>
            </a:r>
            <a:r>
              <a:rPr lang="vi-VN" baseline="0" err="1">
                <a:latin typeface="Calibri"/>
                <a:ea typeface="Calibri"/>
                <a:cs typeface="Calibri"/>
                <a:sym typeface="Calibri"/>
              </a:rPr>
              <a:t>nhận</a:t>
            </a:r>
            <a:r>
              <a:rPr lang="vi-VN">
                <a:latin typeface="Calibri"/>
                <a:ea typeface="Calibri"/>
                <a:cs typeface="Calibri"/>
                <a:sym typeface="Calibri"/>
              </a:rPr>
              <a:t> </a:t>
            </a:r>
            <a:r>
              <a:rPr lang="vi-VN" err="1">
                <a:latin typeface="Calibri"/>
                <a:ea typeface="Calibri"/>
                <a:cs typeface="Calibri"/>
                <a:sym typeface="Calibri"/>
              </a:rPr>
              <a:t>các</a:t>
            </a:r>
            <a:r>
              <a:rPr lang="vi-VN">
                <a:latin typeface="Calibri"/>
                <a:ea typeface="Calibri"/>
                <a:cs typeface="Calibri"/>
                <a:sym typeface="Calibri"/>
              </a:rPr>
              <a:t> </a:t>
            </a:r>
            <a:r>
              <a:rPr lang="vi-VN" err="1">
                <a:latin typeface="Calibri"/>
                <a:ea typeface="Calibri"/>
                <a:cs typeface="Calibri"/>
                <a:sym typeface="Calibri"/>
              </a:rPr>
              <a:t>yếu</a:t>
            </a:r>
            <a:r>
              <a:rPr lang="vi-VN">
                <a:latin typeface="Calibri"/>
                <a:ea typeface="Calibri"/>
                <a:cs typeface="Calibri"/>
                <a:sym typeface="Calibri"/>
              </a:rPr>
              <a:t> </a:t>
            </a:r>
            <a:r>
              <a:rPr lang="vi-VN" err="1">
                <a:latin typeface="Calibri"/>
                <a:ea typeface="Calibri"/>
                <a:cs typeface="Calibri"/>
                <a:sym typeface="Calibri"/>
              </a:rPr>
              <a:t>tố</a:t>
            </a:r>
            <a:r>
              <a:rPr lang="vi-VN">
                <a:latin typeface="Calibri"/>
                <a:ea typeface="Calibri"/>
                <a:cs typeface="Calibri"/>
                <a:sym typeface="Calibri"/>
              </a:rPr>
              <a:t> nguy cơ HCC ở </a:t>
            </a:r>
            <a:r>
              <a:rPr lang="vi-VN" err="1">
                <a:latin typeface="Calibri"/>
                <a:ea typeface="Calibri"/>
                <a:cs typeface="Calibri"/>
                <a:sym typeface="Calibri"/>
              </a:rPr>
              <a:t>hậu</a:t>
            </a:r>
            <a:r>
              <a:rPr lang="vi-VN" baseline="0">
                <a:latin typeface="Calibri"/>
                <a:ea typeface="Calibri"/>
                <a:cs typeface="Calibri"/>
                <a:sym typeface="Calibri"/>
              </a:rPr>
              <a:t> </a:t>
            </a:r>
            <a:r>
              <a:rPr lang="vi-VN" baseline="0" err="1">
                <a:latin typeface="Calibri"/>
                <a:ea typeface="Calibri"/>
                <a:cs typeface="Calibri"/>
                <a:sym typeface="Calibri"/>
              </a:rPr>
              <a:t>hết</a:t>
            </a:r>
            <a:r>
              <a:rPr lang="vi-VN" baseline="0">
                <a:latin typeface="Calibri"/>
                <a:ea typeface="Calibri"/>
                <a:cs typeface="Calibri"/>
                <a:sym typeface="Calibri"/>
              </a:rPr>
              <a:t> </a:t>
            </a:r>
            <a:r>
              <a:rPr lang="vi-VN" baseline="0" err="1">
                <a:latin typeface="Calibri"/>
                <a:ea typeface="Calibri"/>
                <a:cs typeface="Calibri"/>
                <a:sym typeface="Calibri"/>
              </a:rPr>
              <a:t>các</a:t>
            </a:r>
            <a:r>
              <a:rPr lang="vi-VN" baseline="0">
                <a:latin typeface="Calibri"/>
                <a:ea typeface="Calibri"/>
                <a:cs typeface="Calibri"/>
                <a:sym typeface="Calibri"/>
              </a:rPr>
              <a:t> </a:t>
            </a:r>
            <a:r>
              <a:rPr lang="vi-VN" baseline="0" err="1">
                <a:latin typeface="Calibri"/>
                <a:ea typeface="Calibri"/>
                <a:cs typeface="Calibri"/>
                <a:sym typeface="Calibri"/>
              </a:rPr>
              <a:t>nước</a:t>
            </a:r>
            <a:r>
              <a:rPr lang="vi-VN" baseline="0">
                <a:latin typeface="Calibri"/>
                <a:ea typeface="Calibri"/>
                <a:cs typeface="Calibri"/>
                <a:sym typeface="Calibri"/>
              </a:rPr>
              <a:t> ở </a:t>
            </a:r>
            <a:r>
              <a:rPr lang="vi-VN" baseline="0" err="1">
                <a:latin typeface="Calibri"/>
                <a:ea typeface="Calibri"/>
                <a:cs typeface="Calibri"/>
                <a:sym typeface="Calibri"/>
              </a:rPr>
              <a:t>Chậu</a:t>
            </a:r>
            <a:r>
              <a:rPr lang="vi-VN" baseline="0">
                <a:latin typeface="Calibri"/>
                <a:ea typeface="Calibri"/>
                <a:cs typeface="Calibri"/>
                <a:sym typeface="Calibri"/>
              </a:rPr>
              <a:t> Á</a:t>
            </a:r>
            <a:r>
              <a:rPr lang="vi-VN">
                <a:latin typeface="Calibri"/>
                <a:ea typeface="Calibri"/>
                <a:cs typeface="Calibri"/>
                <a:sym typeface="Calibri"/>
              </a:rPr>
              <a:t> </a:t>
            </a:r>
            <a:r>
              <a:rPr lang="vi-VN" err="1">
                <a:latin typeface="Calibri"/>
                <a:ea typeface="Calibri"/>
                <a:cs typeface="Calibri"/>
                <a:sym typeface="Calibri"/>
              </a:rPr>
              <a:t>thì</a:t>
            </a:r>
            <a:r>
              <a:rPr lang="vi-VN">
                <a:latin typeface="Calibri"/>
                <a:ea typeface="Calibri"/>
                <a:cs typeface="Calibri"/>
                <a:sym typeface="Calibri"/>
              </a:rPr>
              <a:t>:   ¾ liên quan </a:t>
            </a:r>
            <a:r>
              <a:rPr lang="vi-VN" err="1">
                <a:latin typeface="Calibri"/>
                <a:ea typeface="Calibri"/>
                <a:cs typeface="Calibri"/>
                <a:sym typeface="Calibri"/>
              </a:rPr>
              <a:t>đến</a:t>
            </a:r>
            <a:r>
              <a:rPr lang="vi-VN">
                <a:latin typeface="Calibri"/>
                <a:ea typeface="Calibri"/>
                <a:cs typeface="Calibri"/>
                <a:sym typeface="Calibri"/>
              </a:rPr>
              <a:t> </a:t>
            </a:r>
            <a:r>
              <a:rPr lang="vi-VN" err="1">
                <a:latin typeface="Calibri"/>
                <a:ea typeface="Calibri"/>
                <a:cs typeface="Calibri"/>
                <a:sym typeface="Calibri"/>
              </a:rPr>
              <a:t>vg</a:t>
            </a:r>
            <a:r>
              <a:rPr lang="vi-VN">
                <a:latin typeface="Calibri"/>
                <a:ea typeface="Calibri"/>
                <a:cs typeface="Calibri"/>
                <a:sym typeface="Calibri"/>
              </a:rPr>
              <a:t> </a:t>
            </a:r>
            <a:r>
              <a:rPr lang="vi-VN" err="1">
                <a:latin typeface="Calibri"/>
                <a:ea typeface="Calibri"/>
                <a:cs typeface="Calibri"/>
                <a:sym typeface="Calibri"/>
              </a:rPr>
              <a:t>sv</a:t>
            </a:r>
            <a:r>
              <a:rPr lang="vi-VN">
                <a:latin typeface="Calibri"/>
                <a:ea typeface="Calibri"/>
                <a:cs typeface="Calibri"/>
                <a:sym typeface="Calibri"/>
              </a:rPr>
              <a:t> B</a:t>
            </a:r>
            <a:r>
              <a:rPr lang="vi-VN" baseline="0">
                <a:latin typeface="Calibri"/>
                <a:ea typeface="Calibri"/>
                <a:cs typeface="Calibri"/>
                <a:sym typeface="Calibri"/>
              </a:rPr>
              <a:t> </a:t>
            </a:r>
            <a:r>
              <a:rPr lang="vi-VN" baseline="0" err="1">
                <a:latin typeface="Calibri"/>
                <a:ea typeface="Calibri"/>
                <a:cs typeface="Calibri"/>
                <a:sym typeface="Calibri"/>
              </a:rPr>
              <a:t>và</a:t>
            </a:r>
            <a:r>
              <a:rPr lang="vi-VN" baseline="0">
                <a:latin typeface="Calibri"/>
                <a:ea typeface="Calibri"/>
                <a:cs typeface="Calibri"/>
                <a:sym typeface="Calibri"/>
              </a:rPr>
              <a:t> C </a:t>
            </a:r>
            <a:r>
              <a:rPr lang="vi-VN" baseline="0" err="1">
                <a:latin typeface="Calibri"/>
                <a:ea typeface="Calibri"/>
                <a:cs typeface="Calibri"/>
                <a:sym typeface="Calibri"/>
              </a:rPr>
              <a:t>và</a:t>
            </a:r>
            <a:r>
              <a:rPr lang="vi-VN" baseline="0">
                <a:latin typeface="Calibri"/>
                <a:ea typeface="Calibri"/>
                <a:cs typeface="Calibri"/>
                <a:sym typeface="Calibri"/>
              </a:rPr>
              <a:t> sau </a:t>
            </a:r>
            <a:r>
              <a:rPr lang="vi-VN" baseline="0" err="1">
                <a:latin typeface="Calibri"/>
                <a:ea typeface="Calibri"/>
                <a:cs typeface="Calibri"/>
                <a:sym typeface="Calibri"/>
              </a:rPr>
              <a:t>đó</a:t>
            </a:r>
            <a:r>
              <a:rPr lang="vi-VN" baseline="0">
                <a:latin typeface="Calibri"/>
                <a:ea typeface="Calibri"/>
                <a:cs typeface="Calibri"/>
                <a:sym typeface="Calibri"/>
              </a:rPr>
              <a:t> </a:t>
            </a:r>
            <a:r>
              <a:rPr lang="vi-VN" baseline="0" err="1">
                <a:latin typeface="Calibri"/>
                <a:ea typeface="Calibri"/>
                <a:cs typeface="Calibri"/>
                <a:sym typeface="Calibri"/>
              </a:rPr>
              <a:t>mới</a:t>
            </a:r>
            <a:r>
              <a:rPr lang="vi-VN" baseline="0">
                <a:latin typeface="Calibri"/>
                <a:ea typeface="Calibri"/>
                <a:cs typeface="Calibri"/>
                <a:sym typeface="Calibri"/>
              </a:rPr>
              <a:t> </a:t>
            </a:r>
            <a:r>
              <a:rPr lang="vi-VN" baseline="0" err="1">
                <a:latin typeface="Calibri"/>
                <a:ea typeface="Calibri"/>
                <a:cs typeface="Calibri"/>
                <a:sym typeface="Calibri"/>
              </a:rPr>
              <a:t>đến</a:t>
            </a:r>
            <a:r>
              <a:rPr lang="vi-VN" baseline="0">
                <a:latin typeface="Calibri"/>
                <a:ea typeface="Calibri"/>
                <a:cs typeface="Calibri"/>
                <a:sym typeface="Calibri"/>
              </a:rPr>
              <a:t> xơ gan</a:t>
            </a:r>
            <a:r>
              <a:rPr lang="vi-VN">
                <a:latin typeface="Calibri"/>
                <a:ea typeface="Calibri"/>
                <a:cs typeface="Calibri"/>
                <a:sym typeface="Calibri"/>
              </a:rPr>
              <a:t> (</a:t>
            </a:r>
            <a:r>
              <a:rPr lang="vi-VN" err="1">
                <a:latin typeface="Arial"/>
                <a:cs typeface="Arial"/>
                <a:sym typeface="Calibri"/>
              </a:rPr>
              <a:t>Tất</a:t>
            </a:r>
            <a:r>
              <a:rPr lang="vi-VN">
                <a:latin typeface="Arial"/>
                <a:cs typeface="Arial"/>
                <a:sym typeface="Calibri"/>
              </a:rPr>
              <a:t> </a:t>
            </a:r>
            <a:r>
              <a:rPr lang="vi-VN" err="1">
                <a:latin typeface="Arial"/>
                <a:cs typeface="Arial"/>
                <a:sym typeface="Calibri"/>
              </a:rPr>
              <a:t>cả</a:t>
            </a:r>
            <a:r>
              <a:rPr lang="vi-VN">
                <a:latin typeface="Arial"/>
                <a:cs typeface="Arial"/>
                <a:sym typeface="Calibri"/>
              </a:rPr>
              <a:t> </a:t>
            </a:r>
            <a:r>
              <a:rPr lang="vi-VN" err="1">
                <a:latin typeface="Arial"/>
                <a:cs typeface="Arial"/>
                <a:sym typeface="Calibri"/>
              </a:rPr>
              <a:t>bệnh</a:t>
            </a:r>
            <a:r>
              <a:rPr lang="vi-VN">
                <a:latin typeface="Arial"/>
                <a:cs typeface="Arial"/>
                <a:sym typeface="Calibri"/>
              </a:rPr>
              <a:t> gan </a:t>
            </a:r>
            <a:r>
              <a:rPr lang="vi-VN" err="1">
                <a:latin typeface="Arial"/>
                <a:cs typeface="Arial"/>
                <a:sym typeface="Calibri"/>
              </a:rPr>
              <a:t>nào</a:t>
            </a:r>
            <a:r>
              <a:rPr lang="vi-VN">
                <a:latin typeface="Arial"/>
                <a:cs typeface="Arial"/>
                <a:sym typeface="Calibri"/>
              </a:rPr>
              <a:t> </a:t>
            </a:r>
            <a:r>
              <a:rPr lang="vi-VN" err="1">
                <a:latin typeface="Arial"/>
                <a:cs typeface="Arial"/>
                <a:sym typeface="Calibri"/>
              </a:rPr>
              <a:t>dẫn</a:t>
            </a:r>
            <a:r>
              <a:rPr lang="vi-VN">
                <a:latin typeface="Arial"/>
                <a:cs typeface="Arial"/>
                <a:sym typeface="Calibri"/>
              </a:rPr>
              <a:t> </a:t>
            </a:r>
            <a:r>
              <a:rPr lang="vi-VN" err="1">
                <a:latin typeface="Arial"/>
                <a:cs typeface="Arial"/>
                <a:sym typeface="Calibri"/>
              </a:rPr>
              <a:t>đến</a:t>
            </a:r>
            <a:r>
              <a:rPr lang="vi-VN">
                <a:latin typeface="Arial"/>
                <a:cs typeface="Arial"/>
                <a:sym typeface="Calibri"/>
              </a:rPr>
              <a:t> xơ gan </a:t>
            </a:r>
            <a:r>
              <a:rPr lang="vi-VN" err="1">
                <a:latin typeface="Arial"/>
                <a:cs typeface="Arial"/>
                <a:sym typeface="Calibri"/>
              </a:rPr>
              <a:t>đều</a:t>
            </a:r>
            <a:r>
              <a:rPr lang="vi-VN">
                <a:latin typeface="Arial"/>
                <a:cs typeface="Arial"/>
                <a:sym typeface="Calibri"/>
              </a:rPr>
              <a:t> </a:t>
            </a:r>
            <a:r>
              <a:rPr lang="vi-VN" err="1">
                <a:latin typeface="Arial"/>
                <a:cs typeface="Arial"/>
                <a:sym typeface="Calibri"/>
              </a:rPr>
              <a:t>làm</a:t>
            </a:r>
            <a:r>
              <a:rPr lang="vi-VN">
                <a:latin typeface="Arial"/>
                <a:cs typeface="Arial"/>
                <a:sym typeface="Calibri"/>
              </a:rPr>
              <a:t> tăng nguy cơ HCC)</a:t>
            </a:r>
            <a:r>
              <a:rPr lang="vi-VN">
                <a:latin typeface="Calibri"/>
                <a:cs typeface="Calibri"/>
                <a:sym typeface="Calibri"/>
              </a:rPr>
              <a:t>, </a:t>
            </a:r>
            <a:r>
              <a:rPr lang="vi-VN" err="1">
                <a:latin typeface="Calibri"/>
                <a:cs typeface="Calibri"/>
                <a:sym typeface="Calibri"/>
              </a:rPr>
              <a:t>sử</a:t>
            </a:r>
            <a:r>
              <a:rPr lang="vi-VN">
                <a:latin typeface="Calibri"/>
                <a:cs typeface="Calibri"/>
                <a:sym typeface="Calibri"/>
              </a:rPr>
              <a:t> </a:t>
            </a:r>
            <a:r>
              <a:rPr lang="vi-VN" err="1">
                <a:latin typeface="Calibri"/>
                <a:cs typeface="Calibri"/>
                <a:sym typeface="Calibri"/>
              </a:rPr>
              <a:t>dụng</a:t>
            </a:r>
            <a:r>
              <a:rPr lang="vi-VN">
                <a:latin typeface="Calibri"/>
                <a:cs typeface="Calibri"/>
                <a:sym typeface="Calibri"/>
              </a:rPr>
              <a:t> </a:t>
            </a:r>
            <a:r>
              <a:rPr lang="vi-VN" err="1">
                <a:latin typeface="Calibri"/>
                <a:cs typeface="Calibri"/>
                <a:sym typeface="Calibri"/>
              </a:rPr>
              <a:t>rượu</a:t>
            </a:r>
            <a:r>
              <a:rPr lang="vi-VN">
                <a:latin typeface="Calibri"/>
                <a:cs typeface="Calibri"/>
                <a:sym typeface="Calibri"/>
              </a:rPr>
              <a:t>,</a:t>
            </a:r>
            <a:r>
              <a:rPr lang="vi-VN" baseline="0">
                <a:latin typeface="Calibri"/>
                <a:ea typeface="Calibri"/>
                <a:cs typeface="Calibri"/>
                <a:sym typeface="Calibri"/>
              </a:rPr>
              <a:t> </a:t>
            </a:r>
            <a:r>
              <a:rPr lang="vi-VN">
                <a:latin typeface="Arial"/>
                <a:cs typeface="Arial"/>
                <a:sym typeface="Calibri"/>
              </a:rPr>
              <a:t>(</a:t>
            </a:r>
            <a:r>
              <a:rPr lang="vi-VN" err="1">
                <a:latin typeface="Arial"/>
                <a:cs typeface="Arial"/>
                <a:sym typeface="Calibri"/>
              </a:rPr>
              <a:t>một</a:t>
            </a:r>
            <a:r>
              <a:rPr lang="vi-VN">
                <a:latin typeface="Arial"/>
                <a:cs typeface="Arial"/>
                <a:sym typeface="Calibri"/>
              </a:rPr>
              <a:t> </a:t>
            </a:r>
            <a:r>
              <a:rPr lang="vi-VN" err="1">
                <a:latin typeface="Arial"/>
                <a:cs typeface="Arial"/>
                <a:sym typeface="Calibri"/>
              </a:rPr>
              <a:t>yếu</a:t>
            </a:r>
            <a:r>
              <a:rPr lang="vi-VN">
                <a:latin typeface="Arial"/>
                <a:cs typeface="Arial"/>
                <a:sym typeface="Calibri"/>
              </a:rPr>
              <a:t> </a:t>
            </a:r>
            <a:r>
              <a:rPr lang="vi-VN" err="1">
                <a:latin typeface="Arial"/>
                <a:cs typeface="Arial"/>
                <a:sym typeface="Calibri"/>
              </a:rPr>
              <a:t>tố</a:t>
            </a:r>
            <a:r>
              <a:rPr lang="vi-VN">
                <a:latin typeface="Arial"/>
                <a:cs typeface="Arial"/>
                <a:sym typeface="Calibri"/>
              </a:rPr>
              <a:t> nguy cơ HCC </a:t>
            </a:r>
            <a:r>
              <a:rPr lang="vi-VN" err="1">
                <a:latin typeface="Arial"/>
                <a:cs typeface="Arial"/>
                <a:sym typeface="Calibri"/>
              </a:rPr>
              <a:t>ngày</a:t>
            </a:r>
            <a:r>
              <a:rPr lang="vi-VN">
                <a:latin typeface="Arial"/>
                <a:cs typeface="Arial"/>
                <a:sym typeface="Calibri"/>
              </a:rPr>
              <a:t> </a:t>
            </a:r>
            <a:r>
              <a:rPr lang="vi-VN" err="1">
                <a:latin typeface="Arial"/>
                <a:cs typeface="Arial"/>
                <a:sym typeface="Calibri"/>
              </a:rPr>
              <a:t>càng</a:t>
            </a:r>
            <a:r>
              <a:rPr lang="vi-VN">
                <a:latin typeface="Arial"/>
                <a:cs typeface="Arial"/>
                <a:sym typeface="Calibri"/>
              </a:rPr>
              <a:t> </a:t>
            </a:r>
            <a:r>
              <a:rPr lang="vi-VN" err="1">
                <a:latin typeface="Arial"/>
                <a:cs typeface="Arial"/>
                <a:sym typeface="Calibri"/>
              </a:rPr>
              <a:t>phổ</a:t>
            </a:r>
            <a:r>
              <a:rPr lang="vi-VN">
                <a:latin typeface="Arial"/>
                <a:cs typeface="Arial"/>
                <a:sym typeface="Calibri"/>
              </a:rPr>
              <a:t> </a:t>
            </a:r>
            <a:r>
              <a:rPr lang="vi-VN" err="1">
                <a:latin typeface="Arial"/>
                <a:cs typeface="Arial"/>
                <a:sym typeface="Calibri"/>
              </a:rPr>
              <a:t>biến</a:t>
            </a:r>
            <a:r>
              <a:rPr lang="vi-VN">
                <a:latin typeface="Arial"/>
                <a:cs typeface="Arial"/>
                <a:sym typeface="Calibri"/>
              </a:rPr>
              <a:t> </a:t>
            </a:r>
            <a:r>
              <a:rPr lang="vi-VN" err="1">
                <a:latin typeface="Arial"/>
                <a:cs typeface="Arial"/>
                <a:sym typeface="Calibri"/>
              </a:rPr>
              <a:t>là</a:t>
            </a:r>
            <a:r>
              <a:rPr lang="vi-VN">
                <a:latin typeface="Arial"/>
                <a:cs typeface="Arial"/>
                <a:sym typeface="Calibri"/>
              </a:rPr>
              <a:t>) </a:t>
            </a:r>
            <a:r>
              <a:rPr lang="vi-VN" err="1">
                <a:latin typeface="Arial"/>
                <a:cs typeface="Arial"/>
                <a:sym typeface="Calibri"/>
              </a:rPr>
              <a:t>bệnh</a:t>
            </a:r>
            <a:r>
              <a:rPr lang="vi-VN">
                <a:latin typeface="Arial"/>
                <a:cs typeface="Arial"/>
                <a:sym typeface="Calibri"/>
              </a:rPr>
              <a:t> </a:t>
            </a:r>
            <a:r>
              <a:rPr lang="vi-VN">
                <a:latin typeface="Calibri"/>
                <a:cs typeface="Calibri"/>
                <a:sym typeface="Calibri"/>
              </a:rPr>
              <a:t>gan</a:t>
            </a:r>
            <a:r>
              <a:rPr lang="vi-VN" baseline="0">
                <a:latin typeface="Calibri"/>
                <a:ea typeface="Calibri"/>
                <a:cs typeface="Calibri"/>
                <a:sym typeface="Calibri"/>
              </a:rPr>
              <a:t> </a:t>
            </a:r>
            <a:r>
              <a:rPr lang="vi-VN" baseline="0" err="1">
                <a:latin typeface="Calibri"/>
                <a:ea typeface="Calibri"/>
                <a:cs typeface="Calibri"/>
                <a:sym typeface="Calibri"/>
              </a:rPr>
              <a:t>nhiễm</a:t>
            </a:r>
            <a:r>
              <a:rPr lang="vi-VN" baseline="0">
                <a:latin typeface="Calibri"/>
                <a:ea typeface="Calibri"/>
                <a:cs typeface="Calibri"/>
                <a:sym typeface="Calibri"/>
              </a:rPr>
              <a:t> </a:t>
            </a:r>
            <a:r>
              <a:rPr lang="vi-VN" baseline="0" err="1">
                <a:latin typeface="Calibri"/>
                <a:ea typeface="Calibri"/>
                <a:cs typeface="Calibri"/>
                <a:sym typeface="Calibri"/>
              </a:rPr>
              <a:t>mỡ</a:t>
            </a:r>
            <a:r>
              <a:rPr lang="vi-VN">
                <a:latin typeface="Calibri"/>
                <a:ea typeface="Calibri"/>
                <a:cs typeface="Calibri"/>
                <a:sym typeface="Calibri"/>
              </a:rPr>
              <a:t> </a:t>
            </a:r>
            <a:r>
              <a:rPr lang="vi-VN" err="1">
                <a:latin typeface="Calibri"/>
                <a:ea typeface="Calibri"/>
                <a:cs typeface="Calibri"/>
                <a:sym typeface="Calibri"/>
              </a:rPr>
              <a:t>ko</a:t>
            </a:r>
            <a:r>
              <a:rPr lang="vi-VN">
                <a:latin typeface="Calibri"/>
                <a:ea typeface="Calibri"/>
                <a:cs typeface="Calibri"/>
                <a:sym typeface="Calibri"/>
              </a:rPr>
              <a:t> do </a:t>
            </a:r>
            <a:r>
              <a:rPr lang="vi-VN" err="1">
                <a:latin typeface="Calibri"/>
                <a:ea typeface="Calibri"/>
                <a:cs typeface="Calibri"/>
                <a:sym typeface="Calibri"/>
              </a:rPr>
              <a:t>rượu</a:t>
            </a:r>
            <a:r>
              <a:rPr lang="vi-VN">
                <a:latin typeface="Calibri"/>
                <a:ea typeface="Calibri"/>
                <a:cs typeface="Calibri"/>
                <a:sym typeface="Calibri"/>
              </a:rPr>
              <a:t> ,  </a:t>
            </a:r>
            <a:r>
              <a:rPr lang="vi-VN" err="1">
                <a:latin typeface="Calibri"/>
                <a:ea typeface="Calibri"/>
                <a:cs typeface="Calibri"/>
                <a:sym typeface="Calibri"/>
              </a:rPr>
              <a:t>ngoài</a:t>
            </a:r>
            <a:r>
              <a:rPr lang="vi-VN">
                <a:latin typeface="Calibri"/>
                <a:ea typeface="Calibri"/>
                <a:cs typeface="Calibri"/>
                <a:sym typeface="Calibri"/>
              </a:rPr>
              <a:t> ra </a:t>
            </a:r>
            <a:r>
              <a:rPr lang="vi-VN" err="1">
                <a:latin typeface="Calibri"/>
                <a:ea typeface="Calibri"/>
                <a:cs typeface="Calibri"/>
                <a:sym typeface="Calibri"/>
              </a:rPr>
              <a:t>ít</a:t>
            </a:r>
            <a:r>
              <a:rPr lang="vi-VN">
                <a:latin typeface="Calibri"/>
                <a:ea typeface="Calibri"/>
                <a:cs typeface="Calibri"/>
                <a:sym typeface="Calibri"/>
              </a:rPr>
              <a:t> </a:t>
            </a:r>
            <a:r>
              <a:rPr lang="vi-VN" err="1">
                <a:latin typeface="Calibri"/>
                <a:ea typeface="Calibri"/>
                <a:cs typeface="Calibri"/>
                <a:sym typeface="Calibri"/>
              </a:rPr>
              <a:t>gặp</a:t>
            </a:r>
            <a:r>
              <a:rPr lang="vi-VN">
                <a:latin typeface="Calibri"/>
                <a:ea typeface="Calibri"/>
                <a:cs typeface="Calibri"/>
                <a:sym typeface="Calibri"/>
              </a:rPr>
              <a:t> hơn như </a:t>
            </a:r>
            <a:r>
              <a:rPr lang="vi-VN" err="1">
                <a:latin typeface="Calibri"/>
                <a:ea typeface="Calibri"/>
                <a:cs typeface="Calibri"/>
                <a:sym typeface="Calibri"/>
              </a:rPr>
              <a:t>nấm</a:t>
            </a:r>
            <a:r>
              <a:rPr lang="vi-VN" baseline="0">
                <a:latin typeface="Calibri"/>
                <a:ea typeface="Calibri"/>
                <a:cs typeface="Calibri"/>
                <a:sym typeface="Calibri"/>
              </a:rPr>
              <a:t> </a:t>
            </a:r>
            <a:r>
              <a:rPr lang="vi-VN" baseline="0" err="1">
                <a:latin typeface="Calibri"/>
                <a:ea typeface="Calibri"/>
                <a:cs typeface="Calibri"/>
                <a:sym typeface="Calibri"/>
              </a:rPr>
              <a:t>mốc</a:t>
            </a:r>
            <a:r>
              <a:rPr lang="vi-VN" baseline="0">
                <a:latin typeface="Calibri"/>
                <a:ea typeface="Calibri"/>
                <a:cs typeface="Calibri"/>
                <a:sym typeface="Calibri"/>
              </a:rPr>
              <a:t> </a:t>
            </a:r>
            <a:r>
              <a:rPr lang="vi-VN" baseline="0" err="1">
                <a:latin typeface="Calibri"/>
                <a:ea typeface="Calibri"/>
                <a:cs typeface="Calibri"/>
                <a:sym typeface="Calibri"/>
              </a:rPr>
              <a:t>Aflotoxin</a:t>
            </a:r>
            <a:r>
              <a:rPr lang="vi-VN" baseline="0">
                <a:latin typeface="Calibri"/>
                <a:ea typeface="Calibri"/>
                <a:cs typeface="Calibri"/>
                <a:sym typeface="Calibri"/>
              </a:rPr>
              <a:t>, </a:t>
            </a:r>
            <a:r>
              <a:rPr lang="vi-VN" baseline="0" err="1">
                <a:latin typeface="Calibri"/>
                <a:ea typeface="Calibri"/>
                <a:cs typeface="Calibri"/>
                <a:sym typeface="Calibri"/>
              </a:rPr>
              <a:t>nhiễm</a:t>
            </a:r>
            <a:r>
              <a:rPr lang="vi-VN" baseline="0">
                <a:latin typeface="Calibri"/>
                <a:ea typeface="Calibri"/>
                <a:cs typeface="Calibri"/>
                <a:sym typeface="Calibri"/>
              </a:rPr>
              <a:t> </a:t>
            </a:r>
            <a:r>
              <a:rPr lang="vi-VN" baseline="0" err="1">
                <a:latin typeface="Calibri"/>
                <a:ea typeface="Calibri"/>
                <a:cs typeface="Calibri"/>
                <a:sym typeface="Calibri"/>
              </a:rPr>
              <a:t>độc</a:t>
            </a:r>
            <a:r>
              <a:rPr lang="vi-VN" baseline="0">
                <a:latin typeface="Calibri"/>
                <a:ea typeface="Calibri"/>
                <a:cs typeface="Calibri"/>
                <a:sym typeface="Calibri"/>
              </a:rPr>
              <a:t> </a:t>
            </a:r>
            <a:r>
              <a:rPr lang="vi-VN" baseline="0" err="1">
                <a:latin typeface="Calibri"/>
                <a:ea typeface="Calibri"/>
                <a:cs typeface="Calibri"/>
                <a:sym typeface="Calibri"/>
              </a:rPr>
              <a:t>tố</a:t>
            </a:r>
            <a:r>
              <a:rPr lang="vi-VN" baseline="0">
                <a:latin typeface="Calibri"/>
                <a:ea typeface="Calibri"/>
                <a:cs typeface="Calibri"/>
                <a:sym typeface="Calibri"/>
              </a:rPr>
              <a:t>.</a:t>
            </a:r>
            <a:r>
              <a:rPr lang="vi-VN">
                <a:latin typeface="Calibri"/>
                <a:ea typeface="Calibri"/>
                <a:cs typeface="Calibri"/>
                <a:sym typeface="Calibri"/>
              </a:rPr>
              <a:t> </a:t>
            </a:r>
            <a:endParaRPr lang="vi-VN" baseline="0">
              <a:latin typeface="Calibri"/>
              <a:ea typeface="Calibri"/>
              <a:cs typeface="Calibri"/>
              <a:sym typeface="Calibri"/>
            </a:endParaRPr>
          </a:p>
          <a:p>
            <a:pPr>
              <a:lnSpc>
                <a:spcPct val="150000"/>
              </a:lnSpc>
            </a:pPr>
            <a:r>
              <a:rPr lang="vi-VN" baseline="0" err="1">
                <a:latin typeface="Calibri"/>
                <a:ea typeface="Calibri"/>
                <a:cs typeface="Calibri"/>
                <a:sym typeface="Calibri"/>
              </a:rPr>
              <a:t>Vn</a:t>
            </a:r>
            <a:r>
              <a:rPr lang="vi-VN" baseline="0">
                <a:latin typeface="Calibri"/>
                <a:ea typeface="Calibri"/>
                <a:cs typeface="Calibri"/>
                <a:sym typeface="Calibri"/>
              </a:rPr>
              <a:t> </a:t>
            </a:r>
            <a:r>
              <a:rPr lang="vi-VN" baseline="0" err="1">
                <a:latin typeface="Calibri"/>
                <a:ea typeface="Calibri"/>
                <a:cs typeface="Calibri"/>
                <a:sym typeface="Calibri"/>
              </a:rPr>
              <a:t>có</a:t>
            </a:r>
            <a:r>
              <a:rPr lang="vi-VN" baseline="0">
                <a:latin typeface="Calibri"/>
                <a:ea typeface="Calibri"/>
                <a:cs typeface="Calibri"/>
                <a:sym typeface="Calibri"/>
              </a:rPr>
              <a:t> </a:t>
            </a:r>
            <a:r>
              <a:rPr lang="vi-VN" baseline="0" err="1">
                <a:latin typeface="Calibri"/>
                <a:ea typeface="Calibri"/>
                <a:cs typeface="Calibri"/>
                <a:sym typeface="Calibri"/>
              </a:rPr>
              <a:t>tỷ</a:t>
            </a:r>
            <a:r>
              <a:rPr lang="vi-VN" baseline="0">
                <a:latin typeface="Calibri"/>
                <a:ea typeface="Calibri"/>
                <a:cs typeface="Calibri"/>
                <a:sym typeface="Calibri"/>
              </a:rPr>
              <a:t> </a:t>
            </a:r>
            <a:r>
              <a:rPr lang="vi-VN" baseline="0" err="1">
                <a:latin typeface="Calibri"/>
                <a:ea typeface="Calibri"/>
                <a:cs typeface="Calibri"/>
                <a:sym typeface="Calibri"/>
              </a:rPr>
              <a:t>lệ</a:t>
            </a:r>
            <a:r>
              <a:rPr lang="vi-VN">
                <a:latin typeface="Calibri"/>
                <a:ea typeface="Calibri"/>
                <a:cs typeface="Calibri"/>
                <a:sym typeface="Calibri"/>
              </a:rPr>
              <a:t> </a:t>
            </a:r>
            <a:r>
              <a:rPr lang="vi-VN" err="1">
                <a:latin typeface="Calibri"/>
                <a:ea typeface="Calibri"/>
                <a:cs typeface="Calibri"/>
                <a:sym typeface="Calibri"/>
              </a:rPr>
              <a:t>nhiễm</a:t>
            </a:r>
            <a:r>
              <a:rPr lang="vi-VN">
                <a:latin typeface="Calibri"/>
                <a:ea typeface="Calibri"/>
                <a:cs typeface="Calibri"/>
                <a:sym typeface="Calibri"/>
              </a:rPr>
              <a:t> HBV </a:t>
            </a:r>
            <a:r>
              <a:rPr lang="vi-VN" err="1">
                <a:latin typeface="Calibri"/>
                <a:ea typeface="Calibri"/>
                <a:cs typeface="Calibri"/>
                <a:sym typeface="Calibri"/>
              </a:rPr>
              <a:t>và</a:t>
            </a:r>
            <a:r>
              <a:rPr lang="vi-VN">
                <a:latin typeface="Calibri"/>
                <a:ea typeface="Calibri"/>
                <a:cs typeface="Calibri"/>
                <a:sym typeface="Calibri"/>
              </a:rPr>
              <a:t> HCV cao, </a:t>
            </a:r>
            <a:r>
              <a:rPr lang="vi-VN">
                <a:latin typeface="Calibri"/>
                <a:cs typeface="Calibri"/>
                <a:sym typeface="Calibri"/>
              </a:rPr>
              <a:t> trong khi </a:t>
            </a:r>
            <a:r>
              <a:rPr lang="vi-VN" err="1">
                <a:latin typeface="Calibri"/>
                <a:cs typeface="Calibri"/>
                <a:sym typeface="Calibri"/>
              </a:rPr>
              <a:t>đó</a:t>
            </a:r>
            <a:r>
              <a:rPr lang="vi-VN">
                <a:latin typeface="Calibri"/>
                <a:cs typeface="Calibri"/>
                <a:sym typeface="Calibri"/>
              </a:rPr>
              <a:t>, </a:t>
            </a:r>
            <a:r>
              <a:rPr lang="vi-VN">
                <a:latin typeface="Arial"/>
                <a:cs typeface="Arial"/>
                <a:sym typeface="Calibri"/>
              </a:rPr>
              <a:t>nguy cơ UTBMTBG ở </a:t>
            </a:r>
            <a:r>
              <a:rPr lang="vi-VN" err="1">
                <a:latin typeface="Arial"/>
                <a:cs typeface="Arial"/>
                <a:sym typeface="Calibri"/>
              </a:rPr>
              <a:t>những</a:t>
            </a:r>
            <a:r>
              <a:rPr lang="vi-VN">
                <a:latin typeface="Arial"/>
                <a:cs typeface="Arial"/>
                <a:sym typeface="Calibri"/>
              </a:rPr>
              <a:t> </a:t>
            </a:r>
            <a:r>
              <a:rPr lang="vi-VN" err="1">
                <a:latin typeface="Arial"/>
                <a:cs typeface="Arial"/>
                <a:sym typeface="Calibri"/>
              </a:rPr>
              <a:t>người</a:t>
            </a:r>
            <a:r>
              <a:rPr lang="vi-VN">
                <a:latin typeface="Arial"/>
                <a:cs typeface="Arial"/>
                <a:sym typeface="Calibri"/>
              </a:rPr>
              <a:t> </a:t>
            </a:r>
            <a:r>
              <a:rPr lang="vi-VN" err="1">
                <a:latin typeface="Arial"/>
                <a:cs typeface="Arial"/>
                <a:sym typeface="Calibri"/>
              </a:rPr>
              <a:t>nhiễm</a:t>
            </a:r>
            <a:r>
              <a:rPr lang="vi-VN">
                <a:latin typeface="Arial"/>
                <a:cs typeface="Arial"/>
                <a:sym typeface="Calibri"/>
              </a:rPr>
              <a:t> HBV: cao hơn 15-20 </a:t>
            </a:r>
            <a:r>
              <a:rPr lang="vi-VN" err="1">
                <a:latin typeface="Arial"/>
                <a:cs typeface="Arial"/>
                <a:sym typeface="Calibri"/>
              </a:rPr>
              <a:t>lần</a:t>
            </a:r>
            <a:r>
              <a:rPr lang="vi-VN">
                <a:latin typeface="Arial"/>
                <a:cs typeface="Arial"/>
                <a:sym typeface="Calibri"/>
              </a:rPr>
              <a:t> so </a:t>
            </a:r>
            <a:r>
              <a:rPr lang="vi-VN" err="1">
                <a:latin typeface="Arial"/>
                <a:cs typeface="Arial"/>
                <a:sym typeface="Calibri"/>
              </a:rPr>
              <a:t>với</a:t>
            </a:r>
            <a:r>
              <a:rPr lang="vi-VN">
                <a:latin typeface="Arial"/>
                <a:cs typeface="Arial"/>
                <a:sym typeface="Calibri"/>
              </a:rPr>
              <a:t> </a:t>
            </a:r>
            <a:r>
              <a:rPr lang="vi-VN" err="1">
                <a:latin typeface="Arial"/>
                <a:cs typeface="Arial"/>
                <a:sym typeface="Calibri"/>
              </a:rPr>
              <a:t>những</a:t>
            </a:r>
            <a:r>
              <a:rPr lang="vi-VN">
                <a:latin typeface="Arial"/>
                <a:cs typeface="Arial"/>
                <a:sym typeface="Calibri"/>
              </a:rPr>
              <a:t> </a:t>
            </a:r>
            <a:r>
              <a:rPr lang="vi-VN" err="1">
                <a:latin typeface="Arial"/>
                <a:cs typeface="Arial"/>
                <a:sym typeface="Calibri"/>
              </a:rPr>
              <a:t>người</a:t>
            </a:r>
            <a:r>
              <a:rPr lang="vi-VN">
                <a:latin typeface="Arial"/>
                <a:cs typeface="Arial"/>
                <a:sym typeface="Calibri"/>
              </a:rPr>
              <a:t> không </a:t>
            </a:r>
            <a:r>
              <a:rPr lang="vi-VN" err="1">
                <a:latin typeface="Arial"/>
                <a:cs typeface="Arial"/>
                <a:sym typeface="Calibri"/>
              </a:rPr>
              <a:t>nhiễm,Nguy</a:t>
            </a:r>
            <a:r>
              <a:rPr lang="vi-VN">
                <a:latin typeface="Arial"/>
                <a:cs typeface="Arial"/>
                <a:sym typeface="Calibri"/>
              </a:rPr>
              <a:t> cơ </a:t>
            </a:r>
            <a:r>
              <a:rPr lang="vi-VN" err="1">
                <a:latin typeface="Arial"/>
                <a:cs typeface="Arial"/>
                <a:sym typeface="Calibri"/>
              </a:rPr>
              <a:t>bị</a:t>
            </a:r>
            <a:r>
              <a:rPr lang="vi-VN">
                <a:latin typeface="Arial"/>
                <a:cs typeface="Arial"/>
                <a:sym typeface="Calibri"/>
              </a:rPr>
              <a:t> UTBMTBG trong </a:t>
            </a:r>
            <a:r>
              <a:rPr lang="vi-VN" err="1">
                <a:latin typeface="Arial"/>
                <a:cs typeface="Arial"/>
                <a:sym typeface="Calibri"/>
              </a:rPr>
              <a:t>cuộc</a:t>
            </a:r>
            <a:r>
              <a:rPr lang="vi-VN">
                <a:latin typeface="Arial"/>
                <a:cs typeface="Arial"/>
                <a:sym typeface="Calibri"/>
              </a:rPr>
              <a:t> </a:t>
            </a:r>
            <a:r>
              <a:rPr lang="vi-VN" err="1">
                <a:latin typeface="Arial"/>
                <a:cs typeface="Arial"/>
                <a:sym typeface="Calibri"/>
              </a:rPr>
              <a:t>đời</a:t>
            </a:r>
            <a:r>
              <a:rPr lang="vi-VN">
                <a:latin typeface="Arial"/>
                <a:cs typeface="Arial"/>
                <a:sym typeface="Calibri"/>
              </a:rPr>
              <a:t> </a:t>
            </a:r>
            <a:r>
              <a:rPr lang="vi-VN" err="1">
                <a:latin typeface="Arial"/>
                <a:cs typeface="Arial"/>
                <a:sym typeface="Calibri"/>
              </a:rPr>
              <a:t>của</a:t>
            </a:r>
            <a:r>
              <a:rPr lang="vi-VN">
                <a:latin typeface="Arial"/>
                <a:cs typeface="Arial"/>
                <a:sym typeface="Calibri"/>
              </a:rPr>
              <a:t> </a:t>
            </a:r>
            <a:r>
              <a:rPr lang="vi-VN" err="1">
                <a:latin typeface="Arial"/>
                <a:cs typeface="Arial"/>
                <a:sym typeface="Calibri"/>
              </a:rPr>
              <a:t>người</a:t>
            </a:r>
            <a:r>
              <a:rPr lang="vi-VN">
                <a:latin typeface="Arial"/>
                <a:cs typeface="Arial"/>
                <a:sym typeface="Calibri"/>
              </a:rPr>
              <a:t> </a:t>
            </a:r>
            <a:r>
              <a:rPr lang="vi-VN" err="1">
                <a:latin typeface="Arial"/>
                <a:cs typeface="Arial"/>
                <a:sym typeface="Calibri"/>
              </a:rPr>
              <a:t>nhiễm</a:t>
            </a:r>
            <a:r>
              <a:rPr lang="vi-VN">
                <a:latin typeface="Arial"/>
                <a:cs typeface="Arial"/>
                <a:sym typeface="Calibri"/>
              </a:rPr>
              <a:t> HBV </a:t>
            </a:r>
            <a:r>
              <a:rPr lang="vi-VN" err="1">
                <a:latin typeface="Arial"/>
                <a:cs typeface="Arial"/>
                <a:sym typeface="Calibri"/>
              </a:rPr>
              <a:t>mạn</a:t>
            </a:r>
            <a:r>
              <a:rPr lang="vi-VN">
                <a:latin typeface="Arial"/>
                <a:cs typeface="Arial"/>
                <a:sym typeface="Calibri"/>
              </a:rPr>
              <a:t>: </a:t>
            </a:r>
            <a:r>
              <a:rPr lang="vi-VN" err="1">
                <a:latin typeface="Arial"/>
                <a:cs typeface="Arial"/>
                <a:sym typeface="Calibri"/>
              </a:rPr>
              <a:t>là</a:t>
            </a:r>
            <a:r>
              <a:rPr lang="vi-VN">
                <a:latin typeface="Arial"/>
                <a:cs typeface="Arial"/>
                <a:sym typeface="Calibri"/>
              </a:rPr>
              <a:t> </a:t>
            </a:r>
            <a:r>
              <a:rPr lang="vi-VN" err="1">
                <a:latin typeface="Arial"/>
                <a:cs typeface="Arial"/>
                <a:sym typeface="Calibri"/>
              </a:rPr>
              <a:t>khoảng</a:t>
            </a:r>
            <a:r>
              <a:rPr lang="vi-VN">
                <a:latin typeface="Arial"/>
                <a:cs typeface="Arial"/>
                <a:sym typeface="Calibri"/>
              </a:rPr>
              <a:t> 10-25%, </a:t>
            </a:r>
            <a:r>
              <a:rPr lang="vi-VN" err="1">
                <a:latin typeface="Arial"/>
                <a:cs typeface="Arial"/>
                <a:sym typeface="Calibri"/>
              </a:rPr>
              <a:t>và</a:t>
            </a:r>
            <a:r>
              <a:rPr lang="vi-VN">
                <a:latin typeface="Arial"/>
                <a:cs typeface="Arial"/>
                <a:sym typeface="Calibri"/>
              </a:rPr>
              <a:t> </a:t>
            </a:r>
            <a:r>
              <a:rPr lang="vi-VN" err="1">
                <a:latin typeface="Arial"/>
                <a:cs typeface="Arial"/>
                <a:sym typeface="Calibri"/>
              </a:rPr>
              <a:t>người</a:t>
            </a:r>
            <a:r>
              <a:rPr lang="vi-VN">
                <a:latin typeface="Arial"/>
                <a:cs typeface="Arial"/>
                <a:sym typeface="Calibri"/>
              </a:rPr>
              <a:t> </a:t>
            </a:r>
            <a:r>
              <a:rPr lang="vi-VN" err="1">
                <a:latin typeface="Arial"/>
                <a:cs typeface="Arial"/>
                <a:sym typeface="Calibri"/>
              </a:rPr>
              <a:t>có</a:t>
            </a:r>
            <a:r>
              <a:rPr lang="vi-VN">
                <a:latin typeface="Arial"/>
                <a:cs typeface="Arial"/>
                <a:sym typeface="Calibri"/>
              </a:rPr>
              <a:t> </a:t>
            </a:r>
            <a:r>
              <a:rPr lang="vi-VN" err="1">
                <a:latin typeface="Arial"/>
                <a:cs typeface="Arial"/>
                <a:sym typeface="Calibri"/>
              </a:rPr>
              <a:t>kháng</a:t>
            </a:r>
            <a:r>
              <a:rPr lang="vi-VN">
                <a:latin typeface="Arial"/>
                <a:cs typeface="Arial"/>
                <a:sym typeface="Calibri"/>
              </a:rPr>
              <a:t> </a:t>
            </a:r>
            <a:r>
              <a:rPr lang="vi-VN" err="1">
                <a:latin typeface="Arial"/>
                <a:cs typeface="Arial"/>
                <a:sym typeface="Calibri"/>
              </a:rPr>
              <a:t>thể</a:t>
            </a:r>
            <a:r>
              <a:rPr lang="vi-VN">
                <a:latin typeface="Arial"/>
                <a:cs typeface="Arial"/>
                <a:sym typeface="Calibri"/>
              </a:rPr>
              <a:t> </a:t>
            </a:r>
            <a:r>
              <a:rPr lang="vi-VN" err="1">
                <a:latin typeface="Arial"/>
                <a:cs typeface="Arial"/>
                <a:sym typeface="Calibri"/>
              </a:rPr>
              <a:t>kháng</a:t>
            </a:r>
            <a:r>
              <a:rPr lang="vi-VN">
                <a:latin typeface="Arial"/>
                <a:cs typeface="Arial"/>
                <a:sym typeface="Calibri"/>
              </a:rPr>
              <a:t> HCV </a:t>
            </a:r>
            <a:r>
              <a:rPr lang="vi-VN" err="1">
                <a:latin typeface="Arial"/>
                <a:cs typeface="Arial"/>
                <a:sym typeface="Calibri"/>
              </a:rPr>
              <a:t>có</a:t>
            </a:r>
            <a:r>
              <a:rPr lang="vi-VN">
                <a:latin typeface="Arial"/>
                <a:cs typeface="Arial"/>
                <a:sym typeface="Calibri"/>
              </a:rPr>
              <a:t> nguy cơ </a:t>
            </a:r>
            <a:r>
              <a:rPr lang="vi-VN" err="1">
                <a:latin typeface="Arial"/>
                <a:cs typeface="Arial"/>
                <a:sym typeface="Calibri"/>
              </a:rPr>
              <a:t>bị</a:t>
            </a:r>
            <a:r>
              <a:rPr lang="vi-VN">
                <a:latin typeface="Arial"/>
                <a:cs typeface="Arial"/>
                <a:sym typeface="Calibri"/>
              </a:rPr>
              <a:t> UTBMTBG: </a:t>
            </a:r>
            <a:r>
              <a:rPr lang="vi-VN" err="1">
                <a:latin typeface="Arial"/>
                <a:cs typeface="Arial"/>
                <a:sym typeface="Calibri"/>
              </a:rPr>
              <a:t>gấp</a:t>
            </a:r>
            <a:r>
              <a:rPr lang="vi-VN">
                <a:latin typeface="Arial"/>
                <a:cs typeface="Arial"/>
                <a:sym typeface="Calibri"/>
              </a:rPr>
              <a:t> 17 </a:t>
            </a:r>
            <a:r>
              <a:rPr lang="vi-VN" err="1">
                <a:latin typeface="Arial"/>
                <a:cs typeface="Arial"/>
                <a:sym typeface="Calibri"/>
              </a:rPr>
              <a:t>lần</a:t>
            </a:r>
            <a:r>
              <a:rPr lang="vi-VN">
                <a:latin typeface="Arial"/>
                <a:cs typeface="Arial"/>
                <a:sym typeface="Calibri"/>
              </a:rPr>
              <a:t> so </a:t>
            </a:r>
            <a:r>
              <a:rPr lang="vi-VN" err="1">
                <a:latin typeface="Arial"/>
                <a:cs typeface="Arial"/>
                <a:sym typeface="Calibri"/>
              </a:rPr>
              <a:t>với</a:t>
            </a:r>
            <a:r>
              <a:rPr lang="vi-VN">
                <a:latin typeface="Arial"/>
                <a:cs typeface="Arial"/>
                <a:sym typeface="Calibri"/>
              </a:rPr>
              <a:t> </a:t>
            </a:r>
            <a:r>
              <a:rPr lang="vi-VN" err="1">
                <a:latin typeface="Arial"/>
                <a:cs typeface="Arial"/>
                <a:sym typeface="Calibri"/>
              </a:rPr>
              <a:t>người</a:t>
            </a:r>
            <a:r>
              <a:rPr lang="vi-VN">
                <a:latin typeface="Arial"/>
                <a:cs typeface="Arial"/>
                <a:sym typeface="Calibri"/>
              </a:rPr>
              <a:t> không </a:t>
            </a:r>
            <a:r>
              <a:rPr lang="vi-VN" err="1">
                <a:latin typeface="Arial"/>
                <a:cs typeface="Arial"/>
                <a:sym typeface="Calibri"/>
              </a:rPr>
              <a:t>có</a:t>
            </a:r>
            <a:r>
              <a:rPr lang="vi-VN">
                <a:latin typeface="Arial"/>
                <a:cs typeface="Arial"/>
                <a:sym typeface="Calibri"/>
              </a:rPr>
              <a:t> </a:t>
            </a:r>
            <a:r>
              <a:rPr lang="vi-VN" err="1">
                <a:latin typeface="Arial"/>
                <a:cs typeface="Arial"/>
                <a:sym typeface="Calibri"/>
              </a:rPr>
              <a:t>kháng</a:t>
            </a:r>
            <a:r>
              <a:rPr lang="vi-VN">
                <a:latin typeface="Arial"/>
                <a:cs typeface="Arial"/>
                <a:sym typeface="Calibri"/>
              </a:rPr>
              <a:t> </a:t>
            </a:r>
            <a:r>
              <a:rPr lang="vi-VN" err="1">
                <a:latin typeface="Arial"/>
                <a:cs typeface="Arial"/>
                <a:sym typeface="Calibri"/>
              </a:rPr>
              <a:t>thể</a:t>
            </a:r>
            <a:r>
              <a:rPr lang="vi-VN">
                <a:latin typeface="Arial"/>
                <a:cs typeface="Arial"/>
                <a:sym typeface="Calibri"/>
              </a:rPr>
              <a:t> </a:t>
            </a:r>
            <a:r>
              <a:rPr lang="vi-VN" err="1">
                <a:latin typeface="Arial"/>
                <a:cs typeface="Arial"/>
                <a:sym typeface="Calibri"/>
              </a:rPr>
              <a:t>kháng</a:t>
            </a:r>
            <a:r>
              <a:rPr lang="vi-VN">
                <a:latin typeface="Arial"/>
                <a:cs typeface="Arial"/>
                <a:sym typeface="Calibri"/>
              </a:rPr>
              <a:t> HCV. </a:t>
            </a:r>
            <a:endParaRPr lang="vi-VN"/>
          </a:p>
          <a:p>
            <a:pPr>
              <a:lnSpc>
                <a:spcPct val="150000"/>
              </a:lnSpc>
            </a:pPr>
            <a:endParaRPr lang="vi-VN" sz="1200">
              <a:latin typeface="Calibri"/>
              <a:ea typeface="Calibri"/>
              <a:cs typeface="Calibri"/>
            </a:endParaRPr>
          </a:p>
          <a:p>
            <a:r>
              <a:rPr lang="vi-VN" sz="1200" b="0" i="0" kern="1200">
                <a:solidFill>
                  <a:schemeClr val="tx1"/>
                </a:solidFill>
                <a:effectLst/>
                <a:latin typeface="Arial"/>
                <a:cs typeface="Arial"/>
              </a:rPr>
              <a:t> </a:t>
            </a:r>
            <a:r>
              <a:rPr lang="vi-VN" sz="1200" b="1" i="0" kern="1200">
                <a:solidFill>
                  <a:schemeClr val="tx1"/>
                </a:solidFill>
                <a:effectLst/>
                <a:latin typeface="Arial"/>
                <a:cs typeface="Arial"/>
              </a:rPr>
              <a:t>HBV</a:t>
            </a:r>
            <a:r>
              <a:rPr lang="vi-VN" sz="1200" b="0" i="0" kern="1200">
                <a:solidFill>
                  <a:schemeClr val="tx1"/>
                </a:solidFill>
                <a:effectLst/>
                <a:latin typeface="Arial"/>
                <a:cs typeface="Arial"/>
              </a:rPr>
              <a:t>: </a:t>
            </a:r>
            <a:r>
              <a:rPr lang="vi-VN" b="1" i="1">
                <a:latin typeface="Arial"/>
                <a:cs typeface="Arial"/>
              </a:rPr>
              <a:t>theo</a:t>
            </a:r>
            <a:r>
              <a:rPr lang="vi-VN" sz="1200" b="0" i="0" kern="1200">
                <a:solidFill>
                  <a:schemeClr val="tx1"/>
                </a:solidFill>
                <a:effectLst/>
                <a:latin typeface="Arial"/>
                <a:cs typeface="Arial"/>
              </a:rPr>
              <a:t> </a:t>
            </a:r>
            <a:r>
              <a:rPr lang="vi-VN" sz="1200" b="0" i="0" kern="1200" err="1">
                <a:solidFill>
                  <a:schemeClr val="tx1"/>
                </a:solidFill>
                <a:effectLst/>
                <a:latin typeface="Arial"/>
                <a:cs typeface="Arial"/>
              </a:rPr>
              <a:t>số</a:t>
            </a:r>
            <a:r>
              <a:rPr lang="vi-VN" sz="1200" b="0" i="0" kern="1200">
                <a:solidFill>
                  <a:schemeClr val="tx1"/>
                </a:solidFill>
                <a:effectLst/>
                <a:latin typeface="Arial"/>
                <a:cs typeface="Arial"/>
              </a:rPr>
              <a:t> </a:t>
            </a:r>
            <a:r>
              <a:rPr lang="vi-VN" sz="1200" b="0" i="0" kern="1200" err="1">
                <a:solidFill>
                  <a:schemeClr val="tx1"/>
                </a:solidFill>
                <a:effectLst/>
                <a:latin typeface="Arial"/>
                <a:cs typeface="Arial"/>
              </a:rPr>
              <a:t>liệu</a:t>
            </a:r>
            <a:r>
              <a:rPr lang="vi-VN" sz="1200" b="0" i="0" kern="1200">
                <a:solidFill>
                  <a:schemeClr val="tx1"/>
                </a:solidFill>
                <a:effectLst/>
                <a:latin typeface="Arial"/>
                <a:cs typeface="Arial"/>
              </a:rPr>
              <a:t> </a:t>
            </a:r>
            <a:r>
              <a:rPr lang="vi-VN" sz="1200" b="0" i="0" kern="1200" err="1">
                <a:solidFill>
                  <a:schemeClr val="tx1"/>
                </a:solidFill>
                <a:effectLst/>
                <a:latin typeface="Arial"/>
                <a:cs typeface="Arial"/>
              </a:rPr>
              <a:t>của</a:t>
            </a:r>
            <a:r>
              <a:rPr lang="vi-VN" sz="1200" b="0" i="0" kern="1200">
                <a:solidFill>
                  <a:schemeClr val="tx1"/>
                </a:solidFill>
                <a:effectLst/>
                <a:latin typeface="Arial"/>
                <a:cs typeface="Arial"/>
              </a:rPr>
              <a:t> </a:t>
            </a:r>
            <a:r>
              <a:rPr lang="vi-VN" sz="1200" b="0" i="0" kern="1200" err="1">
                <a:solidFill>
                  <a:schemeClr val="tx1"/>
                </a:solidFill>
                <a:effectLst/>
                <a:latin typeface="Arial"/>
                <a:cs typeface="Arial"/>
              </a:rPr>
              <a:t>Tổ</a:t>
            </a:r>
            <a:r>
              <a:rPr lang="vi-VN" sz="1200" b="0" i="0" kern="1200">
                <a:solidFill>
                  <a:schemeClr val="tx1"/>
                </a:solidFill>
                <a:effectLst/>
                <a:latin typeface="Arial"/>
                <a:cs typeface="Arial"/>
              </a:rPr>
              <a:t> </a:t>
            </a:r>
            <a:r>
              <a:rPr lang="vi-VN" sz="1200" b="0" i="0" kern="1200" err="1">
                <a:solidFill>
                  <a:schemeClr val="tx1"/>
                </a:solidFill>
                <a:effectLst/>
                <a:latin typeface="Arial"/>
                <a:cs typeface="Arial"/>
              </a:rPr>
              <a:t>chức</a:t>
            </a:r>
            <a:r>
              <a:rPr lang="vi-VN" sz="1200" b="0" i="0" kern="1200">
                <a:solidFill>
                  <a:schemeClr val="tx1"/>
                </a:solidFill>
                <a:effectLst/>
                <a:latin typeface="Arial"/>
                <a:cs typeface="Arial"/>
              </a:rPr>
              <a:t> Y </a:t>
            </a:r>
            <a:r>
              <a:rPr lang="vi-VN" sz="1200" b="0" i="0" kern="1200" err="1">
                <a:solidFill>
                  <a:schemeClr val="tx1"/>
                </a:solidFill>
                <a:effectLst/>
                <a:latin typeface="Arial"/>
                <a:cs typeface="Arial"/>
              </a:rPr>
              <a:t>tế</a:t>
            </a:r>
            <a:r>
              <a:rPr lang="vi-VN" sz="1200" b="0" i="0" kern="1200">
                <a:solidFill>
                  <a:schemeClr val="tx1"/>
                </a:solidFill>
                <a:effectLst/>
                <a:latin typeface="Arial"/>
                <a:cs typeface="Arial"/>
              </a:rPr>
              <a:t> </a:t>
            </a:r>
            <a:r>
              <a:rPr lang="vi-VN" sz="1200" b="0" i="0" kern="1200" err="1">
                <a:solidFill>
                  <a:schemeClr val="tx1"/>
                </a:solidFill>
                <a:effectLst/>
                <a:latin typeface="Arial"/>
                <a:cs typeface="Arial"/>
              </a:rPr>
              <a:t>Thế</a:t>
            </a:r>
            <a:r>
              <a:rPr lang="vi-VN" sz="1200" b="0" i="0" kern="1200">
                <a:solidFill>
                  <a:schemeClr val="tx1"/>
                </a:solidFill>
                <a:effectLst/>
                <a:latin typeface="Arial"/>
                <a:cs typeface="Arial"/>
              </a:rPr>
              <a:t> </a:t>
            </a:r>
            <a:r>
              <a:rPr lang="vi-VN" sz="1200" b="0" i="0" kern="1200" err="1">
                <a:solidFill>
                  <a:schemeClr val="tx1"/>
                </a:solidFill>
                <a:effectLst/>
                <a:latin typeface="Arial"/>
                <a:cs typeface="Arial"/>
              </a:rPr>
              <a:t>giới</a:t>
            </a:r>
            <a:r>
              <a:rPr lang="vi-VN" sz="1200" b="0" i="0" kern="1200">
                <a:solidFill>
                  <a:schemeClr val="tx1"/>
                </a:solidFill>
                <a:effectLst/>
                <a:latin typeface="Arial"/>
                <a:cs typeface="Arial"/>
              </a:rPr>
              <a:t> (</a:t>
            </a:r>
            <a:r>
              <a:rPr lang="vi-VN" b="1" i="1">
                <a:latin typeface="Arial"/>
                <a:cs typeface="Arial"/>
              </a:rPr>
              <a:t>WHO) năm 2016,</a:t>
            </a:r>
            <a:r>
              <a:rPr lang="vi-VN" sz="1200" b="0" i="0" kern="1200">
                <a:solidFill>
                  <a:schemeClr val="tx1"/>
                </a:solidFill>
                <a:effectLst/>
                <a:latin typeface="Arial"/>
                <a:cs typeface="Arial"/>
              </a:rPr>
              <a:t> </a:t>
            </a:r>
            <a:r>
              <a:rPr lang="vi-VN" sz="1200" b="0" i="0" kern="1200" err="1">
                <a:solidFill>
                  <a:schemeClr val="tx1"/>
                </a:solidFill>
                <a:effectLst/>
                <a:latin typeface="Arial"/>
                <a:cs typeface="Arial"/>
              </a:rPr>
              <a:t>dựa</a:t>
            </a:r>
            <a:r>
              <a:rPr lang="vi-VN" sz="1200" b="0" i="0" kern="1200">
                <a:solidFill>
                  <a:schemeClr val="tx1"/>
                </a:solidFill>
                <a:effectLst/>
                <a:latin typeface="Arial"/>
                <a:cs typeface="Arial"/>
              </a:rPr>
              <a:t> trên </a:t>
            </a:r>
            <a:r>
              <a:rPr lang="vi-VN" sz="1200" b="0" i="0" kern="1200" err="1">
                <a:solidFill>
                  <a:schemeClr val="tx1"/>
                </a:solidFill>
                <a:effectLst/>
                <a:latin typeface="Arial"/>
                <a:cs typeface="Arial"/>
              </a:rPr>
              <a:t>một</a:t>
            </a:r>
            <a:r>
              <a:rPr lang="vi-VN" sz="1200" b="0" i="0" kern="1200">
                <a:solidFill>
                  <a:schemeClr val="tx1"/>
                </a:solidFill>
                <a:effectLst/>
                <a:latin typeface="Arial"/>
                <a:cs typeface="Arial"/>
              </a:rPr>
              <a:t> </a:t>
            </a:r>
            <a:r>
              <a:rPr lang="vi-VN" sz="1200" b="0" i="0" kern="1200" err="1">
                <a:solidFill>
                  <a:schemeClr val="tx1"/>
                </a:solidFill>
                <a:effectLst/>
                <a:latin typeface="Arial"/>
                <a:cs typeface="Arial"/>
              </a:rPr>
              <a:t>số</a:t>
            </a:r>
            <a:r>
              <a:rPr lang="vi-VN" sz="1200" b="0" i="0" kern="1200">
                <a:solidFill>
                  <a:schemeClr val="tx1"/>
                </a:solidFill>
                <a:effectLst/>
                <a:latin typeface="Arial"/>
                <a:cs typeface="Arial"/>
              </a:rPr>
              <a:t> nghiên </a:t>
            </a:r>
            <a:r>
              <a:rPr lang="vi-VN" sz="1200" b="0" i="0" kern="1200" err="1">
                <a:solidFill>
                  <a:schemeClr val="tx1"/>
                </a:solidFill>
                <a:effectLst/>
                <a:latin typeface="Arial"/>
                <a:cs typeface="Arial"/>
              </a:rPr>
              <a:t>cứu</a:t>
            </a:r>
            <a:r>
              <a:rPr lang="vi-VN" sz="1200" b="0" i="0" kern="1200">
                <a:solidFill>
                  <a:schemeClr val="tx1"/>
                </a:solidFill>
                <a:effectLst/>
                <a:latin typeface="Arial"/>
                <a:cs typeface="Arial"/>
              </a:rPr>
              <a:t> </a:t>
            </a:r>
            <a:r>
              <a:rPr lang="vi-VN" sz="1200" b="0" i="0" kern="1200" err="1">
                <a:solidFill>
                  <a:schemeClr val="tx1"/>
                </a:solidFill>
                <a:effectLst/>
                <a:latin typeface="Arial"/>
                <a:cs typeface="Arial"/>
              </a:rPr>
              <a:t>từ</a:t>
            </a:r>
            <a:r>
              <a:rPr lang="vi-VN" sz="1200" b="0" i="0" kern="1200">
                <a:solidFill>
                  <a:schemeClr val="tx1"/>
                </a:solidFill>
                <a:effectLst/>
                <a:latin typeface="Arial"/>
                <a:cs typeface="Arial"/>
              </a:rPr>
              <a:t> 2003 </a:t>
            </a:r>
            <a:r>
              <a:rPr lang="vi-VN" sz="1200" b="0" i="0" kern="1200" err="1">
                <a:solidFill>
                  <a:schemeClr val="tx1"/>
                </a:solidFill>
                <a:effectLst/>
                <a:latin typeface="Arial"/>
                <a:cs typeface="Arial"/>
              </a:rPr>
              <a:t>đến</a:t>
            </a:r>
            <a:r>
              <a:rPr lang="vi-VN" sz="1200" b="0" i="0" kern="1200">
                <a:solidFill>
                  <a:schemeClr val="tx1"/>
                </a:solidFill>
                <a:effectLst/>
                <a:latin typeface="Arial"/>
                <a:cs typeface="Arial"/>
              </a:rPr>
              <a:t> 2014, </a:t>
            </a:r>
            <a:r>
              <a:rPr lang="vi-VN" b="1" i="1" err="1">
                <a:latin typeface="Arial"/>
                <a:cs typeface="Arial"/>
              </a:rPr>
              <a:t>tỉ</a:t>
            </a:r>
            <a:r>
              <a:rPr lang="vi-VN" b="1" i="1">
                <a:latin typeface="Arial"/>
                <a:cs typeface="Arial"/>
              </a:rPr>
              <a:t> </a:t>
            </a:r>
            <a:r>
              <a:rPr lang="vi-VN" b="1" i="1" err="1">
                <a:latin typeface="Arial"/>
                <a:cs typeface="Arial"/>
              </a:rPr>
              <a:t>lệ</a:t>
            </a:r>
            <a:r>
              <a:rPr lang="vi-VN" b="1" i="1">
                <a:latin typeface="Arial"/>
                <a:cs typeface="Arial"/>
              </a:rPr>
              <a:t> </a:t>
            </a:r>
            <a:r>
              <a:rPr lang="vi-VN" b="1" i="1" err="1">
                <a:latin typeface="Arial"/>
                <a:cs typeface="Arial"/>
              </a:rPr>
              <a:t>nhiễm</a:t>
            </a:r>
            <a:r>
              <a:rPr lang="vi-VN" b="1" i="1">
                <a:latin typeface="Arial"/>
                <a:cs typeface="Arial"/>
              </a:rPr>
              <a:t> HBV ở </a:t>
            </a:r>
            <a:r>
              <a:rPr lang="vi-VN" b="1" i="1" err="1">
                <a:latin typeface="Arial"/>
                <a:cs typeface="Arial"/>
              </a:rPr>
              <a:t>người</a:t>
            </a:r>
            <a:r>
              <a:rPr lang="vi-VN" b="1" i="1">
                <a:latin typeface="Arial"/>
                <a:cs typeface="Arial"/>
              </a:rPr>
              <a:t> </a:t>
            </a:r>
            <a:r>
              <a:rPr lang="vi-VN" b="1" i="1" err="1">
                <a:latin typeface="Arial"/>
                <a:cs typeface="Arial"/>
              </a:rPr>
              <a:t>lớn</a:t>
            </a:r>
            <a:r>
              <a:rPr lang="vi-VN" b="1" i="1">
                <a:latin typeface="Arial"/>
                <a:cs typeface="Arial"/>
              </a:rPr>
              <a:t> </a:t>
            </a:r>
            <a:r>
              <a:rPr lang="vi-VN" b="1" i="1" err="1">
                <a:latin typeface="Arial"/>
                <a:cs typeface="Arial"/>
              </a:rPr>
              <a:t>tại</a:t>
            </a:r>
            <a:r>
              <a:rPr lang="vi-VN" b="1" i="1">
                <a:latin typeface="Arial"/>
                <a:cs typeface="Arial"/>
              </a:rPr>
              <a:t> </a:t>
            </a:r>
            <a:r>
              <a:rPr lang="vi-VN" b="1" i="1" err="1">
                <a:latin typeface="Arial"/>
                <a:cs typeface="Arial"/>
              </a:rPr>
              <a:t>Việt</a:t>
            </a:r>
            <a:r>
              <a:rPr lang="vi-VN" b="1" i="1">
                <a:latin typeface="Arial"/>
                <a:cs typeface="Arial"/>
              </a:rPr>
              <a:t> Nam </a:t>
            </a:r>
            <a:r>
              <a:rPr lang="vi-VN" b="1" i="1" err="1">
                <a:latin typeface="Arial"/>
                <a:cs typeface="Arial"/>
              </a:rPr>
              <a:t>khoảng</a:t>
            </a:r>
            <a:r>
              <a:rPr lang="vi-VN" b="1" i="1">
                <a:latin typeface="Arial"/>
                <a:cs typeface="Arial"/>
              </a:rPr>
              <a:t> 8,2-19</a:t>
            </a:r>
            <a:r>
              <a:rPr lang="vi-VN" sz="1200" b="0" i="0" kern="1200">
                <a:solidFill>
                  <a:schemeClr val="tx1"/>
                </a:solidFill>
                <a:effectLst/>
                <a:latin typeface="Arial"/>
                <a:cs typeface="Arial"/>
              </a:rPr>
              <a:t>%</a:t>
            </a:r>
            <a:r>
              <a:rPr lang="en-US" sz="1200" b="0" i="0" kern="1200">
                <a:solidFill>
                  <a:schemeClr val="tx1"/>
                </a:solidFill>
                <a:effectLst/>
                <a:latin typeface="Arial"/>
                <a:cs typeface="Arial"/>
              </a:rPr>
              <a:t> m</a:t>
            </a:r>
            <a:r>
              <a:rPr lang="vi-VN" sz="1200" b="0" i="0" kern="1200">
                <a:solidFill>
                  <a:schemeClr val="tx1"/>
                </a:solidFill>
                <a:effectLst/>
                <a:latin typeface="Arial"/>
                <a:cs typeface="Arial"/>
              </a:rPr>
              <a:t>à</a:t>
            </a:r>
            <a:r>
              <a:rPr lang="vi-VN" b="1" i="1">
                <a:latin typeface="Arial"/>
                <a:cs typeface="Arial"/>
              </a:rPr>
              <a:t> nguy cơ UTBMTBG ở </a:t>
            </a:r>
            <a:r>
              <a:rPr lang="vi-VN" b="1" i="1" err="1">
                <a:latin typeface="Arial"/>
                <a:cs typeface="Arial"/>
              </a:rPr>
              <a:t>những</a:t>
            </a:r>
            <a:r>
              <a:rPr lang="vi-VN" b="1" i="1">
                <a:latin typeface="Arial"/>
                <a:cs typeface="Arial"/>
              </a:rPr>
              <a:t> </a:t>
            </a:r>
            <a:r>
              <a:rPr lang="vi-VN" b="1" i="1" err="1">
                <a:latin typeface="Arial"/>
                <a:cs typeface="Arial"/>
              </a:rPr>
              <a:t>người</a:t>
            </a:r>
            <a:r>
              <a:rPr lang="vi-VN" b="1" i="1">
                <a:latin typeface="Arial"/>
                <a:cs typeface="Arial"/>
              </a:rPr>
              <a:t> </a:t>
            </a:r>
            <a:r>
              <a:rPr lang="vi-VN" b="1" i="1" err="1">
                <a:latin typeface="Arial"/>
                <a:cs typeface="Arial"/>
              </a:rPr>
              <a:t>nhiễm</a:t>
            </a:r>
            <a:r>
              <a:rPr lang="vi-VN" b="1" i="1">
                <a:latin typeface="Arial"/>
                <a:cs typeface="Arial"/>
              </a:rPr>
              <a:t> HBV cao hơn 15-20 </a:t>
            </a:r>
            <a:r>
              <a:rPr lang="vi-VN" b="1" i="1" err="1">
                <a:latin typeface="Arial"/>
                <a:cs typeface="Arial"/>
              </a:rPr>
              <a:t>lần</a:t>
            </a:r>
            <a:r>
              <a:rPr lang="vi-VN" b="1" i="1">
                <a:latin typeface="Arial"/>
                <a:cs typeface="Arial"/>
              </a:rPr>
              <a:t> so </a:t>
            </a:r>
            <a:r>
              <a:rPr lang="vi-VN" b="1" i="1" err="1">
                <a:latin typeface="Arial"/>
                <a:cs typeface="Arial"/>
              </a:rPr>
              <a:t>với</a:t>
            </a:r>
            <a:r>
              <a:rPr lang="vi-VN" b="1" i="1">
                <a:latin typeface="Arial"/>
                <a:cs typeface="Arial"/>
              </a:rPr>
              <a:t> </a:t>
            </a:r>
            <a:r>
              <a:rPr lang="vi-VN" b="1" i="1" err="1">
                <a:latin typeface="Arial"/>
                <a:cs typeface="Arial"/>
              </a:rPr>
              <a:t>những</a:t>
            </a:r>
            <a:r>
              <a:rPr lang="vi-VN" b="1" i="1">
                <a:latin typeface="Arial"/>
                <a:cs typeface="Arial"/>
              </a:rPr>
              <a:t> </a:t>
            </a:r>
            <a:r>
              <a:rPr lang="vi-VN" b="1" i="1" err="1">
                <a:latin typeface="Arial"/>
                <a:cs typeface="Arial"/>
              </a:rPr>
              <a:t>người</a:t>
            </a:r>
            <a:r>
              <a:rPr lang="vi-VN" b="1" i="1">
                <a:latin typeface="Arial"/>
                <a:cs typeface="Arial"/>
              </a:rPr>
              <a:t> không </a:t>
            </a:r>
            <a:r>
              <a:rPr lang="vi-VN" b="1" i="1" err="1">
                <a:latin typeface="Arial"/>
                <a:cs typeface="Arial"/>
              </a:rPr>
              <a:t>nhiễm</a:t>
            </a:r>
            <a:r>
              <a:rPr lang="vi-VN" b="1" i="1">
                <a:latin typeface="Arial"/>
                <a:cs typeface="Arial"/>
              </a:rPr>
              <a:t>. Nguy cơ </a:t>
            </a:r>
            <a:r>
              <a:rPr lang="vi-VN" b="1" i="1" err="1">
                <a:latin typeface="Arial"/>
                <a:cs typeface="Arial"/>
              </a:rPr>
              <a:t>bị</a:t>
            </a:r>
            <a:r>
              <a:rPr lang="vi-VN" b="1" i="1">
                <a:latin typeface="Arial"/>
                <a:cs typeface="Arial"/>
              </a:rPr>
              <a:t> UTBMTBG trong </a:t>
            </a:r>
            <a:r>
              <a:rPr lang="vi-VN" b="1" i="1" err="1">
                <a:latin typeface="Arial"/>
                <a:cs typeface="Arial"/>
              </a:rPr>
              <a:t>cuộc</a:t>
            </a:r>
            <a:r>
              <a:rPr lang="vi-VN" b="1" i="1">
                <a:latin typeface="Arial"/>
                <a:cs typeface="Arial"/>
              </a:rPr>
              <a:t> </a:t>
            </a:r>
            <a:r>
              <a:rPr lang="vi-VN" b="1" i="1" err="1">
                <a:latin typeface="Arial"/>
                <a:cs typeface="Arial"/>
              </a:rPr>
              <a:t>đời</a:t>
            </a:r>
            <a:r>
              <a:rPr lang="vi-VN" b="1" i="1">
                <a:latin typeface="Arial"/>
                <a:cs typeface="Arial"/>
              </a:rPr>
              <a:t> </a:t>
            </a:r>
            <a:r>
              <a:rPr lang="vi-VN" b="1" i="1" err="1">
                <a:latin typeface="Arial"/>
                <a:cs typeface="Arial"/>
              </a:rPr>
              <a:t>của</a:t>
            </a:r>
            <a:r>
              <a:rPr lang="vi-VN" b="1" i="1">
                <a:latin typeface="Arial"/>
                <a:cs typeface="Arial"/>
              </a:rPr>
              <a:t> </a:t>
            </a:r>
            <a:r>
              <a:rPr lang="vi-VN" b="1" i="1" err="1">
                <a:latin typeface="Arial"/>
                <a:cs typeface="Arial"/>
              </a:rPr>
              <a:t>người</a:t>
            </a:r>
            <a:r>
              <a:rPr lang="vi-VN" b="1" i="1">
                <a:latin typeface="Arial"/>
                <a:cs typeface="Arial"/>
              </a:rPr>
              <a:t> </a:t>
            </a:r>
            <a:r>
              <a:rPr lang="vi-VN" b="1" i="1" err="1">
                <a:latin typeface="Arial"/>
                <a:cs typeface="Arial"/>
              </a:rPr>
              <a:t>nhiễm</a:t>
            </a:r>
            <a:r>
              <a:rPr lang="vi-VN" b="1" i="1">
                <a:latin typeface="Arial"/>
                <a:cs typeface="Arial"/>
              </a:rPr>
              <a:t> HBV </a:t>
            </a:r>
            <a:r>
              <a:rPr lang="vi-VN" b="1" i="1" err="1">
                <a:latin typeface="Arial"/>
                <a:cs typeface="Arial"/>
              </a:rPr>
              <a:t>mạn</a:t>
            </a:r>
            <a:r>
              <a:rPr lang="vi-VN" b="1" i="1">
                <a:latin typeface="Arial"/>
                <a:cs typeface="Arial"/>
              </a:rPr>
              <a:t> </a:t>
            </a:r>
            <a:r>
              <a:rPr lang="vi-VN" b="1" i="1" err="1">
                <a:latin typeface="Arial"/>
                <a:cs typeface="Arial"/>
              </a:rPr>
              <a:t>là</a:t>
            </a:r>
            <a:r>
              <a:rPr lang="vi-VN" b="1" i="1">
                <a:latin typeface="Arial"/>
                <a:cs typeface="Arial"/>
              </a:rPr>
              <a:t> </a:t>
            </a:r>
            <a:r>
              <a:rPr lang="vi-VN" b="1" i="1" err="1">
                <a:latin typeface="Arial"/>
                <a:cs typeface="Arial"/>
              </a:rPr>
              <a:t>khoảng</a:t>
            </a:r>
            <a:r>
              <a:rPr lang="vi-VN" b="1" i="1">
                <a:latin typeface="Arial"/>
                <a:cs typeface="Arial"/>
              </a:rPr>
              <a:t> 10-25%. </a:t>
            </a:r>
            <a:r>
              <a:rPr lang="vi-VN" b="1" i="1" err="1">
                <a:latin typeface="Arial"/>
                <a:cs typeface="Arial"/>
              </a:rPr>
              <a:t>Có</a:t>
            </a:r>
            <a:r>
              <a:rPr lang="vi-VN" b="1" i="1">
                <a:latin typeface="Arial"/>
                <a:cs typeface="Arial"/>
              </a:rPr>
              <a:t> </a:t>
            </a:r>
            <a:r>
              <a:rPr lang="vi-VN" b="1" i="1" err="1">
                <a:latin typeface="Arial"/>
                <a:cs typeface="Arial"/>
              </a:rPr>
              <a:t>nhiều</a:t>
            </a:r>
            <a:r>
              <a:rPr lang="vi-VN" b="1" i="1">
                <a:latin typeface="Arial"/>
                <a:cs typeface="Arial"/>
              </a:rPr>
              <a:t> </a:t>
            </a:r>
            <a:r>
              <a:rPr lang="vi-VN" b="1" i="1" err="1">
                <a:latin typeface="Arial"/>
                <a:cs typeface="Arial"/>
              </a:rPr>
              <a:t>yếu</a:t>
            </a:r>
            <a:r>
              <a:rPr lang="vi-VN" b="1" i="1">
                <a:latin typeface="Arial"/>
                <a:cs typeface="Arial"/>
              </a:rPr>
              <a:t> </a:t>
            </a:r>
            <a:r>
              <a:rPr lang="vi-VN" b="1" i="1" err="1">
                <a:latin typeface="Arial"/>
                <a:cs typeface="Arial"/>
              </a:rPr>
              <a:t>tố</a:t>
            </a:r>
            <a:r>
              <a:rPr lang="vi-VN" b="1" i="1">
                <a:latin typeface="Arial"/>
                <a:cs typeface="Arial"/>
              </a:rPr>
              <a:t> </a:t>
            </a:r>
            <a:r>
              <a:rPr lang="vi-VN" b="1" i="1" err="1">
                <a:latin typeface="Arial"/>
                <a:cs typeface="Arial"/>
              </a:rPr>
              <a:t>làm</a:t>
            </a:r>
            <a:r>
              <a:rPr lang="vi-VN" b="1" i="1">
                <a:latin typeface="Arial"/>
                <a:cs typeface="Arial"/>
              </a:rPr>
              <a:t> tăng nguy cơ UTBMTBG ở </a:t>
            </a:r>
            <a:r>
              <a:rPr lang="vi-VN" b="1" i="1" err="1">
                <a:latin typeface="Arial"/>
                <a:cs typeface="Arial"/>
              </a:rPr>
              <a:t>người</a:t>
            </a:r>
            <a:r>
              <a:rPr lang="vi-VN" b="1" i="1">
                <a:latin typeface="Arial"/>
                <a:cs typeface="Arial"/>
              </a:rPr>
              <a:t> </a:t>
            </a:r>
            <a:r>
              <a:rPr lang="vi-VN" b="1" i="1" err="1">
                <a:latin typeface="Arial"/>
                <a:cs typeface="Arial"/>
              </a:rPr>
              <a:t>nhiễm</a:t>
            </a:r>
            <a:r>
              <a:rPr lang="vi-VN" b="1" i="1">
                <a:latin typeface="Arial"/>
                <a:cs typeface="Arial"/>
              </a:rPr>
              <a:t> HBV </a:t>
            </a:r>
            <a:r>
              <a:rPr lang="vi-VN" b="1" i="1" err="1">
                <a:latin typeface="Arial"/>
                <a:cs typeface="Arial"/>
              </a:rPr>
              <a:t>mạn</a:t>
            </a:r>
            <a:r>
              <a:rPr lang="vi-VN" b="1" i="1">
                <a:latin typeface="Arial"/>
                <a:cs typeface="Arial"/>
              </a:rPr>
              <a:t>, bao </a:t>
            </a:r>
            <a:r>
              <a:rPr lang="vi-VN" b="1" i="1" err="1">
                <a:latin typeface="Arial"/>
                <a:cs typeface="Arial"/>
              </a:rPr>
              <a:t>gồm</a:t>
            </a:r>
            <a:r>
              <a:rPr lang="vi-VN" b="1" i="1">
                <a:latin typeface="Arial"/>
                <a:cs typeface="Arial"/>
              </a:rPr>
              <a:t> </a:t>
            </a:r>
            <a:r>
              <a:rPr lang="vi-VN" b="1" i="1" err="1">
                <a:latin typeface="Arial"/>
                <a:cs typeface="Arial"/>
              </a:rPr>
              <a:t>các</a:t>
            </a:r>
            <a:r>
              <a:rPr lang="vi-VN" b="1" i="1">
                <a:latin typeface="Arial"/>
                <a:cs typeface="Arial"/>
              </a:rPr>
              <a:t> </a:t>
            </a:r>
            <a:r>
              <a:rPr lang="vi-VN" b="1" i="1" err="1">
                <a:latin typeface="Arial"/>
                <a:cs typeface="Arial"/>
              </a:rPr>
              <a:t>yếu</a:t>
            </a:r>
            <a:r>
              <a:rPr lang="vi-VN" b="1" i="1">
                <a:latin typeface="Arial"/>
                <a:cs typeface="Arial"/>
              </a:rPr>
              <a:t> </a:t>
            </a:r>
            <a:r>
              <a:rPr lang="vi-VN" b="1" i="1" err="1">
                <a:latin typeface="Arial"/>
                <a:cs typeface="Arial"/>
              </a:rPr>
              <a:t>tố</a:t>
            </a:r>
            <a:r>
              <a:rPr lang="vi-VN" b="1" i="1">
                <a:latin typeface="Arial"/>
                <a:cs typeface="Arial"/>
              </a:rPr>
              <a:t> </a:t>
            </a:r>
            <a:r>
              <a:rPr lang="vi-VN" b="1" i="1" err="1">
                <a:latin typeface="Arial"/>
                <a:cs typeface="Arial"/>
              </a:rPr>
              <a:t>về</a:t>
            </a:r>
            <a:r>
              <a:rPr lang="vi-VN" b="1" i="1">
                <a:latin typeface="Arial"/>
                <a:cs typeface="Arial"/>
              </a:rPr>
              <a:t> </a:t>
            </a:r>
            <a:r>
              <a:rPr lang="vi-VN" b="1" i="1" err="1">
                <a:latin typeface="Arial"/>
                <a:cs typeface="Arial"/>
              </a:rPr>
              <a:t>hình</a:t>
            </a:r>
            <a:r>
              <a:rPr lang="vi-VN" b="1" i="1">
                <a:latin typeface="Arial"/>
                <a:cs typeface="Arial"/>
              </a:rPr>
              <a:t> </a:t>
            </a:r>
            <a:r>
              <a:rPr lang="vi-VN" b="1" i="1" err="1">
                <a:latin typeface="Arial"/>
                <a:cs typeface="Arial"/>
              </a:rPr>
              <a:t>thái</a:t>
            </a:r>
            <a:r>
              <a:rPr lang="vi-VN" b="1" i="1">
                <a:latin typeface="Arial"/>
                <a:cs typeface="Arial"/>
              </a:rPr>
              <a:t> (nam </a:t>
            </a:r>
            <a:r>
              <a:rPr lang="vi-VN" b="1" i="1" err="1">
                <a:latin typeface="Arial"/>
                <a:cs typeface="Arial"/>
              </a:rPr>
              <a:t>giới</a:t>
            </a:r>
            <a:r>
              <a:rPr lang="vi-VN" b="1" i="1">
                <a:latin typeface="Arial"/>
                <a:cs typeface="Arial"/>
              </a:rPr>
              <a:t>, </a:t>
            </a:r>
            <a:r>
              <a:rPr lang="vi-VN" b="1" i="1" err="1">
                <a:latin typeface="Arial"/>
                <a:cs typeface="Arial"/>
              </a:rPr>
              <a:t>tuổi</a:t>
            </a:r>
            <a:r>
              <a:rPr lang="vi-VN" b="1" i="1">
                <a:latin typeface="Arial"/>
                <a:cs typeface="Arial"/>
              </a:rPr>
              <a:t> </a:t>
            </a:r>
            <a:r>
              <a:rPr lang="vi-VN" b="1" i="1" err="1">
                <a:latin typeface="Arial"/>
                <a:cs typeface="Arial"/>
              </a:rPr>
              <a:t>lớn</a:t>
            </a:r>
            <a:r>
              <a:rPr lang="vi-VN" b="1" i="1">
                <a:latin typeface="Arial"/>
                <a:cs typeface="Arial"/>
              </a:rPr>
              <a:t>, </a:t>
            </a:r>
            <a:r>
              <a:rPr lang="vi-VN" b="1" i="1" err="1">
                <a:latin typeface="Arial"/>
                <a:cs typeface="Arial"/>
              </a:rPr>
              <a:t>tiền</a:t>
            </a:r>
            <a:r>
              <a:rPr lang="vi-VN" b="1" i="1">
                <a:latin typeface="Arial"/>
                <a:cs typeface="Arial"/>
              </a:rPr>
              <a:t> </a:t>
            </a:r>
            <a:r>
              <a:rPr lang="vi-VN" b="1" i="1" err="1">
                <a:latin typeface="Arial"/>
                <a:cs typeface="Arial"/>
              </a:rPr>
              <a:t>sử</a:t>
            </a:r>
            <a:r>
              <a:rPr lang="vi-VN" b="1" i="1">
                <a:latin typeface="Arial"/>
                <a:cs typeface="Arial"/>
              </a:rPr>
              <a:t> gia </a:t>
            </a:r>
            <a:r>
              <a:rPr lang="vi-VN" b="1" i="1" err="1">
                <a:latin typeface="Arial"/>
                <a:cs typeface="Arial"/>
              </a:rPr>
              <a:t>đình</a:t>
            </a:r>
            <a:r>
              <a:rPr lang="vi-VN" b="1" i="1">
                <a:latin typeface="Arial"/>
                <a:cs typeface="Arial"/>
              </a:rPr>
              <a:t> </a:t>
            </a:r>
            <a:r>
              <a:rPr lang="vi-VN" b="1" i="1" err="1">
                <a:latin typeface="Arial"/>
                <a:cs typeface="Arial"/>
              </a:rPr>
              <a:t>có</a:t>
            </a:r>
            <a:r>
              <a:rPr lang="vi-VN" b="1" i="1">
                <a:latin typeface="Arial"/>
                <a:cs typeface="Arial"/>
              </a:rPr>
              <a:t> </a:t>
            </a:r>
            <a:r>
              <a:rPr lang="vi-VN" b="1" i="1" err="1">
                <a:latin typeface="Arial"/>
                <a:cs typeface="Arial"/>
              </a:rPr>
              <a:t>người</a:t>
            </a:r>
            <a:r>
              <a:rPr lang="vi-VN" b="1" i="1">
                <a:latin typeface="Arial"/>
                <a:cs typeface="Arial"/>
              </a:rPr>
              <a:t> </a:t>
            </a:r>
            <a:r>
              <a:rPr lang="vi-VN" b="1" i="1" err="1">
                <a:latin typeface="Arial"/>
                <a:cs typeface="Arial"/>
              </a:rPr>
              <a:t>bị</a:t>
            </a:r>
            <a:r>
              <a:rPr lang="vi-VN" b="1" i="1">
                <a:latin typeface="Arial"/>
                <a:cs typeface="Arial"/>
              </a:rPr>
              <a:t> UTBMTBG), </a:t>
            </a:r>
            <a:r>
              <a:rPr lang="vi-VN" b="1" i="1" err="1">
                <a:latin typeface="Arial"/>
                <a:cs typeface="Arial"/>
              </a:rPr>
              <a:t>về</a:t>
            </a:r>
            <a:r>
              <a:rPr lang="vi-VN" b="1" i="1">
                <a:latin typeface="Arial"/>
                <a:cs typeface="Arial"/>
              </a:rPr>
              <a:t> </a:t>
            </a:r>
            <a:r>
              <a:rPr lang="vi-VN" b="1" i="1" err="1">
                <a:latin typeface="Arial"/>
                <a:cs typeface="Arial"/>
              </a:rPr>
              <a:t>virus</a:t>
            </a:r>
            <a:r>
              <a:rPr lang="vi-VN" b="1" i="1">
                <a:latin typeface="Arial"/>
                <a:cs typeface="Arial"/>
              </a:rPr>
              <a:t> (</a:t>
            </a:r>
            <a:r>
              <a:rPr lang="vi-VN" b="1" i="1" err="1">
                <a:latin typeface="Arial"/>
                <a:cs typeface="Arial"/>
              </a:rPr>
              <a:t>mức</a:t>
            </a:r>
            <a:r>
              <a:rPr lang="vi-VN" b="1" i="1">
                <a:latin typeface="Arial"/>
                <a:cs typeface="Arial"/>
              </a:rPr>
              <a:t> </a:t>
            </a:r>
            <a:r>
              <a:rPr lang="vi-VN" b="1" i="1" err="1">
                <a:latin typeface="Arial"/>
                <a:cs typeface="Arial"/>
              </a:rPr>
              <a:t>độ</a:t>
            </a:r>
            <a:r>
              <a:rPr lang="vi-VN" b="1" i="1">
                <a:latin typeface="Arial"/>
                <a:cs typeface="Arial"/>
              </a:rPr>
              <a:t> nhân </a:t>
            </a:r>
            <a:r>
              <a:rPr lang="vi-VN" b="1" i="1" err="1">
                <a:latin typeface="Arial"/>
                <a:cs typeface="Arial"/>
              </a:rPr>
              <a:t>bản</a:t>
            </a:r>
            <a:r>
              <a:rPr lang="vi-VN" b="1" i="1">
                <a:latin typeface="Arial"/>
                <a:cs typeface="Arial"/>
              </a:rPr>
              <a:t> HBV cao, </a:t>
            </a:r>
            <a:r>
              <a:rPr lang="vi-VN" b="1" i="1" err="1">
                <a:latin typeface="Arial"/>
                <a:cs typeface="Arial"/>
              </a:rPr>
              <a:t>kiểu</a:t>
            </a:r>
            <a:r>
              <a:rPr lang="vi-VN" b="1" i="1">
                <a:latin typeface="Arial"/>
                <a:cs typeface="Arial"/>
              </a:rPr>
              <a:t> </a:t>
            </a:r>
            <a:r>
              <a:rPr lang="vi-VN" b="1" i="1" err="1">
                <a:latin typeface="Arial"/>
                <a:cs typeface="Arial"/>
              </a:rPr>
              <a:t>hình</a:t>
            </a:r>
            <a:r>
              <a:rPr lang="vi-VN" b="1" i="1">
                <a:latin typeface="Arial"/>
                <a:cs typeface="Arial"/>
              </a:rPr>
              <a:t> HBV, </a:t>
            </a:r>
            <a:r>
              <a:rPr lang="vi-VN" b="1" i="1" err="1">
                <a:latin typeface="Arial"/>
                <a:cs typeface="Arial"/>
              </a:rPr>
              <a:t>thời</a:t>
            </a:r>
            <a:r>
              <a:rPr lang="vi-VN" b="1" i="1">
                <a:latin typeface="Arial"/>
                <a:cs typeface="Arial"/>
              </a:rPr>
              <a:t> gian </a:t>
            </a:r>
            <a:r>
              <a:rPr lang="vi-VN" b="1" i="1" err="1">
                <a:latin typeface="Arial"/>
                <a:cs typeface="Arial"/>
              </a:rPr>
              <a:t>nhiễm</a:t>
            </a:r>
            <a:r>
              <a:rPr lang="vi-VN" b="1" i="1">
                <a:latin typeface="Arial"/>
                <a:cs typeface="Arial"/>
              </a:rPr>
              <a:t> HBV, </a:t>
            </a:r>
            <a:r>
              <a:rPr lang="vi-VN" b="1" i="1" err="1">
                <a:latin typeface="Arial"/>
                <a:cs typeface="Arial"/>
              </a:rPr>
              <a:t>đồng</a:t>
            </a:r>
            <a:r>
              <a:rPr lang="vi-VN" b="1" i="1">
                <a:latin typeface="Arial"/>
                <a:cs typeface="Arial"/>
              </a:rPr>
              <a:t> </a:t>
            </a:r>
            <a:r>
              <a:rPr lang="vi-VN" b="1" i="1" err="1">
                <a:latin typeface="Arial"/>
                <a:cs typeface="Arial"/>
              </a:rPr>
              <a:t>nhiễm</a:t>
            </a:r>
            <a:r>
              <a:rPr lang="vi-VN" b="1" i="1">
                <a:latin typeface="Arial"/>
                <a:cs typeface="Arial"/>
              </a:rPr>
              <a:t> </a:t>
            </a:r>
            <a:r>
              <a:rPr lang="vi-VN" b="1" i="1" err="1">
                <a:latin typeface="Arial"/>
                <a:cs typeface="Arial"/>
              </a:rPr>
              <a:t>với</a:t>
            </a:r>
            <a:r>
              <a:rPr lang="vi-VN" b="1" i="1">
                <a:latin typeface="Arial"/>
                <a:cs typeface="Arial"/>
              </a:rPr>
              <a:t> HCV, HIV, HDV), </a:t>
            </a:r>
            <a:r>
              <a:rPr lang="vi-VN" b="1" i="1" err="1">
                <a:latin typeface="Arial"/>
                <a:cs typeface="Arial"/>
              </a:rPr>
              <a:t>về</a:t>
            </a:r>
            <a:r>
              <a:rPr lang="vi-VN" b="1" i="1">
                <a:latin typeface="Arial"/>
                <a:cs typeface="Arial"/>
              </a:rPr>
              <a:t> lâm </a:t>
            </a:r>
            <a:r>
              <a:rPr lang="vi-VN" b="1" i="1" err="1">
                <a:latin typeface="Arial"/>
                <a:cs typeface="Arial"/>
              </a:rPr>
              <a:t>sàng</a:t>
            </a:r>
            <a:r>
              <a:rPr lang="vi-VN" b="1" i="1">
                <a:latin typeface="Arial"/>
                <a:cs typeface="Arial"/>
              </a:rPr>
              <a:t> (</a:t>
            </a:r>
            <a:r>
              <a:rPr lang="vi-VN" b="1" i="1" err="1">
                <a:latin typeface="Arial"/>
                <a:cs typeface="Arial"/>
              </a:rPr>
              <a:t>có</a:t>
            </a:r>
            <a:r>
              <a:rPr lang="vi-VN" b="1" i="1">
                <a:latin typeface="Arial"/>
                <a:cs typeface="Arial"/>
              </a:rPr>
              <a:t> xơ gan) </a:t>
            </a:r>
            <a:r>
              <a:rPr lang="vi-VN" b="1" i="1" err="1">
                <a:latin typeface="Arial"/>
                <a:cs typeface="Arial"/>
              </a:rPr>
              <a:t>và</a:t>
            </a:r>
            <a:r>
              <a:rPr lang="vi-VN" b="1" i="1">
                <a:latin typeface="Arial"/>
                <a:cs typeface="Arial"/>
              </a:rPr>
              <a:t> </a:t>
            </a:r>
            <a:r>
              <a:rPr lang="vi-VN" b="1" i="1" err="1">
                <a:latin typeface="Arial"/>
                <a:cs typeface="Arial"/>
              </a:rPr>
              <a:t>về</a:t>
            </a:r>
            <a:r>
              <a:rPr lang="vi-VN" b="1" i="1">
                <a:latin typeface="Arial"/>
                <a:cs typeface="Arial"/>
              </a:rPr>
              <a:t> môi </a:t>
            </a:r>
            <a:r>
              <a:rPr lang="vi-VN" b="1" i="1" err="1">
                <a:latin typeface="Arial"/>
                <a:cs typeface="Arial"/>
              </a:rPr>
              <a:t>trường</a:t>
            </a:r>
            <a:r>
              <a:rPr lang="vi-VN" b="1" i="1">
                <a:latin typeface="Arial"/>
                <a:cs typeface="Arial"/>
              </a:rPr>
              <a:t> </a:t>
            </a:r>
            <a:r>
              <a:rPr lang="vi-VN" b="1" i="1" err="1">
                <a:latin typeface="Arial"/>
                <a:cs typeface="Arial"/>
              </a:rPr>
              <a:t>và</a:t>
            </a:r>
            <a:r>
              <a:rPr lang="vi-VN" b="1" i="1">
                <a:latin typeface="Arial"/>
                <a:cs typeface="Arial"/>
              </a:rPr>
              <a:t> </a:t>
            </a:r>
            <a:r>
              <a:rPr lang="vi-VN" b="1" i="1" err="1">
                <a:latin typeface="Arial"/>
                <a:cs typeface="Arial"/>
              </a:rPr>
              <a:t>lối</a:t>
            </a:r>
            <a:r>
              <a:rPr lang="vi-VN" b="1" i="1">
                <a:latin typeface="Arial"/>
                <a:cs typeface="Arial"/>
              </a:rPr>
              <a:t> </a:t>
            </a:r>
            <a:r>
              <a:rPr lang="vi-VN" b="1" i="1" err="1">
                <a:latin typeface="Arial"/>
                <a:cs typeface="Arial"/>
              </a:rPr>
              <a:t>sống</a:t>
            </a:r>
            <a:r>
              <a:rPr lang="vi-VN" b="1" i="1">
                <a:latin typeface="Arial"/>
                <a:cs typeface="Arial"/>
              </a:rPr>
              <a:t> (phơi </a:t>
            </a:r>
            <a:r>
              <a:rPr lang="vi-VN" b="1" i="1" err="1">
                <a:latin typeface="Arial"/>
                <a:cs typeface="Arial"/>
              </a:rPr>
              <a:t>nhiễm</a:t>
            </a:r>
            <a:r>
              <a:rPr lang="vi-VN" b="1" i="1">
                <a:latin typeface="Arial"/>
                <a:cs typeface="Arial"/>
              </a:rPr>
              <a:t> </a:t>
            </a:r>
            <a:r>
              <a:rPr lang="vi-VN" b="1" i="1" err="1">
                <a:latin typeface="Arial"/>
                <a:cs typeface="Arial"/>
              </a:rPr>
              <a:t>với</a:t>
            </a:r>
            <a:r>
              <a:rPr lang="vi-VN" b="1" i="1">
                <a:latin typeface="Arial"/>
                <a:cs typeface="Arial"/>
              </a:rPr>
              <a:t> </a:t>
            </a:r>
            <a:r>
              <a:rPr lang="vi-VN" b="1" i="1" err="1">
                <a:latin typeface="Arial"/>
                <a:cs typeface="Arial"/>
              </a:rPr>
              <a:t>Aflatoxin</a:t>
            </a:r>
            <a:r>
              <a:rPr lang="vi-VN" b="1" i="1">
                <a:latin typeface="Arial"/>
                <a:cs typeface="Arial"/>
              </a:rPr>
              <a:t>, </a:t>
            </a:r>
            <a:r>
              <a:rPr lang="vi-VN" b="1" i="1" err="1">
                <a:latin typeface="Arial"/>
                <a:cs typeface="Arial"/>
              </a:rPr>
              <a:t>nghiện</a:t>
            </a:r>
            <a:r>
              <a:rPr lang="vi-VN" b="1" i="1">
                <a:latin typeface="Arial"/>
                <a:cs typeface="Arial"/>
              </a:rPr>
              <a:t> </a:t>
            </a:r>
            <a:r>
              <a:rPr lang="vi-VN" b="1" i="1" err="1">
                <a:latin typeface="Arial"/>
                <a:cs typeface="Arial"/>
              </a:rPr>
              <a:t>rượu</a:t>
            </a:r>
            <a:r>
              <a:rPr lang="vi-VN" b="1" i="1">
                <a:latin typeface="Arial"/>
                <a:cs typeface="Arial"/>
              </a:rPr>
              <a:t> </a:t>
            </a:r>
            <a:r>
              <a:rPr lang="vi-VN" b="1" i="1" err="1">
                <a:latin typeface="Arial"/>
                <a:cs typeface="Arial"/>
              </a:rPr>
              <a:t>nặng</a:t>
            </a:r>
            <a:r>
              <a:rPr lang="vi-VN" b="1" i="1">
                <a:latin typeface="Arial"/>
                <a:cs typeface="Arial"/>
              </a:rPr>
              <a:t>, </a:t>
            </a:r>
            <a:r>
              <a:rPr lang="vi-VN" b="1" i="1" err="1">
                <a:latin typeface="Arial"/>
                <a:cs typeface="Arial"/>
              </a:rPr>
              <a:t>hút</a:t>
            </a:r>
            <a:r>
              <a:rPr lang="vi-VN" b="1" i="1">
                <a:latin typeface="Arial"/>
                <a:cs typeface="Arial"/>
              </a:rPr>
              <a:t> </a:t>
            </a:r>
            <a:r>
              <a:rPr lang="vi-VN" b="1" i="1" err="1">
                <a:latin typeface="Arial"/>
                <a:cs typeface="Arial"/>
              </a:rPr>
              <a:t>thuốc</a:t>
            </a:r>
            <a:r>
              <a:rPr lang="vi-VN" b="1" i="1">
                <a:latin typeface="Arial"/>
                <a:cs typeface="Arial"/>
              </a:rPr>
              <a:t> </a:t>
            </a:r>
            <a:r>
              <a:rPr lang="vi-VN" b="1" i="1" err="1">
                <a:latin typeface="Arial"/>
                <a:cs typeface="Arial"/>
              </a:rPr>
              <a:t>lá</a:t>
            </a:r>
            <a:r>
              <a:rPr lang="vi-VN" b="1" i="1">
                <a:latin typeface="Arial"/>
                <a:cs typeface="Arial"/>
              </a:rPr>
              <a:t>).</a:t>
            </a:r>
          </a:p>
          <a:p>
            <a:r>
              <a:rPr lang="vi-VN" sz="1200" b="0" i="0" kern="1200">
                <a:solidFill>
                  <a:schemeClr val="tx1"/>
                </a:solidFill>
                <a:effectLst/>
                <a:latin typeface="Arial"/>
                <a:cs typeface="Arial"/>
              </a:rPr>
              <a:t>- </a:t>
            </a:r>
            <a:r>
              <a:rPr lang="vi-VN" sz="1200" b="1" i="0" kern="1200">
                <a:solidFill>
                  <a:schemeClr val="tx1"/>
                </a:solidFill>
                <a:effectLst/>
                <a:latin typeface="Arial"/>
                <a:cs typeface="Arial"/>
              </a:rPr>
              <a:t>HCV</a:t>
            </a:r>
            <a:r>
              <a:rPr lang="vi-VN" sz="1200" b="0" i="0" kern="1200">
                <a:solidFill>
                  <a:schemeClr val="tx1"/>
                </a:solidFill>
                <a:effectLst/>
                <a:latin typeface="Arial"/>
                <a:cs typeface="Arial"/>
              </a:rPr>
              <a:t>: </a:t>
            </a:r>
            <a:r>
              <a:rPr lang="vi-VN" b="1" i="1">
                <a:latin typeface="Arial"/>
                <a:cs typeface="Arial"/>
              </a:rPr>
              <a:t>theo </a:t>
            </a:r>
            <a:r>
              <a:rPr lang="vi-VN" b="1" i="1" err="1">
                <a:latin typeface="Arial"/>
                <a:cs typeface="Arial"/>
              </a:rPr>
              <a:t>số</a:t>
            </a:r>
            <a:r>
              <a:rPr lang="vi-VN" b="1" i="1">
                <a:latin typeface="Arial"/>
                <a:cs typeface="Arial"/>
              </a:rPr>
              <a:t> </a:t>
            </a:r>
            <a:r>
              <a:rPr lang="vi-VN" b="1" i="1" err="1">
                <a:latin typeface="Arial"/>
                <a:cs typeface="Arial"/>
              </a:rPr>
              <a:t>liệu</a:t>
            </a:r>
            <a:r>
              <a:rPr lang="vi-VN" b="1" i="1">
                <a:latin typeface="Arial"/>
                <a:cs typeface="Arial"/>
              </a:rPr>
              <a:t> </a:t>
            </a:r>
            <a:r>
              <a:rPr lang="vi-VN" b="1" i="1" err="1">
                <a:latin typeface="Arial"/>
                <a:cs typeface="Arial"/>
              </a:rPr>
              <a:t>của</a:t>
            </a:r>
            <a:r>
              <a:rPr lang="vi-VN" b="1" i="1">
                <a:latin typeface="Arial"/>
                <a:cs typeface="Arial"/>
              </a:rPr>
              <a:t> </a:t>
            </a:r>
            <a:r>
              <a:rPr lang="vi-VN" b="1" i="1" err="1">
                <a:latin typeface="Arial"/>
                <a:cs typeface="Arial"/>
              </a:rPr>
              <a:t>Tổ</a:t>
            </a:r>
            <a:r>
              <a:rPr lang="vi-VN" b="1" i="1">
                <a:latin typeface="Arial"/>
                <a:cs typeface="Arial"/>
              </a:rPr>
              <a:t> </a:t>
            </a:r>
            <a:r>
              <a:rPr lang="vi-VN" b="1" i="1" err="1">
                <a:latin typeface="Arial"/>
                <a:cs typeface="Arial"/>
              </a:rPr>
              <a:t>chức</a:t>
            </a:r>
            <a:r>
              <a:rPr lang="vi-VN" b="1" i="1">
                <a:latin typeface="Arial"/>
                <a:cs typeface="Arial"/>
              </a:rPr>
              <a:t> Y </a:t>
            </a:r>
            <a:r>
              <a:rPr lang="vi-VN" b="1" i="1" err="1">
                <a:latin typeface="Arial"/>
                <a:cs typeface="Arial"/>
              </a:rPr>
              <a:t>tế</a:t>
            </a:r>
            <a:r>
              <a:rPr lang="vi-VN" b="1" i="1">
                <a:latin typeface="Arial"/>
                <a:cs typeface="Arial"/>
              </a:rPr>
              <a:t> </a:t>
            </a:r>
            <a:r>
              <a:rPr lang="vi-VN" b="1" i="1" err="1">
                <a:latin typeface="Arial"/>
                <a:cs typeface="Arial"/>
              </a:rPr>
              <a:t>Thế</a:t>
            </a:r>
            <a:r>
              <a:rPr lang="vi-VN" b="1" i="1">
                <a:latin typeface="Arial"/>
                <a:cs typeface="Arial"/>
              </a:rPr>
              <a:t> </a:t>
            </a:r>
            <a:r>
              <a:rPr lang="vi-VN" b="1" i="1" err="1">
                <a:latin typeface="Arial"/>
                <a:cs typeface="Arial"/>
              </a:rPr>
              <a:t>giới</a:t>
            </a:r>
            <a:r>
              <a:rPr lang="vi-VN" b="1" i="1">
                <a:latin typeface="Arial"/>
                <a:cs typeface="Arial"/>
              </a:rPr>
              <a:t> (WHO) năm 2016, </a:t>
            </a:r>
            <a:r>
              <a:rPr lang="vi-VN" b="1" i="1" err="1">
                <a:latin typeface="Arial"/>
                <a:cs typeface="Arial"/>
              </a:rPr>
              <a:t>d</a:t>
            </a:r>
            <a:r>
              <a:rPr lang="vi-VN" sz="1200" b="0" i="0" kern="1200" err="1">
                <a:solidFill>
                  <a:schemeClr val="tx1"/>
                </a:solidFill>
                <a:effectLst/>
                <a:latin typeface="Arial"/>
                <a:cs typeface="Arial"/>
              </a:rPr>
              <a:t>ựa</a:t>
            </a:r>
            <a:r>
              <a:rPr lang="vi-VN" sz="1200" b="0" i="0" kern="1200">
                <a:solidFill>
                  <a:schemeClr val="tx1"/>
                </a:solidFill>
                <a:effectLst/>
                <a:latin typeface="Arial"/>
                <a:cs typeface="Arial"/>
              </a:rPr>
              <a:t> trên </a:t>
            </a:r>
            <a:r>
              <a:rPr lang="vi-VN" sz="1200" b="0" i="0" kern="1200" err="1">
                <a:solidFill>
                  <a:schemeClr val="tx1"/>
                </a:solidFill>
                <a:effectLst/>
                <a:latin typeface="Arial"/>
                <a:cs typeface="Arial"/>
              </a:rPr>
              <a:t>một</a:t>
            </a:r>
            <a:r>
              <a:rPr lang="vi-VN" sz="1200" b="0" i="0" kern="1200">
                <a:solidFill>
                  <a:schemeClr val="tx1"/>
                </a:solidFill>
                <a:effectLst/>
                <a:latin typeface="Arial"/>
                <a:cs typeface="Arial"/>
              </a:rPr>
              <a:t> </a:t>
            </a:r>
            <a:r>
              <a:rPr lang="vi-VN" sz="1200" b="0" i="0" kern="1200" err="1">
                <a:solidFill>
                  <a:schemeClr val="tx1"/>
                </a:solidFill>
                <a:effectLst/>
                <a:latin typeface="Arial"/>
                <a:cs typeface="Arial"/>
              </a:rPr>
              <a:t>số</a:t>
            </a:r>
            <a:r>
              <a:rPr lang="vi-VN" sz="1200" b="0" i="0" kern="1200">
                <a:solidFill>
                  <a:schemeClr val="tx1"/>
                </a:solidFill>
                <a:effectLst/>
                <a:latin typeface="Arial"/>
                <a:cs typeface="Arial"/>
              </a:rPr>
              <a:t> nghiên </a:t>
            </a:r>
            <a:r>
              <a:rPr lang="vi-VN" sz="1200" b="0" i="0" kern="1200" err="1">
                <a:solidFill>
                  <a:schemeClr val="tx1"/>
                </a:solidFill>
                <a:effectLst/>
                <a:latin typeface="Arial"/>
                <a:cs typeface="Arial"/>
              </a:rPr>
              <a:t>cứu</a:t>
            </a:r>
            <a:r>
              <a:rPr lang="vi-VN" sz="1200" b="0" i="0" kern="1200">
                <a:solidFill>
                  <a:schemeClr val="tx1"/>
                </a:solidFill>
                <a:effectLst/>
                <a:latin typeface="Arial"/>
                <a:cs typeface="Arial"/>
              </a:rPr>
              <a:t> </a:t>
            </a:r>
            <a:r>
              <a:rPr lang="vi-VN" sz="1200" b="0" i="0" kern="1200" err="1">
                <a:solidFill>
                  <a:schemeClr val="tx1"/>
                </a:solidFill>
                <a:effectLst/>
                <a:latin typeface="Arial"/>
                <a:cs typeface="Arial"/>
              </a:rPr>
              <a:t>từ</a:t>
            </a:r>
            <a:r>
              <a:rPr lang="vi-VN" sz="1200" b="0" i="0" kern="1200">
                <a:solidFill>
                  <a:schemeClr val="tx1"/>
                </a:solidFill>
                <a:effectLst/>
                <a:latin typeface="Arial"/>
                <a:cs typeface="Arial"/>
              </a:rPr>
              <a:t> 2003 </a:t>
            </a:r>
            <a:r>
              <a:rPr lang="vi-VN" sz="1200" b="0" i="0" kern="1200" err="1">
                <a:solidFill>
                  <a:schemeClr val="tx1"/>
                </a:solidFill>
                <a:effectLst/>
                <a:latin typeface="Arial"/>
                <a:cs typeface="Arial"/>
              </a:rPr>
              <a:t>đến</a:t>
            </a:r>
            <a:r>
              <a:rPr lang="vi-VN" sz="1200" b="0" i="0" kern="1200">
                <a:solidFill>
                  <a:schemeClr val="tx1"/>
                </a:solidFill>
                <a:effectLst/>
                <a:latin typeface="Arial"/>
                <a:cs typeface="Arial"/>
              </a:rPr>
              <a:t> 2014, </a:t>
            </a:r>
            <a:r>
              <a:rPr lang="vi-VN" b="1" i="1" err="1">
                <a:latin typeface="Arial"/>
                <a:cs typeface="Arial"/>
              </a:rPr>
              <a:t>tỉ</a:t>
            </a:r>
            <a:r>
              <a:rPr lang="vi-VN" b="1" i="1">
                <a:latin typeface="Arial"/>
                <a:cs typeface="Arial"/>
              </a:rPr>
              <a:t> </a:t>
            </a:r>
            <a:r>
              <a:rPr lang="vi-VN" b="1" i="1" err="1">
                <a:latin typeface="Arial"/>
                <a:cs typeface="Arial"/>
              </a:rPr>
              <a:t>lệ</a:t>
            </a:r>
            <a:r>
              <a:rPr lang="vi-VN" b="1" i="1">
                <a:latin typeface="Arial"/>
                <a:cs typeface="Arial"/>
              </a:rPr>
              <a:t> </a:t>
            </a:r>
            <a:r>
              <a:rPr lang="vi-VN" b="1" i="1" err="1">
                <a:latin typeface="Arial"/>
                <a:cs typeface="Arial"/>
              </a:rPr>
              <a:t>nhiễm</a:t>
            </a:r>
            <a:r>
              <a:rPr lang="vi-VN" b="1" i="1">
                <a:latin typeface="Arial"/>
                <a:cs typeface="Arial"/>
              </a:rPr>
              <a:t> HCV ở </a:t>
            </a:r>
            <a:r>
              <a:rPr lang="vi-VN" b="1" i="1" err="1">
                <a:latin typeface="Arial"/>
                <a:cs typeface="Arial"/>
              </a:rPr>
              <a:t>người</a:t>
            </a:r>
            <a:r>
              <a:rPr lang="vi-VN" b="1" i="1">
                <a:latin typeface="Arial"/>
                <a:cs typeface="Arial"/>
              </a:rPr>
              <a:t> </a:t>
            </a:r>
            <a:r>
              <a:rPr lang="vi-VN" b="1" i="1" err="1">
                <a:latin typeface="Arial"/>
                <a:cs typeface="Arial"/>
              </a:rPr>
              <a:t>lớn</a:t>
            </a:r>
            <a:r>
              <a:rPr lang="vi-VN" b="1" i="1">
                <a:latin typeface="Arial"/>
                <a:cs typeface="Arial"/>
              </a:rPr>
              <a:t> </a:t>
            </a:r>
            <a:r>
              <a:rPr lang="vi-VN" b="1" i="1" err="1">
                <a:latin typeface="Arial"/>
                <a:cs typeface="Arial"/>
              </a:rPr>
              <a:t>tại</a:t>
            </a:r>
            <a:r>
              <a:rPr lang="vi-VN" b="1" i="1">
                <a:latin typeface="Arial"/>
                <a:cs typeface="Arial"/>
              </a:rPr>
              <a:t> </a:t>
            </a:r>
            <a:r>
              <a:rPr lang="vi-VN" b="1" i="1" err="1">
                <a:latin typeface="Arial"/>
                <a:cs typeface="Arial"/>
              </a:rPr>
              <a:t>Việt</a:t>
            </a:r>
            <a:r>
              <a:rPr lang="vi-VN" b="1" i="1">
                <a:latin typeface="Arial"/>
                <a:cs typeface="Arial"/>
              </a:rPr>
              <a:t> Nam </a:t>
            </a:r>
            <a:r>
              <a:rPr lang="vi-VN" b="1" i="1" err="1">
                <a:latin typeface="Arial"/>
                <a:cs typeface="Arial"/>
              </a:rPr>
              <a:t>khoảng</a:t>
            </a:r>
            <a:r>
              <a:rPr lang="vi-VN" b="1" i="1">
                <a:latin typeface="Arial"/>
                <a:cs typeface="Arial"/>
              </a:rPr>
              <a:t> 1-3,3</a:t>
            </a:r>
            <a:r>
              <a:rPr lang="vi-VN" sz="1200" b="0" i="0" kern="1200">
                <a:solidFill>
                  <a:schemeClr val="tx1"/>
                </a:solidFill>
                <a:effectLst/>
                <a:latin typeface="Arial"/>
                <a:cs typeface="Arial"/>
              </a:rPr>
              <a:t>%. </a:t>
            </a:r>
            <a:r>
              <a:rPr lang="vi-VN" sz="1200" b="0" i="0" kern="1200" err="1">
                <a:solidFill>
                  <a:schemeClr val="tx1"/>
                </a:solidFill>
                <a:effectLst/>
                <a:latin typeface="Arial"/>
                <a:cs typeface="Arial"/>
              </a:rPr>
              <a:t>Một</a:t>
            </a:r>
            <a:r>
              <a:rPr lang="vi-VN" sz="1200" b="0" i="0" kern="1200">
                <a:solidFill>
                  <a:schemeClr val="tx1"/>
                </a:solidFill>
                <a:effectLst/>
                <a:latin typeface="Arial"/>
                <a:cs typeface="Arial"/>
              </a:rPr>
              <a:t> phân </a:t>
            </a:r>
            <a:r>
              <a:rPr lang="vi-VN" sz="1200" b="0" i="0" kern="1200" err="1">
                <a:solidFill>
                  <a:schemeClr val="tx1"/>
                </a:solidFill>
                <a:effectLst/>
                <a:latin typeface="Arial"/>
                <a:cs typeface="Arial"/>
              </a:rPr>
              <a:t>tích</a:t>
            </a:r>
            <a:r>
              <a:rPr lang="vi-VN" sz="1200" b="0" i="0" kern="1200">
                <a:solidFill>
                  <a:schemeClr val="tx1"/>
                </a:solidFill>
                <a:effectLst/>
                <a:latin typeface="Arial"/>
                <a:cs typeface="Arial"/>
              </a:rPr>
              <a:t> </a:t>
            </a:r>
            <a:r>
              <a:rPr lang="vi-VN" sz="1200" b="0" i="0" kern="1200" err="1">
                <a:solidFill>
                  <a:schemeClr val="tx1"/>
                </a:solidFill>
                <a:effectLst/>
                <a:latin typeface="Arial"/>
                <a:cs typeface="Arial"/>
              </a:rPr>
              <a:t>gộp</a:t>
            </a:r>
            <a:r>
              <a:rPr lang="vi-VN" sz="1200" b="0" i="0" kern="1200">
                <a:solidFill>
                  <a:schemeClr val="tx1"/>
                </a:solidFill>
                <a:effectLst/>
                <a:latin typeface="Arial"/>
                <a:cs typeface="Arial"/>
              </a:rPr>
              <a:t> trên </a:t>
            </a:r>
            <a:r>
              <a:rPr lang="vi-VN" sz="1200" b="0" i="0" kern="1200" err="1">
                <a:solidFill>
                  <a:schemeClr val="tx1"/>
                </a:solidFill>
                <a:effectLst/>
                <a:latin typeface="Arial"/>
                <a:cs typeface="Arial"/>
              </a:rPr>
              <a:t>một</a:t>
            </a:r>
            <a:r>
              <a:rPr lang="vi-VN" sz="1200" b="0" i="0" kern="1200">
                <a:solidFill>
                  <a:schemeClr val="tx1"/>
                </a:solidFill>
                <a:effectLst/>
                <a:latin typeface="Arial"/>
                <a:cs typeface="Arial"/>
              </a:rPr>
              <a:t> </a:t>
            </a:r>
            <a:r>
              <a:rPr lang="vi-VN" sz="1200" b="0" i="0" kern="1200" err="1">
                <a:solidFill>
                  <a:schemeClr val="tx1"/>
                </a:solidFill>
                <a:effectLst/>
                <a:latin typeface="Arial"/>
                <a:cs typeface="Arial"/>
              </a:rPr>
              <a:t>số</a:t>
            </a:r>
            <a:r>
              <a:rPr lang="vi-VN" sz="1200" b="0" i="0" kern="1200">
                <a:solidFill>
                  <a:schemeClr val="tx1"/>
                </a:solidFill>
                <a:effectLst/>
                <a:latin typeface="Arial"/>
                <a:cs typeface="Arial"/>
              </a:rPr>
              <a:t> nghiên </a:t>
            </a:r>
            <a:r>
              <a:rPr lang="vi-VN" sz="1200" b="0" i="0" kern="1200" err="1">
                <a:solidFill>
                  <a:schemeClr val="tx1"/>
                </a:solidFill>
                <a:effectLst/>
                <a:latin typeface="Arial"/>
                <a:cs typeface="Arial"/>
              </a:rPr>
              <a:t>cứu</a:t>
            </a:r>
            <a:r>
              <a:rPr lang="vi-VN" sz="1200" b="0" i="0" kern="1200">
                <a:solidFill>
                  <a:schemeClr val="tx1"/>
                </a:solidFill>
                <a:effectLst/>
                <a:latin typeface="Arial"/>
                <a:cs typeface="Arial"/>
              </a:rPr>
              <a:t> </a:t>
            </a:r>
            <a:r>
              <a:rPr lang="vi-VN" sz="1200" b="0" i="0" kern="1200" err="1">
                <a:solidFill>
                  <a:schemeClr val="tx1"/>
                </a:solidFill>
                <a:effectLst/>
                <a:latin typeface="Arial"/>
                <a:cs typeface="Arial"/>
              </a:rPr>
              <a:t>bệnh-chứng</a:t>
            </a:r>
            <a:r>
              <a:rPr lang="vi-VN" sz="1200" b="0" i="0" kern="1200">
                <a:solidFill>
                  <a:schemeClr val="tx1"/>
                </a:solidFill>
                <a:effectLst/>
                <a:latin typeface="Arial"/>
                <a:cs typeface="Arial"/>
              </a:rPr>
              <a:t> (</a:t>
            </a:r>
            <a:r>
              <a:rPr lang="vi-VN" sz="1200" b="0" i="0" kern="1200" err="1">
                <a:solidFill>
                  <a:schemeClr val="tx1"/>
                </a:solidFill>
                <a:effectLst/>
                <a:latin typeface="Arial"/>
                <a:cs typeface="Arial"/>
              </a:rPr>
              <a:t>case-control</a:t>
            </a:r>
            <a:r>
              <a:rPr lang="vi-VN" sz="1200" b="0" i="0" kern="1200">
                <a:solidFill>
                  <a:schemeClr val="tx1"/>
                </a:solidFill>
                <a:effectLst/>
                <a:latin typeface="Arial"/>
                <a:cs typeface="Arial"/>
              </a:rPr>
              <a:t> </a:t>
            </a:r>
            <a:r>
              <a:rPr lang="vi-VN" sz="1200" b="0" i="0" kern="1200" err="1">
                <a:solidFill>
                  <a:schemeClr val="tx1"/>
                </a:solidFill>
                <a:effectLst/>
                <a:latin typeface="Arial"/>
                <a:cs typeface="Arial"/>
              </a:rPr>
              <a:t>studies</a:t>
            </a:r>
            <a:r>
              <a:rPr lang="vi-VN" sz="1200" b="0" i="0" kern="1200">
                <a:solidFill>
                  <a:schemeClr val="tx1"/>
                </a:solidFill>
                <a:effectLst/>
                <a:latin typeface="Arial"/>
                <a:cs typeface="Arial"/>
              </a:rPr>
              <a:t>) cho </a:t>
            </a:r>
            <a:r>
              <a:rPr lang="vi-VN" sz="1200" b="0" i="0" kern="1200" err="1">
                <a:solidFill>
                  <a:schemeClr val="tx1"/>
                </a:solidFill>
                <a:effectLst/>
                <a:latin typeface="Arial"/>
                <a:cs typeface="Arial"/>
              </a:rPr>
              <a:t>thấy</a:t>
            </a:r>
            <a:r>
              <a:rPr lang="vi-VN" sz="1200" b="0" i="0" kern="1200">
                <a:solidFill>
                  <a:schemeClr val="tx1"/>
                </a:solidFill>
                <a:effectLst/>
                <a:latin typeface="Arial"/>
                <a:cs typeface="Arial"/>
              </a:rPr>
              <a:t> </a:t>
            </a:r>
            <a:r>
              <a:rPr lang="vi-VN" b="1" i="1" err="1">
                <a:latin typeface="Arial"/>
                <a:cs typeface="Arial"/>
              </a:rPr>
              <a:t>người</a:t>
            </a:r>
            <a:r>
              <a:rPr lang="vi-VN" b="1" i="1">
                <a:latin typeface="Arial"/>
                <a:cs typeface="Arial"/>
              </a:rPr>
              <a:t> </a:t>
            </a:r>
            <a:r>
              <a:rPr lang="vi-VN" b="1" i="1" err="1">
                <a:latin typeface="Arial"/>
                <a:cs typeface="Arial"/>
              </a:rPr>
              <a:t>có</a:t>
            </a:r>
            <a:r>
              <a:rPr lang="vi-VN" b="1" i="1">
                <a:latin typeface="Arial"/>
                <a:cs typeface="Arial"/>
              </a:rPr>
              <a:t> </a:t>
            </a:r>
            <a:r>
              <a:rPr lang="vi-VN" b="1" i="1" err="1">
                <a:latin typeface="Arial"/>
                <a:cs typeface="Arial"/>
              </a:rPr>
              <a:t>kháng</a:t>
            </a:r>
            <a:r>
              <a:rPr lang="vi-VN" b="1" i="1">
                <a:latin typeface="Arial"/>
                <a:cs typeface="Arial"/>
              </a:rPr>
              <a:t> </a:t>
            </a:r>
            <a:r>
              <a:rPr lang="vi-VN" b="1" i="1" err="1">
                <a:latin typeface="Arial"/>
                <a:cs typeface="Arial"/>
              </a:rPr>
              <a:t>thể</a:t>
            </a:r>
            <a:r>
              <a:rPr lang="vi-VN" b="1" i="1">
                <a:latin typeface="Arial"/>
                <a:cs typeface="Arial"/>
              </a:rPr>
              <a:t> </a:t>
            </a:r>
            <a:r>
              <a:rPr lang="vi-VN" b="1" i="1" err="1">
                <a:latin typeface="Arial"/>
                <a:cs typeface="Arial"/>
              </a:rPr>
              <a:t>kháng</a:t>
            </a:r>
            <a:r>
              <a:rPr lang="vi-VN" b="1" i="1">
                <a:latin typeface="Arial"/>
                <a:cs typeface="Arial"/>
              </a:rPr>
              <a:t> HCV </a:t>
            </a:r>
            <a:r>
              <a:rPr lang="vi-VN" b="1" i="1" err="1">
                <a:latin typeface="Arial"/>
                <a:cs typeface="Arial"/>
              </a:rPr>
              <a:t>có</a:t>
            </a:r>
            <a:r>
              <a:rPr lang="vi-VN" b="1" i="1">
                <a:latin typeface="Arial"/>
                <a:cs typeface="Arial"/>
              </a:rPr>
              <a:t> nguy cơ </a:t>
            </a:r>
            <a:r>
              <a:rPr lang="vi-VN" b="1" i="1" err="1">
                <a:latin typeface="Arial"/>
                <a:cs typeface="Arial"/>
              </a:rPr>
              <a:t>bị</a:t>
            </a:r>
            <a:r>
              <a:rPr lang="vi-VN" b="1" i="1">
                <a:latin typeface="Arial"/>
                <a:cs typeface="Arial"/>
              </a:rPr>
              <a:t> UTBMTBG </a:t>
            </a:r>
            <a:r>
              <a:rPr lang="vi-VN" b="1" i="1" err="1">
                <a:latin typeface="Arial"/>
                <a:cs typeface="Arial"/>
              </a:rPr>
              <a:t>gấp</a:t>
            </a:r>
            <a:r>
              <a:rPr lang="vi-VN" b="1" i="1">
                <a:latin typeface="Arial"/>
                <a:cs typeface="Arial"/>
              </a:rPr>
              <a:t> 17 </a:t>
            </a:r>
            <a:r>
              <a:rPr lang="vi-VN" b="1" i="1" err="1">
                <a:latin typeface="Arial"/>
                <a:cs typeface="Arial"/>
              </a:rPr>
              <a:t>lần</a:t>
            </a:r>
            <a:r>
              <a:rPr lang="vi-VN" b="1" i="1">
                <a:latin typeface="Arial"/>
                <a:cs typeface="Arial"/>
              </a:rPr>
              <a:t> so </a:t>
            </a:r>
            <a:r>
              <a:rPr lang="vi-VN" b="1" i="1" err="1">
                <a:latin typeface="Arial"/>
                <a:cs typeface="Arial"/>
              </a:rPr>
              <a:t>với</a:t>
            </a:r>
            <a:r>
              <a:rPr lang="vi-VN" b="1" i="1">
                <a:latin typeface="Arial"/>
                <a:cs typeface="Arial"/>
              </a:rPr>
              <a:t> </a:t>
            </a:r>
            <a:r>
              <a:rPr lang="vi-VN" b="1" i="1" err="1">
                <a:latin typeface="Arial"/>
                <a:cs typeface="Arial"/>
              </a:rPr>
              <a:t>người</a:t>
            </a:r>
            <a:r>
              <a:rPr lang="vi-VN" b="1" i="1">
                <a:latin typeface="Arial"/>
                <a:cs typeface="Arial"/>
              </a:rPr>
              <a:t> không </a:t>
            </a:r>
            <a:r>
              <a:rPr lang="vi-VN" b="1" i="1" err="1">
                <a:latin typeface="Arial"/>
                <a:cs typeface="Arial"/>
              </a:rPr>
              <a:t>có</a:t>
            </a:r>
            <a:r>
              <a:rPr lang="vi-VN" b="1" i="1">
                <a:latin typeface="Arial"/>
                <a:cs typeface="Arial"/>
              </a:rPr>
              <a:t> </a:t>
            </a:r>
            <a:r>
              <a:rPr lang="vi-VN" b="1" i="1" err="1">
                <a:latin typeface="Arial"/>
                <a:cs typeface="Arial"/>
              </a:rPr>
              <a:t>kháng</a:t>
            </a:r>
            <a:r>
              <a:rPr lang="vi-VN" b="1" i="1">
                <a:latin typeface="Arial"/>
                <a:cs typeface="Arial"/>
              </a:rPr>
              <a:t> </a:t>
            </a:r>
            <a:r>
              <a:rPr lang="vi-VN" b="1" i="1" err="1">
                <a:latin typeface="Arial"/>
                <a:cs typeface="Arial"/>
              </a:rPr>
              <a:t>thể</a:t>
            </a:r>
            <a:r>
              <a:rPr lang="vi-VN" b="1" i="1">
                <a:latin typeface="Arial"/>
                <a:cs typeface="Arial"/>
              </a:rPr>
              <a:t> </a:t>
            </a:r>
            <a:r>
              <a:rPr lang="vi-VN" b="1" i="1" err="1">
                <a:latin typeface="Arial"/>
                <a:cs typeface="Arial"/>
              </a:rPr>
              <a:t>kháng</a:t>
            </a:r>
            <a:r>
              <a:rPr lang="vi-VN" b="1" i="1">
                <a:latin typeface="Arial"/>
                <a:cs typeface="Arial"/>
              </a:rPr>
              <a:t> HCV.</a:t>
            </a:r>
          </a:p>
          <a:p>
            <a:pPr marL="0" marR="0" lvl="0" indent="0" algn="l" rtl="0">
              <a:lnSpc>
                <a:spcPct val="150000"/>
              </a:lnSpc>
              <a:spcBef>
                <a:spcPts val="0"/>
              </a:spcBef>
              <a:spcAft>
                <a:spcPts val="0"/>
              </a:spcAft>
              <a:buNone/>
            </a:pPr>
            <a:endParaRPr lang="vi-VN" sz="1200">
              <a:latin typeface="Calibri"/>
              <a:ea typeface="Calibri"/>
              <a:cs typeface="Calibri"/>
              <a:sym typeface="Calibri"/>
            </a:endParaRPr>
          </a:p>
          <a:p>
            <a:pPr marL="0" marR="0" lvl="0" indent="0" algn="l" rtl="0">
              <a:lnSpc>
                <a:spcPct val="150000"/>
              </a:lnSpc>
              <a:spcBef>
                <a:spcPts val="0"/>
              </a:spcBef>
              <a:spcAft>
                <a:spcPts val="0"/>
              </a:spcAft>
              <a:buNone/>
            </a:pPr>
            <a:endParaRPr lang="vi-VN" sz="1200">
              <a:latin typeface="Calibri"/>
              <a:ea typeface="Calibri"/>
              <a:cs typeface="Calibri"/>
              <a:sym typeface="Calibri"/>
            </a:endParaRPr>
          </a:p>
          <a:p>
            <a:pPr marL="0" marR="0" lvl="0" indent="0" algn="l" rtl="0">
              <a:lnSpc>
                <a:spcPct val="150000"/>
              </a:lnSpc>
              <a:spcBef>
                <a:spcPts val="0"/>
              </a:spcBef>
              <a:spcAft>
                <a:spcPts val="0"/>
              </a:spcAft>
              <a:buNone/>
            </a:pPr>
            <a:r>
              <a:rPr lang="vi-VN" sz="1200" err="1">
                <a:latin typeface="Calibri"/>
                <a:ea typeface="Calibri"/>
                <a:cs typeface="Calibri"/>
                <a:sym typeface="Calibri"/>
              </a:rPr>
              <a:t>B:Nhiễm</a:t>
            </a:r>
            <a:r>
              <a:rPr lang="vi-VN" sz="1200">
                <a:latin typeface="Calibri"/>
                <a:ea typeface="Calibri"/>
                <a:cs typeface="Calibri"/>
                <a:sym typeface="Calibri"/>
              </a:rPr>
              <a:t> HBV </a:t>
            </a:r>
            <a:r>
              <a:rPr lang="vi-VN" sz="1200" err="1">
                <a:latin typeface="Calibri"/>
                <a:ea typeface="Calibri"/>
                <a:cs typeface="Calibri"/>
                <a:sym typeface="Calibri"/>
              </a:rPr>
              <a:t>từ</a:t>
            </a:r>
            <a:r>
              <a:rPr lang="vi-VN" sz="1200">
                <a:latin typeface="Calibri"/>
                <a:ea typeface="Calibri"/>
                <a:cs typeface="Calibri"/>
                <a:sym typeface="Calibri"/>
              </a:rPr>
              <a:t> </a:t>
            </a:r>
            <a:r>
              <a:rPr lang="vi-VN" sz="1200" err="1">
                <a:latin typeface="Calibri"/>
                <a:ea typeface="Calibri"/>
                <a:cs typeface="Calibri"/>
                <a:sym typeface="Calibri"/>
              </a:rPr>
              <a:t>mẹ</a:t>
            </a:r>
            <a:r>
              <a:rPr lang="vi-VN" sz="1200">
                <a:latin typeface="Calibri"/>
                <a:ea typeface="Calibri"/>
                <a:cs typeface="Calibri"/>
                <a:sym typeface="Calibri"/>
              </a:rPr>
              <a:t> sang con</a:t>
            </a:r>
            <a:endParaRPr lang="vi-VN"/>
          </a:p>
          <a:p>
            <a:pPr marL="0" marR="0" lvl="0" indent="0" algn="l" rtl="0">
              <a:lnSpc>
                <a:spcPct val="150000"/>
              </a:lnSpc>
              <a:spcBef>
                <a:spcPts val="0"/>
              </a:spcBef>
              <a:spcAft>
                <a:spcPts val="0"/>
              </a:spcAft>
              <a:buNone/>
            </a:pPr>
            <a:r>
              <a:rPr lang="vi-VN" sz="1200">
                <a:latin typeface="Calibri"/>
                <a:ea typeface="Calibri"/>
                <a:cs typeface="Calibri"/>
                <a:sym typeface="Calibri"/>
              </a:rPr>
              <a:t>- </a:t>
            </a:r>
            <a:r>
              <a:rPr lang="vi-VN" sz="1200" err="1">
                <a:latin typeface="Calibri"/>
                <a:ea typeface="Calibri"/>
                <a:cs typeface="Calibri"/>
                <a:sym typeface="Calibri"/>
              </a:rPr>
              <a:t>HBsAg</a:t>
            </a:r>
            <a:r>
              <a:rPr lang="vi-VN" sz="1200">
                <a:latin typeface="Calibri"/>
                <a:ea typeface="Calibri"/>
                <a:cs typeface="Calibri"/>
                <a:sym typeface="Calibri"/>
              </a:rPr>
              <a:t> &gt; 1000 IU/</a:t>
            </a:r>
            <a:r>
              <a:rPr lang="vi-VN" sz="1200" err="1">
                <a:latin typeface="Calibri"/>
                <a:ea typeface="Calibri"/>
                <a:cs typeface="Calibri"/>
                <a:sym typeface="Calibri"/>
              </a:rPr>
              <a:t>mL</a:t>
            </a:r>
            <a:endParaRPr lang="vi-VN" err="1"/>
          </a:p>
          <a:p>
            <a:pPr marL="0" marR="0" lvl="0" indent="0" algn="l" rtl="0">
              <a:lnSpc>
                <a:spcPct val="150000"/>
              </a:lnSpc>
              <a:spcBef>
                <a:spcPts val="0"/>
              </a:spcBef>
              <a:spcAft>
                <a:spcPts val="0"/>
              </a:spcAft>
              <a:buNone/>
            </a:pPr>
            <a:r>
              <a:rPr lang="vi-VN" sz="1200">
                <a:latin typeface="Calibri"/>
                <a:ea typeface="Calibri"/>
                <a:cs typeface="Calibri"/>
                <a:sym typeface="Calibri"/>
              </a:rPr>
              <a:t>- HBV-DNA &gt; 2000 IU/</a:t>
            </a:r>
            <a:r>
              <a:rPr lang="vi-VN" sz="1200" err="1">
                <a:latin typeface="Calibri"/>
                <a:ea typeface="Calibri"/>
                <a:cs typeface="Calibri"/>
                <a:sym typeface="Calibri"/>
              </a:rPr>
              <a:t>mL</a:t>
            </a:r>
            <a:endParaRPr lang="vi-VN" err="1"/>
          </a:p>
          <a:p>
            <a:pPr marL="0" marR="0" lvl="0" indent="0" algn="l" rtl="0">
              <a:lnSpc>
                <a:spcPct val="150000"/>
              </a:lnSpc>
              <a:spcBef>
                <a:spcPts val="0"/>
              </a:spcBef>
              <a:spcAft>
                <a:spcPts val="0"/>
              </a:spcAft>
              <a:buNone/>
            </a:pPr>
            <a:r>
              <a:rPr lang="vi-VN" sz="1200">
                <a:latin typeface="Calibri"/>
                <a:ea typeface="Calibri"/>
                <a:cs typeface="Calibri"/>
                <a:sym typeface="Calibri"/>
              </a:rPr>
              <a:t>- </a:t>
            </a:r>
            <a:r>
              <a:rPr lang="vi-VN" sz="1200" err="1">
                <a:latin typeface="Calibri"/>
                <a:ea typeface="Calibri"/>
                <a:cs typeface="Calibri"/>
                <a:sym typeface="Calibri"/>
              </a:rPr>
              <a:t>Thời</a:t>
            </a:r>
            <a:r>
              <a:rPr lang="vi-VN" sz="1200">
                <a:latin typeface="Calibri"/>
                <a:ea typeface="Calibri"/>
                <a:cs typeface="Calibri"/>
                <a:sym typeface="Calibri"/>
              </a:rPr>
              <a:t> gian </a:t>
            </a:r>
            <a:r>
              <a:rPr lang="vi-VN" sz="1200" err="1">
                <a:latin typeface="Calibri"/>
                <a:ea typeface="Calibri"/>
                <a:cs typeface="Calibri"/>
                <a:sym typeface="Calibri"/>
              </a:rPr>
              <a:t>nhiễm</a:t>
            </a:r>
            <a:r>
              <a:rPr lang="vi-VN" sz="1200">
                <a:latin typeface="Calibri"/>
                <a:ea typeface="Calibri"/>
                <a:cs typeface="Calibri"/>
                <a:sym typeface="Calibri"/>
              </a:rPr>
              <a:t> HBV</a:t>
            </a:r>
            <a:endParaRPr lang="vi-VN"/>
          </a:p>
          <a:p>
            <a:pPr marL="0" marR="0" lvl="0" indent="0" algn="l" rtl="0">
              <a:lnSpc>
                <a:spcPct val="150000"/>
              </a:lnSpc>
              <a:spcBef>
                <a:spcPts val="0"/>
              </a:spcBef>
              <a:spcAft>
                <a:spcPts val="0"/>
              </a:spcAft>
              <a:buNone/>
            </a:pPr>
            <a:r>
              <a:rPr lang="vi-VN" sz="1200">
                <a:latin typeface="Calibri"/>
                <a:ea typeface="Calibri"/>
                <a:cs typeface="Calibri"/>
                <a:sym typeface="Calibri"/>
              </a:rPr>
              <a:t>- </a:t>
            </a:r>
            <a:r>
              <a:rPr lang="vi-VN" sz="1200" err="1">
                <a:latin typeface="Calibri"/>
                <a:ea typeface="Calibri"/>
                <a:cs typeface="Calibri"/>
                <a:sym typeface="Calibri"/>
              </a:rPr>
              <a:t>HBeAg</a:t>
            </a:r>
            <a:r>
              <a:rPr lang="vi-VN" sz="1200">
                <a:latin typeface="Calibri"/>
                <a:ea typeface="Calibri"/>
                <a:cs typeface="Calibri"/>
                <a:sym typeface="Calibri"/>
              </a:rPr>
              <a:t> dương </a:t>
            </a:r>
            <a:r>
              <a:rPr lang="vi-VN" sz="1200" err="1">
                <a:latin typeface="Calibri"/>
                <a:ea typeface="Calibri"/>
                <a:cs typeface="Calibri"/>
                <a:sym typeface="Calibri"/>
              </a:rPr>
              <a:t>tính</a:t>
            </a:r>
            <a:r>
              <a:rPr lang="vi-VN" sz="1200">
                <a:latin typeface="Calibri"/>
                <a:ea typeface="Calibri"/>
                <a:cs typeface="Calibri"/>
                <a:sym typeface="Calibri"/>
              </a:rPr>
              <a:t> </a:t>
            </a:r>
            <a:r>
              <a:rPr lang="vi-VN" sz="1200" err="1">
                <a:latin typeface="Calibri"/>
                <a:ea typeface="Calibri"/>
                <a:cs typeface="Calibri"/>
                <a:sym typeface="Calibri"/>
              </a:rPr>
              <a:t>kéo</a:t>
            </a:r>
            <a:r>
              <a:rPr lang="vi-VN" sz="1200">
                <a:latin typeface="Calibri"/>
                <a:ea typeface="Calibri"/>
                <a:cs typeface="Calibri"/>
                <a:sym typeface="Calibri"/>
              </a:rPr>
              <a:t> </a:t>
            </a:r>
            <a:r>
              <a:rPr lang="vi-VN" sz="1200" err="1">
                <a:latin typeface="Calibri"/>
                <a:ea typeface="Calibri"/>
                <a:cs typeface="Calibri"/>
                <a:sym typeface="Calibri"/>
              </a:rPr>
              <a:t>dài</a:t>
            </a:r>
            <a:endParaRPr lang="vi-VN" err="1"/>
          </a:p>
          <a:p>
            <a:pPr marL="0" marR="0" lvl="0" indent="0" algn="l" rtl="0">
              <a:lnSpc>
                <a:spcPct val="150000"/>
              </a:lnSpc>
              <a:spcBef>
                <a:spcPts val="0"/>
              </a:spcBef>
              <a:spcAft>
                <a:spcPts val="0"/>
              </a:spcAft>
              <a:buNone/>
            </a:pPr>
            <a:r>
              <a:rPr lang="vi-VN" sz="1200">
                <a:latin typeface="Calibri"/>
                <a:ea typeface="Calibri"/>
                <a:cs typeface="Calibri"/>
                <a:sym typeface="Calibri"/>
              </a:rPr>
              <a:t>- Xơ gan</a:t>
            </a:r>
            <a:endParaRPr lang="vi-VN"/>
          </a:p>
          <a:p>
            <a:pPr marL="0" marR="0" lvl="0" indent="0" algn="l" rtl="0">
              <a:lnSpc>
                <a:spcPct val="150000"/>
              </a:lnSpc>
              <a:spcBef>
                <a:spcPts val="0"/>
              </a:spcBef>
              <a:spcAft>
                <a:spcPts val="0"/>
              </a:spcAft>
              <a:buNone/>
            </a:pPr>
            <a:r>
              <a:rPr lang="vi-VN" sz="1200">
                <a:latin typeface="Calibri"/>
                <a:ea typeface="Calibri"/>
                <a:cs typeface="Calibri"/>
                <a:sym typeface="Calibri"/>
              </a:rPr>
              <a:t>- </a:t>
            </a:r>
            <a:r>
              <a:rPr lang="vi-VN" sz="1200" err="1">
                <a:latin typeface="Calibri"/>
                <a:ea typeface="Calibri"/>
                <a:cs typeface="Calibri"/>
                <a:sym typeface="Calibri"/>
              </a:rPr>
              <a:t>Tiền</a:t>
            </a:r>
            <a:r>
              <a:rPr lang="vi-VN" sz="1200">
                <a:latin typeface="Calibri"/>
                <a:ea typeface="Calibri"/>
                <a:cs typeface="Calibri"/>
                <a:sym typeface="Calibri"/>
              </a:rPr>
              <a:t> căn gia </a:t>
            </a:r>
            <a:r>
              <a:rPr lang="vi-VN" sz="1200" err="1">
                <a:latin typeface="Calibri"/>
                <a:ea typeface="Calibri"/>
                <a:cs typeface="Calibri"/>
                <a:sym typeface="Calibri"/>
              </a:rPr>
              <a:t>đình</a:t>
            </a:r>
            <a:r>
              <a:rPr lang="vi-VN" sz="1200">
                <a:latin typeface="Calibri"/>
                <a:ea typeface="Calibri"/>
                <a:cs typeface="Calibri"/>
                <a:sym typeface="Calibri"/>
              </a:rPr>
              <a:t> HCC</a:t>
            </a:r>
            <a:endParaRPr lang="vi-VN" sz="1200">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err="1">
                <a:solidFill>
                  <a:schemeClr val="dk1"/>
                </a:solidFill>
                <a:latin typeface="Calibri"/>
                <a:ea typeface="Calibri"/>
                <a:cs typeface="Calibri"/>
                <a:sym typeface="Calibri"/>
              </a:rPr>
              <a:t>C:Làm</a:t>
            </a:r>
            <a:r>
              <a:rPr lang="vi-VN" sz="1200">
                <a:solidFill>
                  <a:schemeClr val="dk1"/>
                </a:solidFill>
                <a:latin typeface="Calibri"/>
                <a:ea typeface="Calibri"/>
                <a:cs typeface="Calibri"/>
                <a:sym typeface="Calibri"/>
              </a:rPr>
              <a:t> tăng nguy cơ HCC thông qua </a:t>
            </a:r>
            <a:r>
              <a:rPr lang="vi-VN" sz="1200" err="1">
                <a:solidFill>
                  <a:schemeClr val="dk1"/>
                </a:solidFill>
                <a:latin typeface="Calibri"/>
                <a:ea typeface="Calibri"/>
                <a:cs typeface="Calibri"/>
                <a:sym typeface="Calibri"/>
              </a:rPr>
              <a:t>quá</a:t>
            </a:r>
            <a:r>
              <a:rPr lang="vi-VN" sz="1200">
                <a:solidFill>
                  <a:schemeClr val="dk1"/>
                </a:solidFill>
                <a:latin typeface="Calibri"/>
                <a:ea typeface="Calibri"/>
                <a:cs typeface="Calibri"/>
                <a:sym typeface="Calibri"/>
              </a:rPr>
              <a:t> </a:t>
            </a:r>
            <a:r>
              <a:rPr lang="vi-VN" sz="1200" err="1">
                <a:solidFill>
                  <a:schemeClr val="dk1"/>
                </a:solidFill>
                <a:latin typeface="Calibri"/>
                <a:ea typeface="Calibri"/>
                <a:cs typeface="Calibri"/>
                <a:sym typeface="Calibri"/>
              </a:rPr>
              <a:t>trình</a:t>
            </a:r>
            <a:r>
              <a:rPr lang="vi-VN" sz="1200">
                <a:solidFill>
                  <a:schemeClr val="dk1"/>
                </a:solidFill>
                <a:latin typeface="Calibri"/>
                <a:ea typeface="Calibri"/>
                <a:cs typeface="Calibri"/>
                <a:sym typeface="Calibri"/>
              </a:rPr>
              <a:t> xơ gan</a:t>
            </a:r>
            <a:endParaRPr lang="vi-VN" sz="1200">
              <a:solidFill>
                <a:schemeClr val="dk1"/>
              </a:solidFill>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a:solidFill>
                  <a:schemeClr val="dk1"/>
                </a:solidFill>
                <a:latin typeface="Calibri"/>
                <a:ea typeface="Calibri"/>
                <a:cs typeface="Calibri"/>
                <a:sym typeface="Calibri"/>
              </a:rPr>
              <a:t>NÀLD: </a:t>
            </a:r>
            <a:r>
              <a:rPr lang="vi-VN" sz="1200" err="1">
                <a:solidFill>
                  <a:schemeClr val="dk1"/>
                </a:solidFill>
                <a:latin typeface="Calibri"/>
                <a:ea typeface="Calibri"/>
                <a:cs typeface="Calibri"/>
                <a:sym typeface="Calibri"/>
              </a:rPr>
              <a:t>ngày</a:t>
            </a:r>
            <a:r>
              <a:rPr lang="vi-VN" sz="1200">
                <a:solidFill>
                  <a:schemeClr val="dk1"/>
                </a:solidFill>
                <a:latin typeface="Calibri"/>
                <a:ea typeface="Calibri"/>
                <a:cs typeface="Calibri"/>
                <a:sym typeface="Calibri"/>
              </a:rPr>
              <a:t> </a:t>
            </a:r>
            <a:r>
              <a:rPr lang="vi-VN" sz="1200" err="1">
                <a:solidFill>
                  <a:schemeClr val="dk1"/>
                </a:solidFill>
                <a:latin typeface="Calibri"/>
                <a:ea typeface="Calibri"/>
                <a:cs typeface="Calibri"/>
                <a:sym typeface="Calibri"/>
              </a:rPr>
              <a:t>càng</a:t>
            </a:r>
            <a:r>
              <a:rPr lang="vi-VN" sz="1200">
                <a:solidFill>
                  <a:schemeClr val="dk1"/>
                </a:solidFill>
                <a:latin typeface="Calibri"/>
                <a:ea typeface="Calibri"/>
                <a:cs typeface="Calibri"/>
                <a:sym typeface="Calibri"/>
              </a:rPr>
              <a:t> </a:t>
            </a:r>
            <a:r>
              <a:rPr lang="vi-VN" sz="1200" err="1">
                <a:solidFill>
                  <a:schemeClr val="dk1"/>
                </a:solidFill>
                <a:latin typeface="Calibri"/>
                <a:ea typeface="Calibri"/>
                <a:cs typeface="Calibri"/>
                <a:sym typeface="Calibri"/>
              </a:rPr>
              <a:t>phố</a:t>
            </a:r>
            <a:r>
              <a:rPr lang="vi-VN" sz="1200">
                <a:solidFill>
                  <a:schemeClr val="dk1"/>
                </a:solidFill>
                <a:latin typeface="Calibri"/>
                <a:ea typeface="Calibri"/>
                <a:cs typeface="Calibri"/>
                <a:sym typeface="Calibri"/>
              </a:rPr>
              <a:t> </a:t>
            </a:r>
            <a:r>
              <a:rPr lang="vi-VN" sz="1200" err="1">
                <a:solidFill>
                  <a:schemeClr val="dk1"/>
                </a:solidFill>
                <a:latin typeface="Calibri"/>
                <a:ea typeface="Calibri"/>
                <a:cs typeface="Calibri"/>
                <a:sym typeface="Calibri"/>
              </a:rPr>
              <a:t>biến</a:t>
            </a:r>
            <a:endParaRPr lang="vi-VN" sz="1200" err="1">
              <a:solidFill>
                <a:schemeClr val="dk1"/>
              </a:solidFill>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err="1">
                <a:solidFill>
                  <a:srgbClr val="3F3F3F"/>
                </a:solidFill>
                <a:latin typeface="Calibri"/>
                <a:ea typeface="Calibri"/>
                <a:cs typeface="Calibri"/>
                <a:sym typeface="Calibri"/>
              </a:rPr>
              <a:t>Tất</a:t>
            </a:r>
            <a:r>
              <a:rPr lang="vi-VN" sz="1200">
                <a:solidFill>
                  <a:srgbClr val="3F3F3F"/>
                </a:solidFill>
                <a:latin typeface="Calibri"/>
                <a:ea typeface="Calibri"/>
                <a:cs typeface="Calibri"/>
                <a:sym typeface="Calibri"/>
              </a:rPr>
              <a:t> </a:t>
            </a:r>
            <a:r>
              <a:rPr lang="vi-VN" sz="1200" err="1">
                <a:solidFill>
                  <a:srgbClr val="3F3F3F"/>
                </a:solidFill>
                <a:latin typeface="Calibri"/>
                <a:ea typeface="Calibri"/>
                <a:cs typeface="Calibri"/>
                <a:sym typeface="Calibri"/>
              </a:rPr>
              <a:t>cả</a:t>
            </a:r>
            <a:r>
              <a:rPr lang="vi-VN" sz="1200">
                <a:solidFill>
                  <a:srgbClr val="3F3F3F"/>
                </a:solidFill>
                <a:latin typeface="Calibri"/>
                <a:ea typeface="Calibri"/>
                <a:cs typeface="Calibri"/>
                <a:sym typeface="Calibri"/>
              </a:rPr>
              <a:t> </a:t>
            </a:r>
            <a:r>
              <a:rPr lang="vi-VN" sz="1200" err="1">
                <a:solidFill>
                  <a:srgbClr val="3F3F3F"/>
                </a:solidFill>
                <a:latin typeface="Calibri"/>
                <a:ea typeface="Calibri"/>
                <a:cs typeface="Calibri"/>
                <a:sym typeface="Calibri"/>
              </a:rPr>
              <a:t>bệnh</a:t>
            </a:r>
            <a:r>
              <a:rPr lang="vi-VN" sz="1200">
                <a:solidFill>
                  <a:srgbClr val="3F3F3F"/>
                </a:solidFill>
                <a:latin typeface="Calibri"/>
                <a:ea typeface="Calibri"/>
                <a:cs typeface="Calibri"/>
                <a:sym typeface="Calibri"/>
              </a:rPr>
              <a:t> gan </a:t>
            </a:r>
            <a:r>
              <a:rPr lang="vi-VN" sz="1200" err="1">
                <a:solidFill>
                  <a:srgbClr val="3F3F3F"/>
                </a:solidFill>
                <a:latin typeface="Calibri"/>
                <a:ea typeface="Calibri"/>
                <a:cs typeface="Calibri"/>
                <a:sym typeface="Calibri"/>
              </a:rPr>
              <a:t>nào</a:t>
            </a:r>
            <a:r>
              <a:rPr lang="vi-VN" sz="1200">
                <a:solidFill>
                  <a:srgbClr val="3F3F3F"/>
                </a:solidFill>
                <a:latin typeface="Calibri"/>
                <a:ea typeface="Calibri"/>
                <a:cs typeface="Calibri"/>
                <a:sym typeface="Calibri"/>
              </a:rPr>
              <a:t> </a:t>
            </a:r>
            <a:r>
              <a:rPr lang="vi-VN" sz="1200" err="1">
                <a:solidFill>
                  <a:srgbClr val="3F3F3F"/>
                </a:solidFill>
                <a:latin typeface="Calibri"/>
                <a:ea typeface="Calibri"/>
                <a:cs typeface="Calibri"/>
                <a:sym typeface="Calibri"/>
              </a:rPr>
              <a:t>dẫn</a:t>
            </a:r>
            <a:r>
              <a:rPr lang="vi-VN" sz="1200">
                <a:solidFill>
                  <a:srgbClr val="3F3F3F"/>
                </a:solidFill>
                <a:latin typeface="Calibri"/>
                <a:ea typeface="Calibri"/>
                <a:cs typeface="Calibri"/>
                <a:sym typeface="Calibri"/>
              </a:rPr>
              <a:t> </a:t>
            </a:r>
            <a:r>
              <a:rPr lang="vi-VN" sz="1200" err="1">
                <a:solidFill>
                  <a:srgbClr val="3F3F3F"/>
                </a:solidFill>
                <a:latin typeface="Calibri"/>
                <a:ea typeface="Calibri"/>
                <a:cs typeface="Calibri"/>
                <a:sym typeface="Calibri"/>
              </a:rPr>
              <a:t>đến</a:t>
            </a:r>
            <a:r>
              <a:rPr lang="vi-VN" sz="1200">
                <a:solidFill>
                  <a:srgbClr val="3F3F3F"/>
                </a:solidFill>
                <a:latin typeface="Calibri"/>
                <a:ea typeface="Calibri"/>
                <a:cs typeface="Calibri"/>
                <a:sym typeface="Calibri"/>
              </a:rPr>
              <a:t> xơ gan </a:t>
            </a:r>
            <a:r>
              <a:rPr lang="vi-VN" sz="1200" err="1">
                <a:solidFill>
                  <a:srgbClr val="3F3F3F"/>
                </a:solidFill>
                <a:latin typeface="Calibri"/>
                <a:ea typeface="Calibri"/>
                <a:cs typeface="Calibri"/>
                <a:sym typeface="Calibri"/>
              </a:rPr>
              <a:t>đều</a:t>
            </a:r>
            <a:r>
              <a:rPr lang="vi-VN" sz="1200">
                <a:solidFill>
                  <a:srgbClr val="3F3F3F"/>
                </a:solidFill>
                <a:latin typeface="Calibri"/>
                <a:ea typeface="Calibri"/>
                <a:cs typeface="Calibri"/>
                <a:sym typeface="Calibri"/>
              </a:rPr>
              <a:t> </a:t>
            </a:r>
            <a:r>
              <a:rPr lang="vi-VN" sz="1200" err="1">
                <a:solidFill>
                  <a:srgbClr val="3F3F3F"/>
                </a:solidFill>
                <a:latin typeface="Calibri"/>
                <a:ea typeface="Calibri"/>
                <a:cs typeface="Calibri"/>
                <a:sym typeface="Calibri"/>
              </a:rPr>
              <a:t>làm</a:t>
            </a:r>
            <a:r>
              <a:rPr lang="vi-VN" sz="1200">
                <a:solidFill>
                  <a:srgbClr val="3F3F3F"/>
                </a:solidFill>
                <a:latin typeface="Calibri"/>
                <a:ea typeface="Calibri"/>
                <a:cs typeface="Calibri"/>
                <a:sym typeface="Calibri"/>
              </a:rPr>
              <a:t> tăng nguy cơ HCC</a:t>
            </a:r>
            <a:endParaRPr lang="vi-VN" sz="1200">
              <a:solidFill>
                <a:srgbClr val="3F3F3F"/>
              </a:solidFill>
              <a:latin typeface="Calibri"/>
              <a:ea typeface="Calibri"/>
              <a:cs typeface="Calibri"/>
            </a:endParaRPr>
          </a:p>
          <a:p>
            <a:pPr marL="0" marR="0" lvl="0" indent="0" algn="l" rtl="0">
              <a:lnSpc>
                <a:spcPct val="150000"/>
              </a:lnSpc>
              <a:spcBef>
                <a:spcPts val="0"/>
              </a:spcBef>
              <a:spcAft>
                <a:spcPts val="0"/>
              </a:spcAft>
              <a:buNone/>
            </a:pPr>
            <a:r>
              <a:rPr lang="vi-VN" sz="1200">
                <a:solidFill>
                  <a:srgbClr val="3F3F3F"/>
                </a:solidFill>
                <a:latin typeface="Calibri"/>
                <a:ea typeface="Calibri"/>
                <a:cs typeface="Calibri"/>
                <a:sym typeface="Calibri"/>
              </a:rPr>
              <a:t>* </a:t>
            </a:r>
            <a:r>
              <a:rPr lang="vi-VN" sz="1200" err="1">
                <a:solidFill>
                  <a:srgbClr val="3F3F3F"/>
                </a:solidFill>
                <a:latin typeface="Calibri"/>
                <a:ea typeface="Calibri"/>
                <a:cs typeface="Calibri"/>
                <a:sym typeface="Calibri"/>
              </a:rPr>
              <a:t>Aflatoxin</a:t>
            </a:r>
            <a:r>
              <a:rPr lang="vi-VN" sz="1200">
                <a:solidFill>
                  <a:srgbClr val="3F3F3F"/>
                </a:solidFill>
                <a:latin typeface="Calibri"/>
                <a:ea typeface="Calibri"/>
                <a:cs typeface="Calibri"/>
                <a:sym typeface="Calibri"/>
              </a:rPr>
              <a:t> B1</a:t>
            </a:r>
            <a:endParaRPr lang="vi-VN"/>
          </a:p>
          <a:p>
            <a:pPr marL="0" marR="0" lvl="0" indent="0" algn="l" rtl="0">
              <a:lnSpc>
                <a:spcPct val="150000"/>
              </a:lnSpc>
              <a:spcBef>
                <a:spcPts val="0"/>
              </a:spcBef>
              <a:spcAft>
                <a:spcPts val="0"/>
              </a:spcAft>
              <a:buNone/>
            </a:pPr>
            <a:r>
              <a:rPr lang="vi-VN" sz="1200">
                <a:solidFill>
                  <a:srgbClr val="3F3F3F"/>
                </a:solidFill>
                <a:latin typeface="Calibri"/>
                <a:ea typeface="Calibri"/>
                <a:cs typeface="Calibri"/>
                <a:sym typeface="Calibri"/>
              </a:rPr>
              <a:t>Tăng nguy cơ HCC ở BN </a:t>
            </a:r>
            <a:r>
              <a:rPr lang="vi-VN" sz="1200" err="1">
                <a:solidFill>
                  <a:srgbClr val="3F3F3F"/>
                </a:solidFill>
                <a:latin typeface="Calibri"/>
                <a:ea typeface="Calibri"/>
                <a:cs typeface="Calibri"/>
                <a:sym typeface="Calibri"/>
              </a:rPr>
              <a:t>nhiễm</a:t>
            </a:r>
            <a:r>
              <a:rPr lang="vi-VN" sz="1200">
                <a:solidFill>
                  <a:srgbClr val="3F3F3F"/>
                </a:solidFill>
                <a:latin typeface="Calibri"/>
                <a:ea typeface="Calibri"/>
                <a:cs typeface="Calibri"/>
                <a:sym typeface="Calibri"/>
              </a:rPr>
              <a:t> HBV hay </a:t>
            </a:r>
            <a:r>
              <a:rPr lang="vi-VN" sz="1200" err="1">
                <a:solidFill>
                  <a:srgbClr val="3F3F3F"/>
                </a:solidFill>
                <a:latin typeface="Calibri"/>
                <a:ea typeface="Calibri"/>
                <a:cs typeface="Calibri"/>
                <a:sym typeface="Calibri"/>
              </a:rPr>
              <a:t>nghiện</a:t>
            </a:r>
            <a:r>
              <a:rPr lang="vi-VN" sz="1200">
                <a:solidFill>
                  <a:srgbClr val="3F3F3F"/>
                </a:solidFill>
                <a:latin typeface="Calibri"/>
                <a:ea typeface="Calibri"/>
                <a:cs typeface="Calibri"/>
                <a:sym typeface="Calibri"/>
              </a:rPr>
              <a:t> </a:t>
            </a:r>
            <a:r>
              <a:rPr lang="vi-VN" sz="1200" err="1">
                <a:solidFill>
                  <a:srgbClr val="3F3F3F"/>
                </a:solidFill>
                <a:latin typeface="Calibri"/>
                <a:ea typeface="Calibri"/>
                <a:cs typeface="Calibri"/>
                <a:sym typeface="Calibri"/>
              </a:rPr>
              <a:t>rượu</a:t>
            </a:r>
            <a:endParaRPr lang="vi-VN" sz="1200" err="1">
              <a:solidFill>
                <a:srgbClr val="3F3F3F"/>
              </a:solidFill>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a:solidFill>
                  <a:srgbClr val="3F3F3F"/>
                </a:solidFill>
                <a:latin typeface="Calibri"/>
                <a:ea typeface="Calibri"/>
                <a:cs typeface="Calibri"/>
                <a:sym typeface="Calibri"/>
              </a:rPr>
              <a:t>Nguy cơ HCC liên quan </a:t>
            </a:r>
            <a:r>
              <a:rPr lang="vi-VN" sz="1200" err="1">
                <a:solidFill>
                  <a:srgbClr val="3F3F3F"/>
                </a:solidFill>
                <a:latin typeface="Calibri"/>
                <a:ea typeface="Calibri"/>
                <a:cs typeface="Calibri"/>
                <a:sym typeface="Calibri"/>
              </a:rPr>
              <a:t>liều</a:t>
            </a:r>
            <a:r>
              <a:rPr lang="vi-VN" sz="1200">
                <a:solidFill>
                  <a:srgbClr val="3F3F3F"/>
                </a:solidFill>
                <a:latin typeface="Calibri"/>
                <a:ea typeface="Calibri"/>
                <a:cs typeface="Calibri"/>
                <a:sym typeface="Calibri"/>
              </a:rPr>
              <a:t> </a:t>
            </a:r>
            <a:r>
              <a:rPr lang="vi-VN" sz="1200" err="1">
                <a:solidFill>
                  <a:srgbClr val="3F3F3F"/>
                </a:solidFill>
                <a:latin typeface="Calibri"/>
                <a:ea typeface="Calibri"/>
                <a:cs typeface="Calibri"/>
                <a:sym typeface="Calibri"/>
              </a:rPr>
              <a:t>lượng</a:t>
            </a:r>
            <a:r>
              <a:rPr lang="vi-VN" sz="1200">
                <a:solidFill>
                  <a:srgbClr val="3F3F3F"/>
                </a:solidFill>
                <a:latin typeface="Calibri"/>
                <a:ea typeface="Calibri"/>
                <a:cs typeface="Calibri"/>
                <a:sym typeface="Calibri"/>
              </a:rPr>
              <a:t> </a:t>
            </a:r>
            <a:r>
              <a:rPr lang="vi-VN" sz="1200" err="1">
                <a:solidFill>
                  <a:srgbClr val="3F3F3F"/>
                </a:solidFill>
                <a:latin typeface="Calibri"/>
                <a:ea typeface="Calibri"/>
                <a:cs typeface="Calibri"/>
                <a:sym typeface="Calibri"/>
              </a:rPr>
              <a:t>sử</a:t>
            </a:r>
            <a:r>
              <a:rPr lang="vi-VN" sz="1200">
                <a:solidFill>
                  <a:srgbClr val="3F3F3F"/>
                </a:solidFill>
                <a:latin typeface="Calibri"/>
                <a:ea typeface="Calibri"/>
                <a:cs typeface="Calibri"/>
                <a:sym typeface="Calibri"/>
              </a:rPr>
              <a:t> </a:t>
            </a:r>
            <a:r>
              <a:rPr lang="vi-VN" sz="1200" err="1">
                <a:solidFill>
                  <a:srgbClr val="3F3F3F"/>
                </a:solidFill>
                <a:latin typeface="Calibri"/>
                <a:ea typeface="Calibri"/>
                <a:cs typeface="Calibri"/>
                <a:sym typeface="Calibri"/>
              </a:rPr>
              <a:t>dụng</a:t>
            </a:r>
            <a:endParaRPr lang="vi-VN" sz="1200" err="1">
              <a:solidFill>
                <a:srgbClr val="3F3F3F"/>
              </a:solidFill>
              <a:latin typeface="Calibri"/>
              <a:ea typeface="Calibri"/>
              <a:cs typeface="Calibri"/>
            </a:endParaRPr>
          </a:p>
        </p:txBody>
      </p:sp>
      <p:sp>
        <p:nvSpPr>
          <p:cNvPr id="4" name="Slide Number Placeholder 3"/>
          <p:cNvSpPr>
            <a:spLocks noGrp="1"/>
          </p:cNvSpPr>
          <p:nvPr>
            <p:ph type="sldNum" sz="quarter" idx="10"/>
          </p:nvPr>
        </p:nvSpPr>
        <p:spPr/>
        <p:txBody>
          <a:bodyPr/>
          <a:lstStyle/>
          <a:p>
            <a:fld id="{9BC3478D-B4DE-4D3C-82F7-36E2E500FA56}" type="slidenum">
              <a:rPr lang="en-US" smtClean="0"/>
              <a:t>5</a:t>
            </a:fld>
            <a:endParaRPr lang="en-US"/>
          </a:p>
        </p:txBody>
      </p:sp>
    </p:spTree>
    <p:extLst>
      <p:ext uri="{BB962C8B-B14F-4D97-AF65-F5344CB8AC3E}">
        <p14:creationId xmlns:p14="http://schemas.microsoft.com/office/powerpoint/2010/main" val="3366250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10896" indent="-310896">
              <a:spcBef>
                <a:spcPts val="1000"/>
              </a:spcBef>
              <a:spcAft>
                <a:spcPts val="0"/>
              </a:spcAft>
              <a:buClr>
                <a:schemeClr val="dk1"/>
              </a:buClr>
              <a:buSzPts val="2000"/>
              <a:buFontTx/>
              <a:buChar char="-"/>
            </a:pPr>
            <a:r>
              <a:rPr lang="vi-VN"/>
              <a:t>Đọc trên </a:t>
            </a:r>
            <a:r>
              <a:rPr lang="vi-VN" err="1"/>
              <a:t>slid</a:t>
            </a:r>
            <a:r>
              <a:rPr lang="vi-VN"/>
              <a:t> trước </a:t>
            </a:r>
          </a:p>
          <a:p>
            <a:pPr marL="310515" indent="-310515">
              <a:spcBef>
                <a:spcPts val="1000"/>
              </a:spcBef>
              <a:buClr>
                <a:schemeClr val="dk1"/>
              </a:buClr>
              <a:buSzPts val="2000"/>
              <a:buFontTx/>
              <a:buChar char="-"/>
            </a:pPr>
            <a:r>
              <a:rPr lang="vi-VN">
                <a:latin typeface="Arial"/>
                <a:cs typeface="Arial"/>
              </a:rPr>
              <a:t>Giai </a:t>
            </a:r>
            <a:r>
              <a:rPr lang="vi-VN" err="1">
                <a:latin typeface="Arial"/>
                <a:cs typeface="Arial"/>
              </a:rPr>
              <a:t>đoạn</a:t>
            </a:r>
            <a:r>
              <a:rPr lang="vi-VN">
                <a:latin typeface="Arial"/>
                <a:cs typeface="Arial"/>
              </a:rPr>
              <a:t> </a:t>
            </a:r>
            <a:r>
              <a:rPr lang="vi-VN" err="1">
                <a:latin typeface="Arial"/>
                <a:cs typeface="Arial"/>
              </a:rPr>
              <a:t>sớm</a:t>
            </a:r>
            <a:r>
              <a:rPr lang="vi-VN">
                <a:latin typeface="Arial"/>
                <a:cs typeface="Arial"/>
              </a:rPr>
              <a:t> </a:t>
            </a:r>
            <a:r>
              <a:rPr lang="vi-VN" err="1">
                <a:latin typeface="Arial"/>
                <a:cs typeface="Arial"/>
              </a:rPr>
              <a:t>của</a:t>
            </a:r>
            <a:r>
              <a:rPr lang="vi-VN">
                <a:latin typeface="Arial"/>
                <a:cs typeface="Arial"/>
              </a:rPr>
              <a:t> </a:t>
            </a:r>
            <a:r>
              <a:rPr lang="vi-VN" err="1">
                <a:latin typeface="Arial"/>
                <a:cs typeface="Arial"/>
              </a:rPr>
              <a:t>hcc</a:t>
            </a:r>
            <a:r>
              <a:rPr lang="vi-VN">
                <a:latin typeface="Arial"/>
                <a:cs typeface="Arial"/>
              </a:rPr>
              <a:t>: </a:t>
            </a:r>
            <a:r>
              <a:rPr lang="vi-VN" err="1">
                <a:latin typeface="Arial"/>
                <a:cs typeface="Arial"/>
              </a:rPr>
              <a:t>gần</a:t>
            </a:r>
            <a:r>
              <a:rPr lang="vi-VN">
                <a:latin typeface="Arial"/>
                <a:cs typeface="Arial"/>
              </a:rPr>
              <a:t> như không </a:t>
            </a:r>
            <a:r>
              <a:rPr lang="vi-VN" err="1">
                <a:latin typeface="Arial"/>
                <a:cs typeface="Arial"/>
              </a:rPr>
              <a:t>có</a:t>
            </a:r>
            <a:r>
              <a:rPr lang="vi-VN">
                <a:latin typeface="Arial"/>
                <a:cs typeface="Arial"/>
              </a:rPr>
              <a:t> </a:t>
            </a:r>
            <a:r>
              <a:rPr lang="vi-VN" err="1">
                <a:latin typeface="Arial"/>
                <a:cs typeface="Arial"/>
              </a:rPr>
              <a:t>triệu</a:t>
            </a:r>
            <a:r>
              <a:rPr lang="vi-VN">
                <a:latin typeface="Arial"/>
                <a:cs typeface="Arial"/>
              </a:rPr>
              <a:t> </a:t>
            </a:r>
            <a:r>
              <a:rPr lang="vi-VN" err="1">
                <a:latin typeface="Arial"/>
                <a:cs typeface="Arial"/>
              </a:rPr>
              <a:t>chứng</a:t>
            </a:r>
            <a:r>
              <a:rPr lang="vi-VN">
                <a:latin typeface="Arial"/>
                <a:cs typeface="Arial"/>
              </a:rPr>
              <a:t>, </a:t>
            </a:r>
          </a:p>
          <a:p>
            <a:pPr marL="310515" indent="-310515">
              <a:spcBef>
                <a:spcPts val="1000"/>
              </a:spcBef>
              <a:buClr>
                <a:schemeClr val="dk1"/>
              </a:buClr>
              <a:buSzPts val="2000"/>
              <a:buFontTx/>
              <a:buChar char="-"/>
              <a:defRPr/>
            </a:pPr>
            <a:r>
              <a:rPr lang="vi-VN">
                <a:latin typeface="Arial"/>
                <a:cs typeface="Arial"/>
              </a:rPr>
              <a:t>Giai </a:t>
            </a:r>
            <a:r>
              <a:rPr lang="vi-VN" err="1">
                <a:latin typeface="Arial"/>
                <a:cs typeface="Arial"/>
              </a:rPr>
              <a:t>đoạn</a:t>
            </a:r>
            <a:r>
              <a:rPr lang="vi-VN">
                <a:latin typeface="Arial"/>
                <a:cs typeface="Arial"/>
              </a:rPr>
              <a:t> </a:t>
            </a:r>
            <a:r>
              <a:rPr lang="vi-VN" err="1">
                <a:latin typeface="Arial"/>
                <a:cs typeface="Arial"/>
              </a:rPr>
              <a:t>muộn</a:t>
            </a:r>
            <a:r>
              <a:rPr lang="vi-VN">
                <a:latin typeface="Arial"/>
                <a:cs typeface="Arial"/>
              </a:rPr>
              <a:t>: </a:t>
            </a:r>
            <a:r>
              <a:rPr lang="vi-VN" err="1">
                <a:latin typeface="Arial"/>
                <a:cs typeface="Arial"/>
              </a:rPr>
              <a:t>thường</a:t>
            </a:r>
            <a:r>
              <a:rPr lang="vi-VN">
                <a:latin typeface="Arial"/>
                <a:cs typeface="Arial"/>
              </a:rPr>
              <a:t> </a:t>
            </a:r>
            <a:r>
              <a:rPr lang="vi-VN" err="1">
                <a:latin typeface="Arial"/>
                <a:cs typeface="Arial"/>
              </a:rPr>
              <a:t>có</a:t>
            </a:r>
            <a:r>
              <a:rPr lang="vi-VN">
                <a:latin typeface="Arial"/>
                <a:cs typeface="Arial"/>
              </a:rPr>
              <a:t> </a:t>
            </a:r>
            <a:r>
              <a:rPr lang="vi-VN" err="1">
                <a:latin typeface="Arial"/>
                <a:cs typeface="Arial"/>
              </a:rPr>
              <a:t>biểu</a:t>
            </a:r>
            <a:r>
              <a:rPr lang="vi-VN">
                <a:latin typeface="Arial"/>
                <a:cs typeface="Arial"/>
              </a:rPr>
              <a:t> </a:t>
            </a:r>
            <a:r>
              <a:rPr lang="vi-VN" err="1">
                <a:latin typeface="Arial"/>
                <a:cs typeface="Arial"/>
              </a:rPr>
              <a:t>hiệnTình</a:t>
            </a:r>
            <a:r>
              <a:rPr lang="vi-VN">
                <a:latin typeface="Arial"/>
                <a:cs typeface="Arial"/>
              </a:rPr>
              <a:t> </a:t>
            </a:r>
            <a:r>
              <a:rPr lang="vi-VN" err="1">
                <a:latin typeface="Arial"/>
                <a:cs typeface="Arial"/>
              </a:rPr>
              <a:t>trạng</a:t>
            </a:r>
            <a:r>
              <a:rPr lang="vi-VN">
                <a:latin typeface="Arial"/>
                <a:cs typeface="Arial"/>
              </a:rPr>
              <a:t> xơ gan </a:t>
            </a:r>
            <a:r>
              <a:rPr lang="vi-VN" err="1">
                <a:latin typeface="Arial"/>
                <a:cs typeface="Arial"/>
              </a:rPr>
              <a:t>mất</a:t>
            </a:r>
            <a:r>
              <a:rPr lang="vi-VN">
                <a:latin typeface="Arial"/>
                <a:cs typeface="Arial"/>
              </a:rPr>
              <a:t> </a:t>
            </a:r>
            <a:r>
              <a:rPr lang="vi-VN" err="1">
                <a:latin typeface="Arial"/>
                <a:cs typeface="Arial"/>
              </a:rPr>
              <a:t>bù</a:t>
            </a:r>
            <a:r>
              <a:rPr lang="vi-VN">
                <a:latin typeface="Arial"/>
                <a:cs typeface="Arial"/>
              </a:rPr>
              <a:t> : </a:t>
            </a:r>
            <a:r>
              <a:rPr lang="vi-VN" err="1">
                <a:latin typeface="Arial"/>
                <a:cs typeface="Arial"/>
              </a:rPr>
              <a:t>với</a:t>
            </a:r>
            <a:r>
              <a:rPr lang="vi-VN">
                <a:latin typeface="Arial"/>
                <a:cs typeface="Arial"/>
              </a:rPr>
              <a:t> </a:t>
            </a:r>
            <a:r>
              <a:rPr lang="vi-VN" err="1">
                <a:latin typeface="Arial"/>
                <a:cs typeface="Arial"/>
              </a:rPr>
              <a:t>các</a:t>
            </a:r>
            <a:r>
              <a:rPr lang="vi-VN">
                <a:latin typeface="Arial"/>
                <a:cs typeface="Arial"/>
              </a:rPr>
              <a:t> </a:t>
            </a:r>
            <a:r>
              <a:rPr lang="vi-VN" err="1">
                <a:latin typeface="Arial"/>
                <a:cs typeface="Arial"/>
              </a:rPr>
              <a:t>triệu</a:t>
            </a:r>
            <a:r>
              <a:rPr lang="vi-VN">
                <a:latin typeface="Arial"/>
                <a:cs typeface="Arial"/>
              </a:rPr>
              <a:t> </a:t>
            </a:r>
            <a:r>
              <a:rPr lang="vi-VN" err="1">
                <a:latin typeface="Arial"/>
                <a:cs typeface="Arial"/>
              </a:rPr>
              <a:t>chứng</a:t>
            </a:r>
            <a:r>
              <a:rPr lang="vi-VN">
                <a:latin typeface="Arial"/>
                <a:cs typeface="Arial"/>
              </a:rPr>
              <a:t> </a:t>
            </a:r>
            <a:r>
              <a:rPr lang="vi-VN" err="1">
                <a:latin typeface="Arial"/>
                <a:cs typeface="Arial"/>
              </a:rPr>
              <a:t>báng</a:t>
            </a:r>
            <a:r>
              <a:rPr lang="vi-VN">
                <a:latin typeface="Arial"/>
                <a:cs typeface="Arial"/>
              </a:rPr>
              <a:t> </a:t>
            </a:r>
            <a:r>
              <a:rPr lang="vi-VN" err="1">
                <a:latin typeface="Arial"/>
                <a:cs typeface="Arial"/>
              </a:rPr>
              <a:t>bụng</a:t>
            </a:r>
            <a:r>
              <a:rPr lang="vi-VN">
                <a:latin typeface="Arial"/>
                <a:cs typeface="Arial"/>
              </a:rPr>
              <a:t>, </a:t>
            </a:r>
            <a:r>
              <a:rPr lang="vi-VN" err="1">
                <a:latin typeface="Arial"/>
                <a:cs typeface="Arial"/>
              </a:rPr>
              <a:t>phù</a:t>
            </a:r>
            <a:r>
              <a:rPr lang="vi-VN">
                <a:latin typeface="Arial"/>
                <a:cs typeface="Arial"/>
              </a:rPr>
              <a:t> chân, nôn ra </a:t>
            </a:r>
            <a:r>
              <a:rPr lang="vi-VN" err="1">
                <a:latin typeface="Arial"/>
                <a:cs typeface="Arial"/>
              </a:rPr>
              <a:t>máu</a:t>
            </a:r>
            <a:r>
              <a:rPr lang="vi-VN">
                <a:latin typeface="Arial"/>
                <a:cs typeface="Arial"/>
              </a:rPr>
              <a:t> do </a:t>
            </a:r>
            <a:r>
              <a:rPr lang="vi-VN" err="1">
                <a:latin typeface="Arial"/>
                <a:cs typeface="Arial"/>
              </a:rPr>
              <a:t>vữa</a:t>
            </a:r>
            <a:r>
              <a:rPr lang="vi-VN">
                <a:latin typeface="Arial"/>
                <a:cs typeface="Arial"/>
              </a:rPr>
              <a:t> </a:t>
            </a:r>
            <a:r>
              <a:rPr lang="vi-VN" err="1">
                <a:latin typeface="Arial"/>
                <a:cs typeface="Arial"/>
              </a:rPr>
              <a:t>tĩnh</a:t>
            </a:r>
            <a:r>
              <a:rPr lang="vi-VN">
                <a:latin typeface="Arial"/>
                <a:cs typeface="Arial"/>
              </a:rPr>
              <a:t> </a:t>
            </a:r>
            <a:r>
              <a:rPr lang="vi-VN" err="1">
                <a:latin typeface="Arial"/>
                <a:cs typeface="Arial"/>
              </a:rPr>
              <a:t>mạch</a:t>
            </a:r>
            <a:r>
              <a:rPr lang="vi-VN">
                <a:latin typeface="Arial"/>
                <a:cs typeface="Arial"/>
              </a:rPr>
              <a:t> </a:t>
            </a:r>
            <a:r>
              <a:rPr lang="vi-VN" err="1">
                <a:latin typeface="Arial"/>
                <a:cs typeface="Arial"/>
              </a:rPr>
              <a:t>thức</a:t>
            </a:r>
            <a:r>
              <a:rPr lang="vi-VN">
                <a:latin typeface="Arial"/>
                <a:cs typeface="Arial"/>
              </a:rPr>
              <a:t> </a:t>
            </a:r>
            <a:r>
              <a:rPr lang="vi-VN" err="1">
                <a:latin typeface="Arial"/>
                <a:cs typeface="Arial"/>
              </a:rPr>
              <a:t>quản</a:t>
            </a:r>
            <a:r>
              <a:rPr lang="vi-VN">
                <a:latin typeface="Arial"/>
                <a:cs typeface="Arial"/>
              </a:rPr>
              <a:t>, </a:t>
            </a:r>
            <a:r>
              <a:rPr lang="vi-VN" err="1">
                <a:latin typeface="Arial"/>
                <a:cs typeface="Arial"/>
              </a:rPr>
              <a:t>thể</a:t>
            </a:r>
            <a:r>
              <a:rPr lang="vi-VN">
                <a:latin typeface="Arial"/>
                <a:cs typeface="Arial"/>
              </a:rPr>
              <a:t> </a:t>
            </a:r>
            <a:r>
              <a:rPr lang="vi-VN" err="1">
                <a:latin typeface="Arial"/>
                <a:cs typeface="Arial"/>
              </a:rPr>
              <a:t>trạng</a:t>
            </a:r>
            <a:r>
              <a:rPr lang="vi-VN">
                <a:latin typeface="Arial"/>
                <a:cs typeface="Arial"/>
              </a:rPr>
              <a:t> suy kiệt.</a:t>
            </a:r>
          </a:p>
        </p:txBody>
      </p:sp>
      <p:sp>
        <p:nvSpPr>
          <p:cNvPr id="4" name="Slide Number Placeholder 3"/>
          <p:cNvSpPr>
            <a:spLocks noGrp="1"/>
          </p:cNvSpPr>
          <p:nvPr>
            <p:ph type="sldNum" sz="quarter" idx="10"/>
          </p:nvPr>
        </p:nvSpPr>
        <p:spPr/>
        <p:txBody>
          <a:bodyPr/>
          <a:lstStyle/>
          <a:p>
            <a:fld id="{9BC3478D-B4DE-4D3C-82F7-36E2E500FA56}" type="slidenum">
              <a:rPr lang="en-US" smtClean="0"/>
              <a:t>6</a:t>
            </a:fld>
            <a:endParaRPr lang="en-US"/>
          </a:p>
        </p:txBody>
      </p:sp>
    </p:spTree>
    <p:extLst>
      <p:ext uri="{BB962C8B-B14F-4D97-AF65-F5344CB8AC3E}">
        <p14:creationId xmlns:p14="http://schemas.microsoft.com/office/powerpoint/2010/main" val="1059588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latin typeface="Arial"/>
                <a:cs typeface="Arial"/>
              </a:rPr>
              <a:t>Cần khai thác tiền căn </a:t>
            </a:r>
            <a:r>
              <a:rPr lang="vi-VN" err="1">
                <a:latin typeface="Arial"/>
                <a:cs typeface="Arial"/>
              </a:rPr>
              <a:t>bn</a:t>
            </a:r>
            <a:r>
              <a:rPr lang="vi-VN">
                <a:latin typeface="Arial"/>
                <a:cs typeface="Arial"/>
              </a:rPr>
              <a:t> về </a:t>
            </a:r>
          </a:p>
          <a:p>
            <a:pPr marL="171450" indent="-171450">
              <a:buFontTx/>
              <a:buChar char="-"/>
            </a:pPr>
            <a:r>
              <a:rPr lang="vi-VN">
                <a:latin typeface="Arial"/>
                <a:cs typeface="Arial"/>
              </a:rPr>
              <a:t>NHiễm/ nguy cơ nhiễm VGSV B C : </a:t>
            </a:r>
            <a:r>
              <a:rPr lang="en-US" sz="1200" b="0" i="0" kern="1200" err="1">
                <a:solidFill>
                  <a:schemeClr val="tx1"/>
                </a:solidFill>
                <a:effectLst/>
                <a:latin typeface="+mn-lt"/>
                <a:ea typeface="+mn-ea"/>
                <a:cs typeface="+mn-cs"/>
              </a:rPr>
              <a:t>Bệnh</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nhân</a:t>
            </a:r>
            <a:r>
              <a:rPr lang="en-US" sz="1200" b="0" i="0" kern="1200">
                <a:solidFill>
                  <a:schemeClr val="tx1"/>
                </a:solidFill>
                <a:effectLst/>
                <a:latin typeface="+mn-lt"/>
                <a:ea typeface="+mn-ea"/>
                <a:cs typeface="+mn-cs"/>
              </a:rPr>
              <a:t> đã </a:t>
            </a:r>
            <a:r>
              <a:rPr lang="en-US" sz="1200" b="0" i="0" kern="1200" err="1">
                <a:solidFill>
                  <a:schemeClr val="tx1"/>
                </a:solidFill>
                <a:effectLst/>
                <a:latin typeface="+mn-lt"/>
                <a:ea typeface="+mn-ea"/>
                <a:cs typeface="+mn-cs"/>
              </a:rPr>
              <a:t>từng</a:t>
            </a:r>
            <a:r>
              <a:rPr lang="en-US" sz="1200" b="0" i="0" kern="1200">
                <a:solidFill>
                  <a:schemeClr val="tx1"/>
                </a:solidFill>
                <a:effectLst/>
                <a:latin typeface="+mn-lt"/>
                <a:ea typeface="+mn-ea"/>
                <a:cs typeface="+mn-cs"/>
              </a:rPr>
              <a:t> bị </a:t>
            </a:r>
            <a:r>
              <a:rPr lang="en-US" sz="1200" b="0" i="0" kern="1200" err="1">
                <a:solidFill>
                  <a:schemeClr val="tx1"/>
                </a:solidFill>
                <a:effectLst/>
                <a:latin typeface="+mn-lt"/>
                <a:ea typeface="+mn-ea"/>
                <a:cs typeface="+mn-cs"/>
              </a:rPr>
              <a:t>nhiễm</a:t>
            </a:r>
            <a:r>
              <a:rPr lang="en-US" sz="1200" b="0" i="0" kern="1200">
                <a:solidFill>
                  <a:schemeClr val="tx1"/>
                </a:solidFill>
                <a:effectLst/>
                <a:latin typeface="+mn-lt"/>
                <a:ea typeface="+mn-ea"/>
                <a:cs typeface="+mn-cs"/>
              </a:rPr>
              <a:t> hay đã hoặc </a:t>
            </a:r>
            <a:r>
              <a:rPr lang="en-US" sz="1200" b="0" i="0" kern="1200" err="1">
                <a:solidFill>
                  <a:schemeClr val="tx1"/>
                </a:solidFill>
                <a:effectLst/>
                <a:latin typeface="+mn-lt"/>
                <a:ea typeface="+mn-ea"/>
                <a:cs typeface="+mn-cs"/>
              </a:rPr>
              <a:t>đang</a:t>
            </a:r>
            <a:r>
              <a:rPr lang="en-US" sz="1200" b="0" i="0" kern="1200">
                <a:solidFill>
                  <a:schemeClr val="tx1"/>
                </a:solidFill>
                <a:effectLst/>
                <a:latin typeface="+mn-lt"/>
                <a:ea typeface="+mn-ea"/>
                <a:cs typeface="+mn-cs"/>
              </a:rPr>
              <a:t> điều </a:t>
            </a:r>
            <a:r>
              <a:rPr lang="en-US" sz="1200" b="0" i="0" kern="1200" err="1">
                <a:solidFill>
                  <a:schemeClr val="tx1"/>
                </a:solidFill>
                <a:effectLst/>
                <a:latin typeface="+mn-lt"/>
                <a:ea typeface="+mn-ea"/>
                <a:cs typeface="+mn-cs"/>
              </a:rPr>
              <a:t>trị</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nhiễm</a:t>
            </a:r>
            <a:r>
              <a:rPr lang="en-US" sz="1200" b="0" i="0" kern="1200">
                <a:solidFill>
                  <a:schemeClr val="tx1"/>
                </a:solidFill>
                <a:effectLst/>
                <a:latin typeface="+mn-lt"/>
                <a:ea typeface="+mn-ea"/>
                <a:cs typeface="+mn-cs"/>
              </a:rPr>
              <a:t> HBV </a:t>
            </a:r>
            <a:r>
              <a:rPr lang="en-US" sz="1200" b="0" i="0" kern="1200" err="1">
                <a:solidFill>
                  <a:schemeClr val="tx1"/>
                </a:solidFill>
                <a:effectLst/>
                <a:latin typeface="+mn-lt"/>
                <a:ea typeface="+mn-ea"/>
                <a:cs typeface="+mn-cs"/>
              </a:rPr>
              <a:t>và</a:t>
            </a:r>
            <a:r>
              <a:rPr lang="en-US" sz="1200" b="0" i="0" kern="1200">
                <a:solidFill>
                  <a:schemeClr val="tx1"/>
                </a:solidFill>
                <a:effectLst/>
                <a:latin typeface="+mn-lt"/>
                <a:ea typeface="+mn-ea"/>
                <a:cs typeface="+mn-cs"/>
              </a:rPr>
              <a:t>/hoặc HCV</a:t>
            </a:r>
            <a:endParaRPr lang="vi-VN" sz="1200" b="0" i="0" kern="1200">
              <a:solidFill>
                <a:schemeClr val="tx1"/>
              </a:solidFill>
              <a:effectLst/>
              <a:latin typeface="+mn-lt"/>
              <a:ea typeface="+mn-ea"/>
              <a:cs typeface="+mn-cs"/>
            </a:endParaRPr>
          </a:p>
          <a:p>
            <a:r>
              <a:rPr lang="vi-VN" sz="1200" b="0" i="0" kern="1200">
                <a:solidFill>
                  <a:schemeClr val="tx1"/>
                </a:solidFill>
                <a:effectLst/>
                <a:latin typeface="Arial"/>
                <a:cs typeface="Arial"/>
              </a:rPr>
              <a:t>+ Tình trạng sử dụng thức uống có cồn (số lượng, tần suất, thời gian, …).</a:t>
            </a:r>
          </a:p>
          <a:p>
            <a:r>
              <a:rPr lang="vi-VN" sz="1200" b="0" i="0" kern="1200">
                <a:solidFill>
                  <a:schemeClr val="tx1"/>
                </a:solidFill>
                <a:effectLst/>
                <a:latin typeface="Arial"/>
                <a:cs typeface="Arial"/>
              </a:rPr>
              <a:t>+ Đã từng tiếp xúc với các loại độc tố hay hóa chất (loại, thời gian tiếp xúc, …).</a:t>
            </a:r>
          </a:p>
          <a:p>
            <a:r>
              <a:rPr lang="vi-VN" sz="1200" b="0" i="0" kern="1200">
                <a:solidFill>
                  <a:schemeClr val="tx1"/>
                </a:solidFill>
                <a:effectLst/>
                <a:latin typeface="Arial"/>
                <a:cs typeface="Arial"/>
              </a:rPr>
              <a:t>+ Đã từng được truyền máu hay từng sử dụng kim tiêm chung với người khác.</a:t>
            </a:r>
          </a:p>
          <a:p>
            <a:pPr marL="305435" indent="-305435">
              <a:lnSpc>
                <a:spcPct val="90000"/>
              </a:lnSpc>
              <a:spcBef>
                <a:spcPts val="1000"/>
              </a:spcBef>
              <a:buClr>
                <a:schemeClr val="dk1"/>
              </a:buClr>
              <a:buSzPts val="2200"/>
              <a:buFont typeface="Arial" panose="020B0604020202020204" pitchFamily="34" charset="0"/>
              <a:buChar char="•"/>
            </a:pPr>
            <a:r>
              <a:rPr lang="vi-VN">
                <a:solidFill>
                  <a:schemeClr val="tx1"/>
                </a:solidFill>
                <a:latin typeface="Times New Roman"/>
                <a:cs typeface="Times New Roman"/>
              </a:rPr>
              <a:t>Thói quen ăn uống</a:t>
            </a:r>
            <a:r>
              <a:rPr lang="vi-VN">
                <a:latin typeface="Times New Roman"/>
                <a:cs typeface="Times New Roman"/>
              </a:rPr>
              <a:t>: ngũ cốc mốc, ăn nhiều dầu mỡ, thể trạng béo phì</a:t>
            </a:r>
            <a:endParaRPr lang="vi-VN">
              <a:solidFill>
                <a:schemeClr val="tx1"/>
              </a:solidFill>
              <a:latin typeface="Times New Roman"/>
              <a:cs typeface="Times New Roman"/>
            </a:endParaRPr>
          </a:p>
          <a:p>
            <a:pPr marL="305435" indent="-305435">
              <a:lnSpc>
                <a:spcPct val="90000"/>
              </a:lnSpc>
              <a:spcBef>
                <a:spcPts val="1000"/>
              </a:spcBef>
              <a:spcAft>
                <a:spcPts val="0"/>
              </a:spcAft>
              <a:buClr>
                <a:schemeClr val="dk1"/>
              </a:buClr>
              <a:buSzPts val="2200"/>
              <a:buFont typeface="Arial" panose="020B0604020202020204" pitchFamily="34" charset="0"/>
              <a:buChar char="•"/>
            </a:pPr>
            <a:r>
              <a:rPr lang="vi-VN">
                <a:solidFill>
                  <a:schemeClr val="tx1"/>
                </a:solidFill>
                <a:latin typeface="Times New Roman"/>
                <a:cs typeface="Times New Roman"/>
              </a:rPr>
              <a:t>Hút thuốc lá</a:t>
            </a:r>
            <a:endParaRPr lang="vi-VN" sz="1200" b="0" i="0" kern="1200">
              <a:solidFill>
                <a:schemeClr val="tx1"/>
              </a:solidFill>
              <a:effectLst/>
              <a:latin typeface="+mn-lt"/>
              <a:ea typeface="+mn-ea"/>
              <a:cs typeface="+mn-cs"/>
            </a:endParaRPr>
          </a:p>
          <a:p>
            <a:r>
              <a:rPr lang="vi-VN" sz="1200" b="0" i="0" kern="1200">
                <a:solidFill>
                  <a:schemeClr val="tx1"/>
                </a:solidFill>
                <a:effectLst/>
                <a:latin typeface="Arial"/>
                <a:cs typeface="Arial"/>
              </a:rPr>
              <a:t>+ Các bệnh lý khác đi kèm</a:t>
            </a:r>
            <a:r>
              <a:rPr lang="vi-VN">
                <a:latin typeface="Arial"/>
                <a:cs typeface="Arial"/>
              </a:rPr>
              <a:t>: viêm gan, xơ gan, gan nhiễm mỡ, đái tháo đường, ung thư,</a:t>
            </a:r>
            <a:endParaRPr lang="vi-VN" sz="1200" b="0" i="0" kern="1200">
              <a:solidFill>
                <a:schemeClr val="tx1"/>
              </a:solidFill>
              <a:effectLst/>
              <a:latin typeface="Arial"/>
              <a:cs typeface="Arial"/>
            </a:endParaRPr>
          </a:p>
          <a:p>
            <a:pPr marL="171450" indent="-171450">
              <a:buFontTx/>
              <a:buChar char="-"/>
            </a:pPr>
            <a:r>
              <a:rPr lang="vi-VN" sz="1200" b="0" i="0" kern="1200">
                <a:solidFill>
                  <a:schemeClr val="tx1"/>
                </a:solidFill>
                <a:effectLst/>
                <a:latin typeface="Arial"/>
                <a:cs typeface="Arial"/>
              </a:rPr>
              <a:t>Gia đình bệnh nhân (cha mẹ, vợ chồng, anh chị em ruột) có người đã từng bị nhiễm hay đã hoặc đang điều trị nhiễm HBV và/hoặc HCV, hoặc đã được chẩn đoán bị UTBMTBG.</a:t>
            </a:r>
          </a:p>
          <a:p>
            <a:pPr marL="171450" indent="-171450">
              <a:buFontTx/>
              <a:buChar char="-"/>
            </a:pPr>
            <a:endParaRPr lang="vi-VN"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C3478D-B4DE-4D3C-82F7-36E2E500FA56}" type="slidenum">
              <a:rPr lang="en-US" smtClean="0"/>
              <a:t>7</a:t>
            </a:fld>
            <a:endParaRPr lang="en-US"/>
          </a:p>
        </p:txBody>
      </p:sp>
    </p:spTree>
    <p:extLst>
      <p:ext uri="{BB962C8B-B14F-4D97-AF65-F5344CB8AC3E}">
        <p14:creationId xmlns:p14="http://schemas.microsoft.com/office/powerpoint/2010/main" val="1260453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latin typeface="Arial"/>
                <a:cs typeface="Arial"/>
              </a:rPr>
              <a:t>PET/CT </a:t>
            </a:r>
            <a:r>
              <a:rPr lang="vi-VN" err="1">
                <a:latin typeface="Arial"/>
                <a:cs typeface="Arial"/>
              </a:rPr>
              <a:t>là</a:t>
            </a:r>
            <a:r>
              <a:rPr lang="vi-VN">
                <a:latin typeface="Arial"/>
                <a:cs typeface="Arial"/>
              </a:rPr>
              <a:t> phương </a:t>
            </a:r>
            <a:r>
              <a:rPr lang="vi-VN" err="1">
                <a:latin typeface="Arial"/>
                <a:cs typeface="Arial"/>
              </a:rPr>
              <a:t>tiện</a:t>
            </a:r>
            <a:r>
              <a:rPr lang="vi-VN">
                <a:latin typeface="Arial"/>
                <a:cs typeface="Arial"/>
              </a:rPr>
              <a:t> </a:t>
            </a:r>
            <a:r>
              <a:rPr lang="vi-VN" err="1">
                <a:latin typeface="Arial"/>
                <a:cs typeface="Arial"/>
              </a:rPr>
              <a:t>hiệu</a:t>
            </a:r>
            <a:r>
              <a:rPr lang="vi-VN">
                <a:latin typeface="Arial"/>
                <a:cs typeface="Arial"/>
              </a:rPr>
              <a:t> </a:t>
            </a:r>
            <a:r>
              <a:rPr lang="vi-VN" err="1">
                <a:latin typeface="Arial"/>
                <a:cs typeface="Arial"/>
              </a:rPr>
              <a:t>quả</a:t>
            </a:r>
            <a:r>
              <a:rPr lang="vi-VN">
                <a:latin typeface="Arial"/>
                <a:cs typeface="Arial"/>
              </a:rPr>
              <a:t> </a:t>
            </a:r>
            <a:r>
              <a:rPr lang="vi-VN" err="1">
                <a:latin typeface="Arial"/>
                <a:cs typeface="Arial"/>
              </a:rPr>
              <a:t>để</a:t>
            </a:r>
            <a:r>
              <a:rPr lang="vi-VN">
                <a:latin typeface="Arial"/>
                <a:cs typeface="Arial"/>
              </a:rPr>
              <a:t> </a:t>
            </a:r>
            <a:r>
              <a:rPr lang="vi-VN" err="1">
                <a:latin typeface="Arial"/>
                <a:cs typeface="Arial"/>
              </a:rPr>
              <a:t>tầm</a:t>
            </a:r>
            <a:r>
              <a:rPr lang="vi-VN">
                <a:latin typeface="Arial"/>
                <a:cs typeface="Arial"/>
              </a:rPr>
              <a:t> </a:t>
            </a:r>
            <a:r>
              <a:rPr lang="vi-VN" err="1">
                <a:latin typeface="Arial"/>
                <a:cs typeface="Arial"/>
              </a:rPr>
              <a:t>soát</a:t>
            </a:r>
            <a:r>
              <a:rPr lang="vi-VN">
                <a:latin typeface="Arial"/>
                <a:cs typeface="Arial"/>
              </a:rPr>
              <a:t>, </a:t>
            </a:r>
            <a:r>
              <a:rPr lang="vi-VN" err="1">
                <a:latin typeface="Arial"/>
                <a:cs typeface="Arial"/>
              </a:rPr>
              <a:t>định</a:t>
            </a:r>
            <a:r>
              <a:rPr lang="vi-VN">
                <a:latin typeface="Arial"/>
                <a:cs typeface="Arial"/>
              </a:rPr>
              <a:t> </a:t>
            </a:r>
            <a:r>
              <a:rPr lang="vi-VN" err="1">
                <a:latin typeface="Arial"/>
                <a:cs typeface="Arial"/>
              </a:rPr>
              <a:t>vị</a:t>
            </a:r>
            <a:r>
              <a:rPr lang="vi-VN">
                <a:latin typeface="Arial"/>
                <a:cs typeface="Arial"/>
              </a:rPr>
              <a:t> đi căn trên </a:t>
            </a:r>
            <a:r>
              <a:rPr lang="vi-VN" err="1">
                <a:latin typeface="Arial"/>
                <a:cs typeface="Arial"/>
              </a:rPr>
              <a:t>khắp</a:t>
            </a:r>
            <a:r>
              <a:rPr lang="vi-VN">
                <a:latin typeface="Arial"/>
                <a:cs typeface="Arial"/>
              </a:rPr>
              <a:t> cơ </a:t>
            </a:r>
            <a:r>
              <a:rPr lang="vi-VN" err="1">
                <a:latin typeface="Arial"/>
                <a:cs typeface="Arial"/>
              </a:rPr>
              <a:t>thể</a:t>
            </a:r>
            <a:r>
              <a:rPr lang="vi-VN">
                <a:latin typeface="Arial"/>
                <a:cs typeface="Arial"/>
              </a:rPr>
              <a:t> , </a:t>
            </a:r>
            <a:r>
              <a:rPr lang="vi-VN" err="1">
                <a:latin typeface="Arial"/>
                <a:cs typeface="Arial"/>
              </a:rPr>
              <a:t>chỉ</a:t>
            </a:r>
            <a:r>
              <a:rPr lang="vi-VN">
                <a:latin typeface="Arial"/>
                <a:cs typeface="Arial"/>
              </a:rPr>
              <a:t> </a:t>
            </a:r>
            <a:r>
              <a:rPr lang="vi-VN" err="1">
                <a:latin typeface="Arial"/>
                <a:cs typeface="Arial"/>
              </a:rPr>
              <a:t>định</a:t>
            </a:r>
            <a:r>
              <a:rPr lang="vi-VN">
                <a:latin typeface="Arial"/>
                <a:cs typeface="Arial"/>
              </a:rPr>
              <a:t> : nguy cơ cao </a:t>
            </a:r>
            <a:r>
              <a:rPr lang="vi-VN" err="1">
                <a:latin typeface="Arial"/>
                <a:cs typeface="Arial"/>
              </a:rPr>
              <a:t>hoặc</a:t>
            </a:r>
            <a:r>
              <a:rPr lang="vi-VN">
                <a:latin typeface="Arial"/>
                <a:cs typeface="Arial"/>
              </a:rPr>
              <a:t> </a:t>
            </a:r>
            <a:r>
              <a:rPr lang="vi-VN" err="1">
                <a:latin typeface="Arial"/>
                <a:cs typeface="Arial"/>
              </a:rPr>
              <a:t>có</a:t>
            </a:r>
            <a:r>
              <a:rPr lang="vi-VN">
                <a:latin typeface="Arial"/>
                <a:cs typeface="Arial"/>
              </a:rPr>
              <a:t> </a:t>
            </a:r>
            <a:r>
              <a:rPr lang="vi-VN" err="1">
                <a:latin typeface="Arial"/>
                <a:cs typeface="Arial"/>
              </a:rPr>
              <a:t>triệu</a:t>
            </a:r>
            <a:r>
              <a:rPr lang="vi-VN">
                <a:latin typeface="Arial"/>
                <a:cs typeface="Arial"/>
              </a:rPr>
              <a:t> </a:t>
            </a:r>
            <a:r>
              <a:rPr lang="vi-VN" err="1">
                <a:latin typeface="Arial"/>
                <a:cs typeface="Arial"/>
              </a:rPr>
              <a:t>chứng</a:t>
            </a:r>
            <a:r>
              <a:rPr lang="vi-VN">
                <a:latin typeface="Arial"/>
                <a:cs typeface="Arial"/>
              </a:rPr>
              <a:t> nghi </a:t>
            </a:r>
            <a:r>
              <a:rPr lang="vi-VN" err="1">
                <a:latin typeface="Arial"/>
                <a:cs typeface="Arial"/>
              </a:rPr>
              <a:t>ngờ</a:t>
            </a:r>
            <a:r>
              <a:rPr lang="vi-VN">
                <a:latin typeface="Arial"/>
                <a:cs typeface="Arial"/>
              </a:rPr>
              <a:t> ( phân </a:t>
            </a:r>
            <a:r>
              <a:rPr lang="vi-VN" err="1">
                <a:latin typeface="Arial"/>
                <a:cs typeface="Arial"/>
              </a:rPr>
              <a:t>biệt</a:t>
            </a:r>
            <a:r>
              <a:rPr lang="vi-VN">
                <a:latin typeface="Arial"/>
                <a:cs typeface="Arial"/>
              </a:rPr>
              <a:t> u </a:t>
            </a:r>
            <a:r>
              <a:rPr lang="vi-VN" err="1">
                <a:latin typeface="Arial"/>
                <a:cs typeface="Arial"/>
              </a:rPr>
              <a:t>tái</a:t>
            </a:r>
            <a:r>
              <a:rPr lang="vi-VN">
                <a:latin typeface="Arial"/>
                <a:cs typeface="Arial"/>
              </a:rPr>
              <a:t> </a:t>
            </a:r>
            <a:r>
              <a:rPr lang="vi-VN" err="1">
                <a:latin typeface="Arial"/>
                <a:cs typeface="Arial"/>
              </a:rPr>
              <a:t>phát</a:t>
            </a:r>
            <a:r>
              <a:rPr lang="vi-VN">
                <a:latin typeface="Arial"/>
                <a:cs typeface="Arial"/>
              </a:rPr>
              <a:t> ???) </a:t>
            </a:r>
            <a:endParaRPr lang="vi-VN"/>
          </a:p>
          <a:p>
            <a:r>
              <a:rPr lang="vi-VN">
                <a:latin typeface="Arial"/>
                <a:cs typeface="Arial"/>
              </a:rPr>
              <a:t>CT: </a:t>
            </a:r>
            <a:r>
              <a:rPr lang="vi-VN" err="1">
                <a:latin typeface="Arial"/>
                <a:cs typeface="Arial"/>
              </a:rPr>
              <a:t>tầm</a:t>
            </a:r>
            <a:r>
              <a:rPr lang="vi-VN">
                <a:latin typeface="Arial"/>
                <a:cs typeface="Arial"/>
              </a:rPr>
              <a:t> </a:t>
            </a:r>
            <a:r>
              <a:rPr lang="vi-VN" err="1">
                <a:latin typeface="Arial"/>
                <a:cs typeface="Arial"/>
              </a:rPr>
              <a:t>soát</a:t>
            </a:r>
            <a:r>
              <a:rPr lang="vi-VN">
                <a:latin typeface="Arial"/>
                <a:cs typeface="Arial"/>
              </a:rPr>
              <a:t> đi căn </a:t>
            </a:r>
            <a:r>
              <a:rPr lang="vi-VN" err="1">
                <a:latin typeface="Arial"/>
                <a:cs typeface="Arial"/>
              </a:rPr>
              <a:t>phổi</a:t>
            </a:r>
            <a:r>
              <a:rPr lang="vi-VN">
                <a:latin typeface="Arial"/>
                <a:cs typeface="Arial"/>
              </a:rPr>
              <a:t> </a:t>
            </a:r>
          </a:p>
          <a:p>
            <a:endParaRPr lang="en-VN"/>
          </a:p>
        </p:txBody>
      </p:sp>
      <p:sp>
        <p:nvSpPr>
          <p:cNvPr id="4" name="Slide Number Placeholder 3"/>
          <p:cNvSpPr>
            <a:spLocks noGrp="1"/>
          </p:cNvSpPr>
          <p:nvPr>
            <p:ph type="sldNum" sz="quarter" idx="5"/>
          </p:nvPr>
        </p:nvSpPr>
        <p:spPr/>
        <p:txBody>
          <a:bodyPr/>
          <a:lstStyle/>
          <a:p>
            <a:fld id="{9BC3478D-B4DE-4D3C-82F7-36E2E500FA56}" type="slidenum">
              <a:rPr lang="en-US" smtClean="0"/>
              <a:t>8</a:t>
            </a:fld>
            <a:endParaRPr lang="en-US"/>
          </a:p>
        </p:txBody>
      </p:sp>
    </p:spTree>
    <p:extLst>
      <p:ext uri="{BB962C8B-B14F-4D97-AF65-F5344CB8AC3E}">
        <p14:creationId xmlns:p14="http://schemas.microsoft.com/office/powerpoint/2010/main" val="2666295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latin typeface="Arial"/>
                <a:cs typeface="Arial"/>
              </a:rPr>
              <a:t>+ AFP:  </a:t>
            </a:r>
            <a:r>
              <a:rPr lang="vi-VN" err="1">
                <a:latin typeface="Arial"/>
                <a:cs typeface="Arial"/>
              </a:rPr>
              <a:t>Sự</a:t>
            </a:r>
            <a:r>
              <a:rPr lang="vi-VN">
                <a:latin typeface="Arial"/>
                <a:cs typeface="Arial"/>
              </a:rPr>
              <a:t> gia tăng trong nồng độ afp trong máu tuỳ thuốc vào kích thước, độ biệt hoá và mức độ xâm lấn của khối u</a:t>
            </a:r>
            <a:endParaRPr lang="en-US">
              <a:latin typeface="Arial"/>
              <a:cs typeface="Arial"/>
            </a:endParaRPr>
          </a:p>
          <a:p>
            <a:r>
              <a:rPr lang="vi-VN">
                <a:latin typeface="Times New Roman"/>
                <a:ea typeface="Calibri"/>
                <a:cs typeface="Times New Roman"/>
                <a:sym typeface="Calibri"/>
              </a:rPr>
              <a:t>-Vai </a:t>
            </a:r>
            <a:r>
              <a:rPr lang="vi-VN" err="1">
                <a:latin typeface="Times New Roman"/>
                <a:ea typeface="Calibri"/>
                <a:cs typeface="Times New Roman"/>
                <a:sym typeface="Calibri"/>
              </a:rPr>
              <a:t>trò</a:t>
            </a:r>
            <a:r>
              <a:rPr lang="vi-VN">
                <a:latin typeface="Times New Roman"/>
                <a:ea typeface="Calibri"/>
                <a:cs typeface="Times New Roman"/>
                <a:sym typeface="Calibri"/>
              </a:rPr>
              <a:t> AFP trong </a:t>
            </a:r>
            <a:r>
              <a:rPr lang="vi-VN" err="1">
                <a:latin typeface="Times New Roman"/>
                <a:ea typeface="Calibri"/>
                <a:cs typeface="Times New Roman"/>
                <a:sym typeface="Calibri"/>
              </a:rPr>
              <a:t>chẩn</a:t>
            </a:r>
            <a:r>
              <a:rPr lang="vi-VN">
                <a:latin typeface="Times New Roman"/>
                <a:ea typeface="Calibri"/>
                <a:cs typeface="Times New Roman"/>
                <a:sym typeface="Calibri"/>
              </a:rPr>
              <a:t> </a:t>
            </a:r>
            <a:r>
              <a:rPr lang="vi-VN" err="1">
                <a:latin typeface="Times New Roman"/>
                <a:ea typeface="Calibri"/>
                <a:cs typeface="Times New Roman"/>
                <a:sym typeface="Calibri"/>
              </a:rPr>
              <a:t>đoán</a:t>
            </a:r>
            <a:r>
              <a:rPr lang="vi-VN">
                <a:latin typeface="Times New Roman"/>
                <a:ea typeface="Calibri"/>
                <a:cs typeface="Times New Roman"/>
                <a:sym typeface="Calibri"/>
              </a:rPr>
              <a:t> HCC giai </a:t>
            </a:r>
            <a:r>
              <a:rPr lang="vi-VN" err="1">
                <a:latin typeface="Times New Roman"/>
                <a:ea typeface="Calibri"/>
                <a:cs typeface="Times New Roman"/>
                <a:sym typeface="Calibri"/>
              </a:rPr>
              <a:t>đoạn</a:t>
            </a:r>
            <a:r>
              <a:rPr lang="vi-VN">
                <a:latin typeface="Times New Roman"/>
                <a:ea typeface="Calibri"/>
                <a:cs typeface="Times New Roman"/>
                <a:sym typeface="Calibri"/>
              </a:rPr>
              <a:t> </a:t>
            </a:r>
            <a:r>
              <a:rPr lang="vi-VN" err="1">
                <a:latin typeface="Times New Roman"/>
                <a:ea typeface="Calibri"/>
                <a:cs typeface="Times New Roman"/>
                <a:sym typeface="Calibri"/>
              </a:rPr>
              <a:t>sớm</a:t>
            </a:r>
            <a:r>
              <a:rPr lang="vi-VN">
                <a:latin typeface="Times New Roman"/>
                <a:ea typeface="Calibri"/>
                <a:cs typeface="Times New Roman"/>
                <a:sym typeface="Calibri"/>
              </a:rPr>
              <a:t> </a:t>
            </a:r>
            <a:r>
              <a:rPr lang="vi-VN" err="1">
                <a:latin typeface="Times New Roman"/>
                <a:ea typeface="Calibri"/>
                <a:cs typeface="Times New Roman"/>
                <a:sym typeface="Calibri"/>
              </a:rPr>
              <a:t>còn</a:t>
            </a:r>
            <a:r>
              <a:rPr lang="vi-VN">
                <a:latin typeface="Times New Roman"/>
                <a:ea typeface="Calibri"/>
                <a:cs typeface="Times New Roman"/>
                <a:sym typeface="Calibri"/>
              </a:rPr>
              <a:t> </a:t>
            </a:r>
            <a:r>
              <a:rPr lang="vi-VN" err="1">
                <a:latin typeface="Times New Roman"/>
                <a:ea typeface="Calibri"/>
                <a:cs typeface="Times New Roman"/>
                <a:sym typeface="Calibri"/>
              </a:rPr>
              <a:t>hạn</a:t>
            </a:r>
            <a:r>
              <a:rPr lang="vi-VN">
                <a:latin typeface="Times New Roman"/>
                <a:ea typeface="Calibri"/>
                <a:cs typeface="Times New Roman"/>
                <a:sym typeface="Calibri"/>
              </a:rPr>
              <a:t> </a:t>
            </a:r>
            <a:r>
              <a:rPr lang="vi-VN" err="1">
                <a:latin typeface="Times New Roman"/>
                <a:ea typeface="Calibri"/>
                <a:cs typeface="Times New Roman"/>
                <a:sym typeface="Calibri"/>
              </a:rPr>
              <a:t>chế</a:t>
            </a:r>
            <a:r>
              <a:rPr lang="vi-VN">
                <a:latin typeface="Times New Roman"/>
                <a:ea typeface="Calibri"/>
                <a:cs typeface="Times New Roman"/>
                <a:sym typeface="Calibri"/>
              </a:rPr>
              <a:t> </a:t>
            </a:r>
            <a:r>
              <a:rPr lang="vi-VN" err="1">
                <a:latin typeface="Times New Roman"/>
                <a:ea typeface="Calibri"/>
                <a:cs typeface="Times New Roman"/>
                <a:sym typeface="Calibri"/>
              </a:rPr>
              <a:t>vì</a:t>
            </a:r>
            <a:r>
              <a:rPr lang="vi-VN">
                <a:latin typeface="Times New Roman"/>
                <a:ea typeface="Calibri"/>
                <a:cs typeface="Times New Roman"/>
                <a:sym typeface="Calibri"/>
              </a:rPr>
              <a:t> </a:t>
            </a:r>
            <a:r>
              <a:rPr lang="vi-VN" err="1">
                <a:latin typeface="Times New Roman"/>
                <a:ea typeface="Calibri"/>
                <a:cs typeface="Times New Roman"/>
                <a:sym typeface="Calibri"/>
              </a:rPr>
              <a:t>chỉ</a:t>
            </a:r>
            <a:r>
              <a:rPr lang="vi-VN">
                <a:latin typeface="Times New Roman"/>
                <a:ea typeface="Calibri"/>
                <a:cs typeface="Times New Roman"/>
                <a:sym typeface="Calibri"/>
              </a:rPr>
              <a:t> </a:t>
            </a:r>
            <a:r>
              <a:rPr lang="vi-VN" err="1">
                <a:latin typeface="Times New Roman"/>
                <a:ea typeface="Calibri"/>
                <a:cs typeface="Times New Roman"/>
                <a:sym typeface="Calibri"/>
              </a:rPr>
              <a:t>phát</a:t>
            </a:r>
            <a:r>
              <a:rPr lang="vi-VN">
                <a:latin typeface="Times New Roman"/>
                <a:ea typeface="Calibri"/>
                <a:cs typeface="Times New Roman"/>
                <a:sym typeface="Calibri"/>
              </a:rPr>
              <a:t> </a:t>
            </a:r>
            <a:r>
              <a:rPr lang="vi-VN" err="1">
                <a:latin typeface="Times New Roman"/>
                <a:ea typeface="Calibri"/>
                <a:cs typeface="Times New Roman"/>
                <a:sym typeface="Calibri"/>
              </a:rPr>
              <a:t>hiện</a:t>
            </a:r>
            <a:r>
              <a:rPr lang="vi-VN">
                <a:latin typeface="Times New Roman"/>
                <a:ea typeface="Calibri"/>
                <a:cs typeface="Times New Roman"/>
                <a:sym typeface="Calibri"/>
              </a:rPr>
              <a:t> 10-20% .</a:t>
            </a:r>
            <a:endParaRPr lang="vi-VN">
              <a:latin typeface="Arial"/>
              <a:ea typeface="Calibri"/>
              <a:cs typeface="Arial"/>
              <a:sym typeface="Calibri"/>
            </a:endParaRPr>
          </a:p>
          <a:p>
            <a:r>
              <a:rPr lang="vi-VN">
                <a:latin typeface="Times New Roman"/>
                <a:ea typeface="Calibri"/>
                <a:cs typeface="Times New Roman"/>
                <a:sym typeface="Calibri"/>
              </a:rPr>
              <a:t>-</a:t>
            </a:r>
            <a:r>
              <a:rPr lang="vi-VN">
                <a:latin typeface="Times New Roman"/>
                <a:ea typeface="Calibri"/>
                <a:cs typeface="Times New Roman"/>
              </a:rPr>
              <a:t>AFP </a:t>
            </a:r>
            <a:r>
              <a:rPr lang="vi-VN" err="1">
                <a:latin typeface="Times New Roman"/>
                <a:ea typeface="Calibri"/>
                <a:cs typeface="Times New Roman"/>
              </a:rPr>
              <a:t>có</a:t>
            </a:r>
            <a:r>
              <a:rPr lang="vi-VN">
                <a:latin typeface="Times New Roman"/>
                <a:ea typeface="Calibri"/>
                <a:cs typeface="Times New Roman"/>
              </a:rPr>
              <a:t> </a:t>
            </a:r>
            <a:r>
              <a:rPr lang="vi-VN" err="1">
                <a:latin typeface="Times New Roman"/>
                <a:ea typeface="Calibri"/>
                <a:cs typeface="Times New Roman"/>
              </a:rPr>
              <a:t>nhiều</a:t>
            </a:r>
            <a:r>
              <a:rPr lang="vi-VN">
                <a:latin typeface="Times New Roman"/>
                <a:ea typeface="Calibri"/>
                <a:cs typeface="Times New Roman"/>
              </a:rPr>
              <a:t> </a:t>
            </a:r>
            <a:r>
              <a:rPr lang="vi-VN" err="1">
                <a:latin typeface="Times New Roman"/>
                <a:ea typeface="Calibri"/>
                <a:cs typeface="Times New Roman"/>
              </a:rPr>
              <a:t>ngưỡng</a:t>
            </a:r>
            <a:r>
              <a:rPr lang="vi-VN">
                <a:latin typeface="Times New Roman"/>
                <a:ea typeface="Calibri"/>
                <a:cs typeface="Times New Roman"/>
              </a:rPr>
              <a:t> </a:t>
            </a:r>
            <a:r>
              <a:rPr lang="vi-VN" err="1">
                <a:latin typeface="Times New Roman"/>
                <a:ea typeface="Calibri"/>
                <a:cs typeface="Times New Roman"/>
              </a:rPr>
              <a:t>cắt</a:t>
            </a:r>
            <a:r>
              <a:rPr lang="vi-VN">
                <a:latin typeface="Times New Roman"/>
                <a:ea typeface="Calibri"/>
                <a:cs typeface="Times New Roman"/>
              </a:rPr>
              <a:t>, </a:t>
            </a:r>
            <a:r>
              <a:rPr lang="vi-VN" err="1">
                <a:latin typeface="Times New Roman"/>
                <a:ea typeface="Calibri"/>
                <a:cs typeface="Times New Roman"/>
              </a:rPr>
              <a:t>hiện</a:t>
            </a:r>
            <a:r>
              <a:rPr lang="vi-VN">
                <a:latin typeface="Times New Roman"/>
                <a:ea typeface="Calibri"/>
                <a:cs typeface="Times New Roman"/>
              </a:rPr>
              <a:t> nay </a:t>
            </a:r>
            <a:r>
              <a:rPr lang="vi-VN" err="1">
                <a:latin typeface="Times New Roman"/>
                <a:ea typeface="Calibri"/>
                <a:cs typeface="Times New Roman"/>
              </a:rPr>
              <a:t>Bộ</a:t>
            </a:r>
            <a:r>
              <a:rPr lang="vi-VN">
                <a:latin typeface="Times New Roman"/>
                <a:ea typeface="Calibri"/>
                <a:cs typeface="Times New Roman"/>
              </a:rPr>
              <a:t> y </a:t>
            </a:r>
            <a:r>
              <a:rPr lang="vi-VN" err="1">
                <a:latin typeface="Times New Roman"/>
                <a:ea typeface="Calibri"/>
                <a:cs typeface="Times New Roman"/>
              </a:rPr>
              <a:t>tế</a:t>
            </a:r>
            <a:r>
              <a:rPr lang="vi-VN">
                <a:latin typeface="Times New Roman"/>
                <a:ea typeface="Calibri"/>
                <a:cs typeface="Times New Roman"/>
              </a:rPr>
              <a:t> VN </a:t>
            </a:r>
            <a:r>
              <a:rPr lang="vi-VN" err="1">
                <a:latin typeface="Times New Roman"/>
                <a:ea typeface="Calibri"/>
                <a:cs typeface="Times New Roman"/>
              </a:rPr>
              <a:t>khuyến</a:t>
            </a:r>
            <a:r>
              <a:rPr lang="vi-VN">
                <a:latin typeface="Times New Roman"/>
                <a:ea typeface="Calibri"/>
                <a:cs typeface="Times New Roman"/>
              </a:rPr>
              <a:t> </a:t>
            </a:r>
            <a:r>
              <a:rPr lang="vi-VN" err="1">
                <a:latin typeface="Times New Roman"/>
                <a:ea typeface="Calibri"/>
                <a:cs typeface="Times New Roman"/>
              </a:rPr>
              <a:t>cáo</a:t>
            </a:r>
            <a:r>
              <a:rPr lang="vi-VN">
                <a:latin typeface="Times New Roman"/>
                <a:ea typeface="Calibri"/>
                <a:cs typeface="Times New Roman"/>
              </a:rPr>
              <a:t> </a:t>
            </a:r>
            <a:r>
              <a:rPr lang="vi-VN" err="1">
                <a:latin typeface="Arial"/>
                <a:cs typeface="Arial"/>
              </a:rPr>
              <a:t>Ngưỡng</a:t>
            </a:r>
            <a:r>
              <a:rPr lang="vi-VN">
                <a:latin typeface="Arial"/>
                <a:cs typeface="Arial"/>
              </a:rPr>
              <a:t> </a:t>
            </a:r>
            <a:r>
              <a:rPr lang="vi-VN" err="1">
                <a:latin typeface="Arial"/>
                <a:cs typeface="Arial"/>
              </a:rPr>
              <a:t>giá</a:t>
            </a:r>
            <a:r>
              <a:rPr lang="vi-VN">
                <a:latin typeface="Arial"/>
                <a:cs typeface="Arial"/>
              </a:rPr>
              <a:t> </a:t>
            </a:r>
            <a:r>
              <a:rPr lang="vi-VN" err="1">
                <a:latin typeface="Arial"/>
                <a:cs typeface="Arial"/>
              </a:rPr>
              <a:t>trị</a:t>
            </a:r>
            <a:r>
              <a:rPr lang="vi-VN">
                <a:latin typeface="Arial"/>
                <a:cs typeface="Arial"/>
              </a:rPr>
              <a:t> </a:t>
            </a:r>
            <a:r>
              <a:rPr lang="vi-VN" err="1">
                <a:latin typeface="Arial"/>
                <a:cs typeface="Arial"/>
              </a:rPr>
              <a:t>bình</a:t>
            </a:r>
            <a:r>
              <a:rPr lang="vi-VN">
                <a:latin typeface="Arial"/>
                <a:cs typeface="Arial"/>
              </a:rPr>
              <a:t> thường của AFP </a:t>
            </a:r>
            <a:r>
              <a:rPr lang="vi-VN" err="1">
                <a:latin typeface="Arial"/>
                <a:cs typeface="Arial"/>
              </a:rPr>
              <a:t>thường</a:t>
            </a:r>
            <a:r>
              <a:rPr lang="vi-VN">
                <a:latin typeface="Arial"/>
                <a:cs typeface="Arial"/>
              </a:rPr>
              <a:t> </a:t>
            </a:r>
            <a:r>
              <a:rPr lang="vi-VN" err="1">
                <a:latin typeface="Arial"/>
                <a:cs typeface="Arial"/>
              </a:rPr>
              <a:t>là</a:t>
            </a:r>
            <a:r>
              <a:rPr lang="vi-VN">
                <a:latin typeface="Arial"/>
                <a:cs typeface="Arial"/>
              </a:rPr>
              <a:t> 20 </a:t>
            </a:r>
            <a:r>
              <a:rPr lang="vi-VN" err="1">
                <a:latin typeface="Arial"/>
                <a:cs typeface="Arial"/>
              </a:rPr>
              <a:t>ng</a:t>
            </a:r>
            <a:r>
              <a:rPr lang="vi-VN">
                <a:latin typeface="Arial"/>
                <a:cs typeface="Arial"/>
              </a:rPr>
              <a:t>/</a:t>
            </a:r>
            <a:r>
              <a:rPr lang="vi-VN" err="1">
                <a:latin typeface="Arial"/>
                <a:cs typeface="Arial"/>
              </a:rPr>
              <a:t>ml</a:t>
            </a:r>
            <a:r>
              <a:rPr lang="vi-VN">
                <a:latin typeface="Arial"/>
                <a:cs typeface="Arial"/>
              </a:rPr>
              <a:t>, </a:t>
            </a:r>
            <a:r>
              <a:rPr lang="vi-VN" err="1">
                <a:latin typeface="Arial"/>
                <a:cs typeface="Arial"/>
              </a:rPr>
              <a:t>ngưỡng</a:t>
            </a:r>
            <a:r>
              <a:rPr lang="vi-VN">
                <a:latin typeface="Arial"/>
                <a:cs typeface="Arial"/>
              </a:rPr>
              <a:t> </a:t>
            </a:r>
            <a:r>
              <a:rPr lang="vi-VN" err="1">
                <a:latin typeface="Arial"/>
                <a:cs typeface="Arial"/>
              </a:rPr>
              <a:t>giá</a:t>
            </a:r>
            <a:r>
              <a:rPr lang="vi-VN">
                <a:latin typeface="Arial"/>
                <a:cs typeface="Arial"/>
              </a:rPr>
              <a:t> </a:t>
            </a:r>
            <a:r>
              <a:rPr lang="vi-VN" err="1">
                <a:latin typeface="Arial"/>
                <a:cs typeface="Arial"/>
              </a:rPr>
              <a:t>trị</a:t>
            </a:r>
            <a:r>
              <a:rPr lang="vi-VN">
                <a:latin typeface="Arial"/>
                <a:cs typeface="Arial"/>
              </a:rPr>
              <a:t> </a:t>
            </a:r>
            <a:r>
              <a:rPr lang="vi-VN" err="1">
                <a:latin typeface="Arial"/>
                <a:cs typeface="Arial"/>
              </a:rPr>
              <a:t>chẩn</a:t>
            </a:r>
            <a:r>
              <a:rPr lang="vi-VN">
                <a:latin typeface="Arial"/>
                <a:cs typeface="Arial"/>
              </a:rPr>
              <a:t> </a:t>
            </a:r>
            <a:r>
              <a:rPr lang="vi-VN" err="1">
                <a:latin typeface="Arial"/>
                <a:cs typeface="Arial"/>
              </a:rPr>
              <a:t>đoán</a:t>
            </a:r>
            <a:r>
              <a:rPr lang="vi-VN">
                <a:latin typeface="Arial"/>
                <a:cs typeface="Arial"/>
              </a:rPr>
              <a:t> </a:t>
            </a:r>
            <a:r>
              <a:rPr lang="vi-VN" err="1">
                <a:latin typeface="Arial"/>
                <a:cs typeface="Arial"/>
              </a:rPr>
              <a:t>của</a:t>
            </a:r>
            <a:r>
              <a:rPr lang="vi-VN">
                <a:latin typeface="Arial"/>
                <a:cs typeface="Arial"/>
              </a:rPr>
              <a:t> AFP </a:t>
            </a:r>
            <a:r>
              <a:rPr lang="vi-VN" err="1">
                <a:latin typeface="Arial"/>
                <a:cs typeface="Arial"/>
              </a:rPr>
              <a:t>là</a:t>
            </a:r>
            <a:r>
              <a:rPr lang="vi-VN">
                <a:latin typeface="Arial"/>
                <a:cs typeface="Arial"/>
              </a:rPr>
              <a:t> 400 </a:t>
            </a:r>
            <a:r>
              <a:rPr lang="vi-VN" err="1">
                <a:latin typeface="Arial"/>
                <a:cs typeface="Arial"/>
              </a:rPr>
              <a:t>ng</a:t>
            </a:r>
            <a:r>
              <a:rPr lang="vi-VN">
                <a:latin typeface="Arial"/>
                <a:cs typeface="Arial"/>
              </a:rPr>
              <a:t>/</a:t>
            </a:r>
            <a:r>
              <a:rPr lang="vi-VN" err="1">
                <a:latin typeface="Arial"/>
                <a:cs typeface="Arial"/>
              </a:rPr>
              <a:t>ml</a:t>
            </a:r>
            <a:endParaRPr lang="vi-VN">
              <a:latin typeface="Arial"/>
              <a:ea typeface="Calibri"/>
              <a:cs typeface="Arial"/>
            </a:endParaRPr>
          </a:p>
          <a:p>
            <a:pPr>
              <a:lnSpc>
                <a:spcPct val="150000"/>
              </a:lnSpc>
              <a:spcBef>
                <a:spcPts val="1000"/>
              </a:spcBef>
            </a:pPr>
            <a:r>
              <a:rPr lang="vi-VN">
                <a:latin typeface="Arial"/>
                <a:cs typeface="Arial"/>
              </a:rPr>
              <a:t>Với ngưỡng 400, độ nhạy: 52,5, đặc hiệu 98,6 (theo tạp </a:t>
            </a:r>
            <a:r>
              <a:rPr lang="vi-VN" err="1">
                <a:latin typeface="Arial"/>
                <a:cs typeface="Arial"/>
              </a:rPr>
              <a:t>chí</a:t>
            </a:r>
            <a:r>
              <a:rPr lang="vi-VN">
                <a:latin typeface="Arial"/>
                <a:cs typeface="Arial"/>
              </a:rPr>
              <a:t> </a:t>
            </a:r>
            <a:r>
              <a:rPr lang="vi-VN" err="1">
                <a:latin typeface="Arial"/>
                <a:cs typeface="Arial"/>
              </a:rPr>
              <a:t>national</a:t>
            </a:r>
            <a:r>
              <a:rPr lang="vi-VN">
                <a:latin typeface="Arial"/>
                <a:cs typeface="Arial"/>
              </a:rPr>
              <a:t> </a:t>
            </a:r>
            <a:r>
              <a:rPr lang="vi-VN" err="1">
                <a:latin typeface="Arial"/>
                <a:cs typeface="Arial"/>
              </a:rPr>
              <a:t>library</a:t>
            </a:r>
            <a:r>
              <a:rPr lang="vi-VN">
                <a:latin typeface="Arial"/>
                <a:cs typeface="Arial"/>
              </a:rPr>
              <a:t> </a:t>
            </a:r>
            <a:r>
              <a:rPr lang="vi-VN" err="1">
                <a:latin typeface="Arial"/>
                <a:cs typeface="Arial"/>
              </a:rPr>
              <a:t>of</a:t>
            </a:r>
            <a:r>
              <a:rPr lang="vi-VN">
                <a:latin typeface="Arial"/>
                <a:cs typeface="Arial"/>
              </a:rPr>
              <a:t> </a:t>
            </a:r>
            <a:r>
              <a:rPr lang="vi-VN" err="1">
                <a:latin typeface="Arial"/>
                <a:cs typeface="Arial"/>
              </a:rPr>
              <a:t>medicine</a:t>
            </a:r>
            <a:r>
              <a:rPr lang="vi-VN">
                <a:latin typeface="Arial"/>
                <a:cs typeface="Arial"/>
              </a:rPr>
              <a:t> 2020)</a:t>
            </a:r>
          </a:p>
          <a:p>
            <a:pPr>
              <a:lnSpc>
                <a:spcPct val="150000"/>
              </a:lnSpc>
              <a:spcBef>
                <a:spcPts val="1000"/>
              </a:spcBef>
              <a:buSzPts val="2000"/>
            </a:pPr>
            <a:r>
              <a:rPr lang="vi-VN" b="1">
                <a:latin typeface="Times New Roman"/>
                <a:ea typeface="Calibri"/>
                <a:cs typeface="Times New Roman"/>
                <a:sym typeface="Calibri"/>
              </a:rPr>
              <a:t>- Có thể sử dụng SA + AFP</a:t>
            </a:r>
            <a:r>
              <a:rPr lang="vi-VN">
                <a:latin typeface="Times New Roman"/>
                <a:ea typeface="Calibri"/>
                <a:cs typeface="Times New Roman"/>
                <a:sym typeface="Calibri"/>
              </a:rPr>
              <a:t> tăng </a:t>
            </a:r>
            <a:r>
              <a:rPr lang="vi-VN" err="1">
                <a:latin typeface="Times New Roman"/>
                <a:ea typeface="Calibri"/>
                <a:cs typeface="Times New Roman"/>
                <a:sym typeface="Calibri"/>
              </a:rPr>
              <a:t>spec</a:t>
            </a:r>
            <a:r>
              <a:rPr lang="vi-VN">
                <a:latin typeface="Times New Roman"/>
                <a:ea typeface="Calibri"/>
                <a:cs typeface="Times New Roman"/>
                <a:sym typeface="Calibri"/>
              </a:rPr>
              <a:t> 71,5%, </a:t>
            </a:r>
            <a:r>
              <a:rPr lang="vi-VN" err="1">
                <a:latin typeface="Times New Roman"/>
                <a:ea typeface="Calibri"/>
                <a:cs typeface="Times New Roman"/>
                <a:sym typeface="Calibri"/>
              </a:rPr>
              <a:t>sens</a:t>
            </a:r>
            <a:r>
              <a:rPr lang="vi-VN">
                <a:latin typeface="Times New Roman"/>
                <a:ea typeface="Calibri"/>
                <a:cs typeface="Times New Roman"/>
                <a:sym typeface="Calibri"/>
              </a:rPr>
              <a:t>: 99,2%</a:t>
            </a:r>
            <a:endParaRPr lang="vi-VN">
              <a:latin typeface="Times New Roman"/>
              <a:cs typeface="Times New Roman"/>
            </a:endParaRPr>
          </a:p>
          <a:p>
            <a:r>
              <a:rPr lang="vi-VN" err="1">
                <a:latin typeface="Arial"/>
                <a:cs typeface="Arial"/>
              </a:rPr>
              <a:t>Ngoài</a:t>
            </a:r>
            <a:r>
              <a:rPr lang="vi-VN">
                <a:latin typeface="Arial"/>
                <a:cs typeface="Arial"/>
              </a:rPr>
              <a:t> ra, AFP </a:t>
            </a:r>
            <a:r>
              <a:rPr lang="vi-VN" err="1">
                <a:latin typeface="Arial"/>
                <a:cs typeface="Arial"/>
              </a:rPr>
              <a:t>còn</a:t>
            </a:r>
            <a:r>
              <a:rPr lang="vi-VN">
                <a:latin typeface="Arial"/>
                <a:cs typeface="Arial"/>
              </a:rPr>
              <a:t> tăng trong </a:t>
            </a:r>
            <a:r>
              <a:rPr lang="vi-VN" err="1">
                <a:latin typeface="Arial"/>
                <a:cs typeface="Arial"/>
              </a:rPr>
              <a:t>một</a:t>
            </a:r>
            <a:r>
              <a:rPr lang="vi-VN">
                <a:latin typeface="Arial"/>
                <a:cs typeface="Arial"/>
              </a:rPr>
              <a:t> </a:t>
            </a:r>
            <a:r>
              <a:rPr lang="vi-VN" err="1">
                <a:latin typeface="Arial"/>
                <a:cs typeface="Arial"/>
              </a:rPr>
              <a:t>số</a:t>
            </a:r>
            <a:r>
              <a:rPr lang="vi-VN">
                <a:latin typeface="Arial"/>
                <a:cs typeface="Arial"/>
              </a:rPr>
              <a:t> </a:t>
            </a:r>
            <a:r>
              <a:rPr lang="vi-VN" err="1">
                <a:latin typeface="Arial"/>
                <a:cs typeface="Arial"/>
              </a:rPr>
              <a:t>trường</a:t>
            </a:r>
            <a:r>
              <a:rPr lang="vi-VN">
                <a:latin typeface="Arial"/>
                <a:cs typeface="Arial"/>
              </a:rPr>
              <a:t> </a:t>
            </a:r>
            <a:r>
              <a:rPr lang="vi-VN" err="1">
                <a:latin typeface="Arial"/>
                <a:cs typeface="Arial"/>
              </a:rPr>
              <a:t>hợp</a:t>
            </a:r>
            <a:r>
              <a:rPr lang="vi-VN">
                <a:latin typeface="Arial"/>
                <a:cs typeface="Arial"/>
              </a:rPr>
              <a:t> như viêm gan </a:t>
            </a:r>
            <a:r>
              <a:rPr lang="vi-VN" err="1">
                <a:latin typeface="Arial"/>
                <a:cs typeface="Arial"/>
              </a:rPr>
              <a:t>mạn</a:t>
            </a:r>
            <a:r>
              <a:rPr lang="vi-VN">
                <a:latin typeface="Arial"/>
                <a:cs typeface="Arial"/>
              </a:rPr>
              <a:t> </a:t>
            </a:r>
            <a:r>
              <a:rPr lang="vi-VN" err="1">
                <a:latin typeface="Arial"/>
                <a:cs typeface="Arial"/>
              </a:rPr>
              <a:t>tính</a:t>
            </a:r>
            <a:r>
              <a:rPr lang="vi-VN">
                <a:latin typeface="Arial"/>
                <a:cs typeface="Arial"/>
              </a:rPr>
              <a:t>, ung thư tinh </a:t>
            </a:r>
            <a:r>
              <a:rPr lang="vi-VN" err="1">
                <a:latin typeface="Arial"/>
                <a:cs typeface="Arial"/>
              </a:rPr>
              <a:t>hoàn</a:t>
            </a:r>
            <a:r>
              <a:rPr lang="vi-VN">
                <a:latin typeface="Arial"/>
                <a:cs typeface="Arial"/>
              </a:rPr>
              <a:t>, ung thư </a:t>
            </a:r>
            <a:r>
              <a:rPr lang="vi-VN" err="1">
                <a:latin typeface="Arial"/>
                <a:cs typeface="Arial"/>
              </a:rPr>
              <a:t>tb</a:t>
            </a:r>
            <a:r>
              <a:rPr lang="vi-VN">
                <a:latin typeface="Arial"/>
                <a:cs typeface="Arial"/>
              </a:rPr>
              <a:t> </a:t>
            </a:r>
            <a:r>
              <a:rPr lang="vi-VN" err="1">
                <a:latin typeface="Arial"/>
                <a:cs typeface="Arial"/>
              </a:rPr>
              <a:t>ống</a:t>
            </a:r>
            <a:r>
              <a:rPr lang="vi-VN">
                <a:latin typeface="Arial"/>
                <a:cs typeface="Arial"/>
              </a:rPr>
              <a:t> </a:t>
            </a:r>
            <a:r>
              <a:rPr lang="vi-VN" err="1">
                <a:latin typeface="Arial"/>
                <a:cs typeface="Arial"/>
              </a:rPr>
              <a:t>mật</a:t>
            </a:r>
            <a:r>
              <a:rPr lang="vi-VN">
                <a:latin typeface="Arial"/>
                <a:cs typeface="Arial"/>
              </a:rPr>
              <a:t>…</a:t>
            </a:r>
          </a:p>
          <a:p>
            <a:r>
              <a:rPr lang="vi-VN">
                <a:latin typeface="Arial"/>
                <a:cs typeface="Arial"/>
              </a:rPr>
              <a:t>+ AFP còn có vai trò trong tiên lượng bệnh, afp càng cao tiên </a:t>
            </a:r>
            <a:r>
              <a:rPr lang="vi-VN" err="1">
                <a:latin typeface="Arial"/>
                <a:cs typeface="Arial"/>
              </a:rPr>
              <a:t>lượng</a:t>
            </a:r>
            <a:r>
              <a:rPr lang="vi-VN">
                <a:latin typeface="Arial"/>
                <a:cs typeface="Arial"/>
              </a:rPr>
              <a:t> </a:t>
            </a:r>
            <a:r>
              <a:rPr lang="vi-VN" err="1">
                <a:latin typeface="Arial"/>
                <a:cs typeface="Arial"/>
              </a:rPr>
              <a:t>càng</a:t>
            </a:r>
            <a:r>
              <a:rPr lang="vi-VN">
                <a:latin typeface="Arial"/>
                <a:cs typeface="Arial"/>
              </a:rPr>
              <a:t> </a:t>
            </a:r>
            <a:r>
              <a:rPr lang="vi-VN" err="1">
                <a:latin typeface="Arial"/>
                <a:cs typeface="Arial"/>
              </a:rPr>
              <a:t>xấu</a:t>
            </a:r>
            <a:r>
              <a:rPr lang="vi-VN">
                <a:latin typeface="Arial"/>
                <a:cs typeface="Arial"/>
              </a:rPr>
              <a:t>.</a:t>
            </a:r>
            <a:endParaRPr lang="en-VN">
              <a:latin typeface="Arial"/>
              <a:cs typeface="Arial"/>
            </a:endParaRPr>
          </a:p>
          <a:p>
            <a:r>
              <a:rPr lang="vi-VN">
                <a:latin typeface="Arial"/>
                <a:cs typeface="Arial"/>
              </a:rPr>
              <a:t>+ Trong theo dõi sau điều trị, diễn tiến AFP tăng dần dự báo ung thư tái phát, và vấn đề di căn.</a:t>
            </a:r>
          </a:p>
          <a:p>
            <a:r>
              <a:rPr lang="vi-VN">
                <a:latin typeface="Arial"/>
                <a:cs typeface="Arial"/>
              </a:rPr>
              <a:t># AFP-L3 </a:t>
            </a:r>
            <a:r>
              <a:rPr lang="vi-VN" err="1">
                <a:latin typeface="Arial"/>
                <a:cs typeface="Arial"/>
              </a:rPr>
              <a:t>và</a:t>
            </a:r>
            <a:r>
              <a:rPr lang="vi-VN">
                <a:latin typeface="Arial"/>
                <a:cs typeface="Arial"/>
              </a:rPr>
              <a:t> </a:t>
            </a:r>
            <a:r>
              <a:rPr lang="vi-VN" err="1">
                <a:latin typeface="Arial"/>
                <a:cs typeface="Arial"/>
              </a:rPr>
              <a:t>Pika</a:t>
            </a:r>
            <a:r>
              <a:rPr lang="vi-VN">
                <a:latin typeface="Arial"/>
                <a:cs typeface="Arial"/>
              </a:rPr>
              <a:t> đọc trên </a:t>
            </a:r>
            <a:r>
              <a:rPr lang="vi-VN" err="1">
                <a:latin typeface="Arial"/>
                <a:cs typeface="Arial"/>
              </a:rPr>
              <a:t>slide</a:t>
            </a:r>
            <a:r>
              <a:rPr lang="vi-VN">
                <a:latin typeface="Arial"/>
                <a:cs typeface="Arial"/>
              </a:rPr>
              <a:t> </a:t>
            </a:r>
          </a:p>
          <a:p>
            <a:endParaRPr lang="vi-VN">
              <a:latin typeface="Arial"/>
              <a:cs typeface="Arial"/>
            </a:endParaRPr>
          </a:p>
          <a:p>
            <a:endParaRPr lang="vi-VN">
              <a:latin typeface="Arial"/>
              <a:cs typeface="Arial"/>
            </a:endParaRPr>
          </a:p>
          <a:p>
            <a:r>
              <a:rPr lang="vi-VN">
                <a:latin typeface="Arial"/>
                <a:cs typeface="Arial"/>
              </a:rPr>
              <a:t>Afp l3 là một loại biến thể </a:t>
            </a:r>
            <a:r>
              <a:rPr lang="vi-VN" err="1">
                <a:latin typeface="Arial"/>
                <a:cs typeface="Arial"/>
              </a:rPr>
              <a:t>fucosy</a:t>
            </a:r>
            <a:r>
              <a:rPr lang="vi-VN">
                <a:latin typeface="Arial"/>
                <a:cs typeface="Arial"/>
              </a:rPr>
              <a:t> hoá của afp, phản ứng với Lens </a:t>
            </a:r>
            <a:r>
              <a:rPr lang="vi-VN" err="1">
                <a:latin typeface="Arial"/>
                <a:cs typeface="Arial"/>
              </a:rPr>
              <a:t>culianris</a:t>
            </a:r>
            <a:r>
              <a:rPr lang="vi-VN">
                <a:latin typeface="Arial"/>
                <a:cs typeface="Arial"/>
              </a:rPr>
              <a:t> </a:t>
            </a:r>
            <a:r>
              <a:rPr lang="vi-VN" err="1">
                <a:latin typeface="Arial"/>
                <a:cs typeface="Arial"/>
              </a:rPr>
              <a:t>agglutinin</a:t>
            </a:r>
            <a:r>
              <a:rPr lang="vi-VN">
                <a:latin typeface="Arial"/>
                <a:cs typeface="Arial"/>
              </a:rPr>
              <a:t> A và có thể giúp phân biệt đc tăng AFP do HCC hay do các bệnh gan lành tính .</a:t>
            </a:r>
          </a:p>
          <a:p>
            <a:r>
              <a:rPr lang="vi-VN">
                <a:latin typeface="Arial"/>
                <a:cs typeface="Arial"/>
              </a:rPr>
              <a:t>DCP: là một loại </a:t>
            </a:r>
            <a:r>
              <a:rPr lang="vi-VN" err="1">
                <a:latin typeface="Arial"/>
                <a:cs typeface="Arial"/>
              </a:rPr>
              <a:t>prothrombin</a:t>
            </a:r>
            <a:r>
              <a:rPr lang="vi-VN">
                <a:latin typeface="Arial"/>
                <a:cs typeface="Arial"/>
              </a:rPr>
              <a:t> bất thường tăng trong huyết thanh bệnh nhân HCC.</a:t>
            </a:r>
          </a:p>
          <a:p>
            <a:r>
              <a:rPr lang="vi-VN">
                <a:latin typeface="Arial"/>
                <a:cs typeface="Arial"/>
              </a:rPr>
              <a:t>Một số NC cho thấy vai trò của DCP trong việc tiên đoán khả năng xâm lấn tĩnh mạch cửa của ung thư </a:t>
            </a:r>
            <a:r>
              <a:rPr lang="vi-VN" err="1">
                <a:latin typeface="Arial"/>
                <a:cs typeface="Arial"/>
              </a:rPr>
              <a:t>tb</a:t>
            </a:r>
            <a:r>
              <a:rPr lang="vi-VN">
                <a:latin typeface="Arial"/>
                <a:cs typeface="Arial"/>
              </a:rPr>
              <a:t> gan .</a:t>
            </a:r>
            <a:endParaRPr lang="en-VN">
              <a:latin typeface="Arial"/>
              <a:cs typeface="Arial"/>
            </a:endParaRPr>
          </a:p>
        </p:txBody>
      </p:sp>
      <p:sp>
        <p:nvSpPr>
          <p:cNvPr id="4" name="Slide Number Placeholder 3"/>
          <p:cNvSpPr>
            <a:spLocks noGrp="1"/>
          </p:cNvSpPr>
          <p:nvPr>
            <p:ph type="sldNum" sz="quarter" idx="5"/>
          </p:nvPr>
        </p:nvSpPr>
        <p:spPr/>
        <p:txBody>
          <a:bodyPr/>
          <a:lstStyle/>
          <a:p>
            <a:fld id="{9BC3478D-B4DE-4D3C-82F7-36E2E500FA56}" type="slidenum">
              <a:rPr lang="en-US" smtClean="0"/>
              <a:t>9</a:t>
            </a:fld>
            <a:endParaRPr lang="en-US"/>
          </a:p>
        </p:txBody>
      </p:sp>
    </p:spTree>
    <p:extLst>
      <p:ext uri="{BB962C8B-B14F-4D97-AF65-F5344CB8AC3E}">
        <p14:creationId xmlns:p14="http://schemas.microsoft.com/office/powerpoint/2010/main" val="38485632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Hầu hết các tác giả trên thế giới ghi nhận </a:t>
            </a:r>
          </a:p>
          <a:p>
            <a:r>
              <a:rPr lang="vi-VN"/>
              <a:t>Sự kết hợp vai trò của 3 chất chỉ điểm này làm tăng độ nhầy và độ đặc hiệu trong chẩn đoán HCC.</a:t>
            </a:r>
            <a:endParaRPr lang="en-US"/>
          </a:p>
        </p:txBody>
      </p:sp>
      <p:sp>
        <p:nvSpPr>
          <p:cNvPr id="4" name="Slide Number Placeholder 3"/>
          <p:cNvSpPr>
            <a:spLocks noGrp="1"/>
          </p:cNvSpPr>
          <p:nvPr>
            <p:ph type="sldNum" sz="quarter" idx="10"/>
          </p:nvPr>
        </p:nvSpPr>
        <p:spPr/>
        <p:txBody>
          <a:bodyPr/>
          <a:lstStyle/>
          <a:p>
            <a:fld id="{9BC3478D-B4DE-4D3C-82F7-36E2E500FA56}" type="slidenum">
              <a:rPr lang="en-US" smtClean="0"/>
              <a:t>10</a:t>
            </a:fld>
            <a:endParaRPr lang="en-US"/>
          </a:p>
        </p:txBody>
      </p:sp>
    </p:spTree>
    <p:extLst>
      <p:ext uri="{BB962C8B-B14F-4D97-AF65-F5344CB8AC3E}">
        <p14:creationId xmlns:p14="http://schemas.microsoft.com/office/powerpoint/2010/main" val="1999323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9/22/2022</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9/22/2022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9/22/2022</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9/22/2022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9/22/2022</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9/22/2022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9/22/2022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dirty="0"/>
              <a:pPr/>
              <a:t>9/22/2022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9/22/2022</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9/22/2022</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png"/><Relationship Id="rId9" Type="http://schemas.openxmlformats.org/officeDocument/2006/relationships/image" Target="../media/image16.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2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2000250"/>
            <a:ext cx="10203140" cy="895350"/>
          </a:xfrm>
        </p:spPr>
        <p:txBody>
          <a:bodyPr/>
          <a:lstStyle/>
          <a:p>
            <a:r>
              <a:rPr lang="vi-VN" sz="2800">
                <a:latin typeface="Times New Roman" panose="02020603050405020304" pitchFamily="18" charset="0"/>
                <a:cs typeface="Times New Roman" panose="02020603050405020304" pitchFamily="18" charset="0"/>
              </a:rPr>
              <a:t>Chuyên đề </a:t>
            </a:r>
            <a:r>
              <a:rPr lang="vi-VN">
                <a:latin typeface="Times New Roman" panose="02020603050405020304" pitchFamily="18" charset="0"/>
                <a:cs typeface="Times New Roman" panose="02020603050405020304" pitchFamily="18" charset="0"/>
              </a:rPr>
              <a:t>: </a:t>
            </a:r>
            <a:r>
              <a:rPr lang="vi-VN" sz="4400">
                <a:latin typeface="Times New Roman" panose="02020603050405020304" pitchFamily="18" charset="0"/>
                <a:cs typeface="Times New Roman" panose="02020603050405020304" pitchFamily="18" charset="0"/>
              </a:rPr>
              <a:t>UNG THƯ TẾ BÀO GAN</a:t>
            </a:r>
            <a:endParaRPr lang="en-US">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506009" y="4933951"/>
            <a:ext cx="5571956" cy="952499"/>
          </a:xfrm>
        </p:spPr>
        <p:txBody>
          <a:bodyPr>
            <a:normAutofit fontScale="85000" lnSpcReduction="20000"/>
          </a:bodyPr>
          <a:lstStyle/>
          <a:p>
            <a:r>
              <a:rPr lang="vi-VN" sz="2800">
                <a:solidFill>
                  <a:schemeClr val="bg1"/>
                </a:solidFill>
              </a:rPr>
              <a:t>SINH VIÊN : SOR KHUOCH</a:t>
            </a:r>
          </a:p>
          <a:p>
            <a:r>
              <a:rPr lang="vi-VN" sz="2800">
                <a:solidFill>
                  <a:schemeClr val="bg1"/>
                </a:solidFill>
              </a:rPr>
              <a:t>TỔ 29 - LỚP Y17e - 119170413</a:t>
            </a:r>
          </a:p>
          <a:p>
            <a:endParaRPr lang="en-US" sz="2800">
              <a:solidFill>
                <a:schemeClr val="bg1"/>
              </a:solidFill>
            </a:endParaRPr>
          </a:p>
        </p:txBody>
      </p:sp>
      <p:pic>
        <p:nvPicPr>
          <p:cNvPr id="3074" name="Picture 2"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9505" y="3110487"/>
            <a:ext cx="4285235" cy="32144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06009" y="752474"/>
            <a:ext cx="11209741" cy="7715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a:solidFill>
                  <a:schemeClr val="tx1"/>
                </a:solidFill>
                <a:latin typeface="Times New Roman" panose="02020603050405020304" pitchFamily="18" charset="0"/>
                <a:cs typeface="Times New Roman" panose="02020603050405020304" pitchFamily="18" charset="0"/>
              </a:rPr>
              <a:t>ĐẠI HỌC Y DƯỢC THÀNH PHỐ HỒ CHÍ MINH</a:t>
            </a:r>
            <a:endParaRPr lang="en-US" sz="280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496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AFP + AFP-L3 + DCP</a:t>
            </a:r>
          </a:p>
        </p:txBody>
      </p:sp>
      <p:pic>
        <p:nvPicPr>
          <p:cNvPr id="4" name="Google Shape;386;p28"/>
          <p:cNvPicPr preferRelativeResize="0">
            <a:picLocks noGrp="1"/>
          </p:cNvPicPr>
          <p:nvPr>
            <p:ph idx="1"/>
          </p:nvPr>
        </p:nvPicPr>
        <p:blipFill rotWithShape="1">
          <a:blip r:embed="rId3">
            <a:alphaModFix/>
          </a:blip>
          <a:srcRect/>
          <a:stretch/>
        </p:blipFill>
        <p:spPr>
          <a:xfrm>
            <a:off x="420914" y="1857829"/>
            <a:ext cx="4731657" cy="3962400"/>
          </a:xfrm>
          <a:prstGeom prst="rect">
            <a:avLst/>
          </a:prstGeom>
          <a:noFill/>
          <a:ln>
            <a:noFill/>
          </a:ln>
        </p:spPr>
      </p:pic>
      <p:pic>
        <p:nvPicPr>
          <p:cNvPr id="5" name="Google Shape;387;p28"/>
          <p:cNvPicPr preferRelativeResize="0">
            <a:picLocks/>
          </p:cNvPicPr>
          <p:nvPr/>
        </p:nvPicPr>
        <p:blipFill rotWithShape="1">
          <a:blip r:embed="rId4">
            <a:alphaModFix/>
          </a:blip>
          <a:srcRect/>
          <a:stretch/>
        </p:blipFill>
        <p:spPr>
          <a:xfrm>
            <a:off x="4818742" y="1857829"/>
            <a:ext cx="7059367" cy="3686628"/>
          </a:xfrm>
          <a:prstGeom prst="rect">
            <a:avLst/>
          </a:prstGeom>
          <a:noFill/>
          <a:ln>
            <a:noFill/>
          </a:ln>
        </p:spPr>
      </p:pic>
      <p:sp>
        <p:nvSpPr>
          <p:cNvPr id="6" name="Google Shape;389;p28"/>
          <p:cNvSpPr txBox="1"/>
          <p:nvPr/>
        </p:nvSpPr>
        <p:spPr>
          <a:xfrm>
            <a:off x="0" y="6550223"/>
            <a:ext cx="559037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Toyoda H, et al. </a:t>
            </a:r>
            <a:r>
              <a:rPr lang="en-US" sz="1400" err="1">
                <a:solidFill>
                  <a:schemeClr val="dk1"/>
                </a:solidFill>
                <a:latin typeface="Calibri"/>
                <a:ea typeface="Calibri"/>
                <a:cs typeface="Calibri"/>
                <a:sym typeface="Calibri"/>
              </a:rPr>
              <a:t>Clin</a:t>
            </a:r>
            <a:r>
              <a:rPr lang="en-US" sz="1400">
                <a:solidFill>
                  <a:schemeClr val="dk1"/>
                </a:solidFill>
                <a:latin typeface="Calibri"/>
                <a:ea typeface="Calibri"/>
                <a:cs typeface="Calibri"/>
                <a:sym typeface="Calibri"/>
              </a:rPr>
              <a:t> </a:t>
            </a:r>
            <a:r>
              <a:rPr lang="en-US" sz="1400" err="1">
                <a:solidFill>
                  <a:schemeClr val="dk1"/>
                </a:solidFill>
                <a:latin typeface="Calibri"/>
                <a:ea typeface="Calibri"/>
                <a:cs typeface="Calibri"/>
                <a:sym typeface="Calibri"/>
              </a:rPr>
              <a:t>Gastroenterol</a:t>
            </a:r>
            <a:r>
              <a:rPr lang="en-US" sz="1400">
                <a:solidFill>
                  <a:schemeClr val="dk1"/>
                </a:solidFill>
                <a:latin typeface="Calibri"/>
                <a:ea typeface="Calibri"/>
                <a:cs typeface="Calibri"/>
                <a:sym typeface="Calibri"/>
              </a:rPr>
              <a:t> </a:t>
            </a:r>
            <a:r>
              <a:rPr lang="en-US" sz="1400" err="1">
                <a:solidFill>
                  <a:schemeClr val="dk1"/>
                </a:solidFill>
                <a:latin typeface="Calibri"/>
                <a:ea typeface="Calibri"/>
                <a:cs typeface="Calibri"/>
                <a:sym typeface="Calibri"/>
              </a:rPr>
              <a:t>Hepatol</a:t>
            </a:r>
            <a:r>
              <a:rPr lang="en-US" sz="1400">
                <a:solidFill>
                  <a:schemeClr val="dk1"/>
                </a:solidFill>
                <a:latin typeface="Calibri"/>
                <a:ea typeface="Calibri"/>
                <a:cs typeface="Calibri"/>
                <a:sym typeface="Calibri"/>
              </a:rPr>
              <a:t>. 2006;4:111-7</a:t>
            </a:r>
            <a:endParaRPr/>
          </a:p>
        </p:txBody>
      </p:sp>
      <p:sp>
        <p:nvSpPr>
          <p:cNvPr id="7" name="Google Shape;390;p28"/>
          <p:cNvSpPr/>
          <p:nvPr/>
        </p:nvSpPr>
        <p:spPr>
          <a:xfrm>
            <a:off x="9411577" y="2134660"/>
            <a:ext cx="1187866" cy="3267924"/>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87520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latin typeface="Times New Roman" panose="02020603050405020304" pitchFamily="18" charset="0"/>
                <a:cs typeface="Times New Roman" panose="02020603050405020304" pitchFamily="18" charset="0"/>
              </a:rPr>
              <a:t>Chụp cắt lớp vi tính (CLVT)</a:t>
            </a:r>
            <a:endParaRPr lang="en-US">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086191" y="1794706"/>
            <a:ext cx="6742951" cy="1414447"/>
          </a:xfrm>
        </p:spPr>
        <p:txBody>
          <a:bodyPr>
            <a:normAutofit/>
          </a:bodyPr>
          <a:lstStyle/>
          <a:p>
            <a:pPr marL="305435" indent="-305435">
              <a:lnSpc>
                <a:spcPct val="150000"/>
              </a:lnSpc>
            </a:pPr>
            <a:r>
              <a:rPr lang="vi-VN" sz="2000">
                <a:latin typeface="Times New Roman" panose="02020603050405020304" pitchFamily="18" charset="0"/>
                <a:cs typeface="Times New Roman" panose="02020603050405020304" pitchFamily="18" charset="0"/>
              </a:rPr>
              <a:t>Hình ảnh điển hình HCC: </a:t>
            </a:r>
            <a:r>
              <a:rPr lang="vi-VN" sz="2000" err="1">
                <a:latin typeface="Times New Roman" panose="02020603050405020304" pitchFamily="18" charset="0"/>
                <a:cs typeface="Times New Roman" panose="02020603050405020304" pitchFamily="18" charset="0"/>
              </a:rPr>
              <a:t>tắng</a:t>
            </a:r>
            <a:r>
              <a:rPr lang="vi-VN" sz="2000">
                <a:latin typeface="Times New Roman" panose="02020603050405020304" pitchFamily="18" charset="0"/>
                <a:cs typeface="Times New Roman" panose="02020603050405020304" pitchFamily="18" charset="0"/>
              </a:rPr>
              <a:t> bắt thuốc cản </a:t>
            </a:r>
            <a:r>
              <a:rPr lang="vi-VN" sz="2000" err="1">
                <a:latin typeface="Times New Roman" panose="02020603050405020304" pitchFamily="18" charset="0"/>
                <a:cs typeface="Times New Roman" panose="02020603050405020304" pitchFamily="18" charset="0"/>
              </a:rPr>
              <a:t>quang</a:t>
            </a:r>
            <a:r>
              <a:rPr lang="vi-VN" sz="2000">
                <a:latin typeface="Times New Roman" panose="02020603050405020304" pitchFamily="18" charset="0"/>
                <a:cs typeface="Times New Roman" panose="02020603050405020304" pitchFamily="18" charset="0"/>
              </a:rPr>
              <a:t> trong thì động mạch  và thải thuốc trong thì tĩnh mạch hay thì muộn</a:t>
            </a:r>
            <a:endParaRPr lang="en-US"/>
          </a:p>
        </p:txBody>
      </p:sp>
      <p:grpSp>
        <p:nvGrpSpPr>
          <p:cNvPr id="6" name="Group 5"/>
          <p:cNvGrpSpPr/>
          <p:nvPr/>
        </p:nvGrpSpPr>
        <p:grpSpPr>
          <a:xfrm>
            <a:off x="435427" y="1946865"/>
            <a:ext cx="11393716" cy="4800911"/>
            <a:chOff x="0" y="-5079"/>
            <a:chExt cx="9120378" cy="5760463"/>
          </a:xfrm>
        </p:grpSpPr>
        <p:pic>
          <p:nvPicPr>
            <p:cNvPr id="7" name="Picture 6"/>
            <p:cNvPicPr/>
            <p:nvPr/>
          </p:nvPicPr>
          <p:blipFill>
            <a:blip r:embed="rId3"/>
            <a:stretch>
              <a:fillRect/>
            </a:stretch>
          </p:blipFill>
          <p:spPr>
            <a:xfrm>
              <a:off x="529336" y="-5079"/>
              <a:ext cx="8159497" cy="54864"/>
            </a:xfrm>
            <a:prstGeom prst="rect">
              <a:avLst/>
            </a:prstGeom>
          </p:spPr>
        </p:pic>
        <p:pic>
          <p:nvPicPr>
            <p:cNvPr id="8" name="Picture 7"/>
            <p:cNvPicPr/>
            <p:nvPr/>
          </p:nvPicPr>
          <p:blipFill>
            <a:blip r:embed="rId4"/>
            <a:stretch>
              <a:fillRect/>
            </a:stretch>
          </p:blipFill>
          <p:spPr>
            <a:xfrm>
              <a:off x="0" y="93472"/>
              <a:ext cx="3358896" cy="3081528"/>
            </a:xfrm>
            <a:prstGeom prst="rect">
              <a:avLst/>
            </a:prstGeom>
          </p:spPr>
        </p:pic>
        <p:pic>
          <p:nvPicPr>
            <p:cNvPr id="9" name="Picture 8"/>
            <p:cNvPicPr/>
            <p:nvPr/>
          </p:nvPicPr>
          <p:blipFill>
            <a:blip r:embed="rId5"/>
            <a:stretch>
              <a:fillRect/>
            </a:stretch>
          </p:blipFill>
          <p:spPr>
            <a:xfrm>
              <a:off x="76200" y="176784"/>
              <a:ext cx="3200400" cy="2919984"/>
            </a:xfrm>
            <a:prstGeom prst="rect">
              <a:avLst/>
            </a:prstGeom>
          </p:spPr>
        </p:pic>
        <p:pic>
          <p:nvPicPr>
            <p:cNvPr id="10" name="Picture 9"/>
            <p:cNvPicPr/>
            <p:nvPr/>
          </p:nvPicPr>
          <p:blipFill>
            <a:blip r:embed="rId6"/>
            <a:stretch>
              <a:fillRect/>
            </a:stretch>
          </p:blipFill>
          <p:spPr>
            <a:xfrm>
              <a:off x="3026664" y="1371600"/>
              <a:ext cx="3207258" cy="2935986"/>
            </a:xfrm>
            <a:prstGeom prst="rect">
              <a:avLst/>
            </a:prstGeom>
          </p:spPr>
        </p:pic>
        <p:pic>
          <p:nvPicPr>
            <p:cNvPr id="11" name="Picture 10"/>
            <p:cNvPicPr/>
            <p:nvPr/>
          </p:nvPicPr>
          <p:blipFill>
            <a:blip r:embed="rId7"/>
            <a:stretch>
              <a:fillRect/>
            </a:stretch>
          </p:blipFill>
          <p:spPr>
            <a:xfrm>
              <a:off x="3124200" y="1466088"/>
              <a:ext cx="3014472" cy="2749296"/>
            </a:xfrm>
            <a:prstGeom prst="rect">
              <a:avLst/>
            </a:prstGeom>
          </p:spPr>
        </p:pic>
        <p:pic>
          <p:nvPicPr>
            <p:cNvPr id="12" name="Picture 11"/>
            <p:cNvPicPr/>
            <p:nvPr/>
          </p:nvPicPr>
          <p:blipFill>
            <a:blip r:embed="rId8"/>
            <a:stretch>
              <a:fillRect/>
            </a:stretch>
          </p:blipFill>
          <p:spPr>
            <a:xfrm>
              <a:off x="5922264" y="2825494"/>
              <a:ext cx="3198114" cy="2929890"/>
            </a:xfrm>
            <a:prstGeom prst="rect">
              <a:avLst/>
            </a:prstGeom>
          </p:spPr>
        </p:pic>
        <p:pic>
          <p:nvPicPr>
            <p:cNvPr id="13" name="Picture 12"/>
            <p:cNvPicPr/>
            <p:nvPr/>
          </p:nvPicPr>
          <p:blipFill>
            <a:blip r:embed="rId9"/>
            <a:stretch>
              <a:fillRect/>
            </a:stretch>
          </p:blipFill>
          <p:spPr>
            <a:xfrm>
              <a:off x="6019800" y="2919984"/>
              <a:ext cx="3005328" cy="2743200"/>
            </a:xfrm>
            <a:prstGeom prst="rect">
              <a:avLst/>
            </a:prstGeom>
          </p:spPr>
        </p:pic>
      </p:grpSp>
    </p:spTree>
    <p:extLst>
      <p:ext uri="{BB962C8B-B14F-4D97-AF65-F5344CB8AC3E}">
        <p14:creationId xmlns:p14="http://schemas.microsoft.com/office/powerpoint/2010/main" val="1104027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latin typeface="Times New Roman" panose="02020603050405020304" pitchFamily="18" charset="0"/>
                <a:cs typeface="Times New Roman" panose="02020603050405020304" pitchFamily="18" charset="0"/>
              </a:rPr>
              <a:t>Chụp cộng hưởng từ</a:t>
            </a:r>
            <a:endParaRPr lang="en-US">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2811" y="2155371"/>
            <a:ext cx="11625202" cy="3738935"/>
          </a:xfrm>
        </p:spPr>
        <p:txBody>
          <a:bodyPr>
            <a:normAutofit fontScale="92500"/>
          </a:bodyPr>
          <a:lstStyle/>
          <a:p>
            <a:pPr marL="305435" lvl="0" indent="-305435">
              <a:lnSpc>
                <a:spcPct val="150000"/>
              </a:lnSpc>
              <a:spcBef>
                <a:spcPts val="0"/>
              </a:spcBef>
              <a:spcAft>
                <a:spcPts val="0"/>
              </a:spcAft>
              <a:buClr>
                <a:schemeClr val="dk1"/>
              </a:buClr>
              <a:buSzPts val="2400"/>
              <a:buFont typeface="Arial" panose="020B0604020202020204" pitchFamily="34" charset="0"/>
              <a:buChar char="•"/>
            </a:pPr>
            <a:r>
              <a:rPr lang="vi-VN" sz="2800">
                <a:solidFill>
                  <a:schemeClr val="tx1"/>
                </a:solidFill>
                <a:latin typeface="Times New Roman"/>
                <a:cs typeface="Times New Roman"/>
              </a:rPr>
              <a:t>MRI phân </a:t>
            </a:r>
            <a:r>
              <a:rPr lang="vi-VN" sz="2800" err="1">
                <a:solidFill>
                  <a:schemeClr val="tx1"/>
                </a:solidFill>
                <a:latin typeface="Times New Roman"/>
                <a:cs typeface="Times New Roman"/>
              </a:rPr>
              <a:t>biệt</a:t>
            </a:r>
            <a:r>
              <a:rPr lang="vi-VN" sz="2800">
                <a:solidFill>
                  <a:schemeClr val="tx1"/>
                </a:solidFill>
                <a:latin typeface="Times New Roman"/>
                <a:cs typeface="Times New Roman"/>
              </a:rPr>
              <a:t> </a:t>
            </a:r>
            <a:r>
              <a:rPr lang="vi-VN" sz="2800" err="1">
                <a:solidFill>
                  <a:schemeClr val="tx1"/>
                </a:solidFill>
                <a:latin typeface="Times New Roman"/>
                <a:cs typeface="Times New Roman"/>
              </a:rPr>
              <a:t>rất</a:t>
            </a:r>
            <a:r>
              <a:rPr lang="vi-VN" sz="2800">
                <a:solidFill>
                  <a:schemeClr val="tx1"/>
                </a:solidFill>
                <a:latin typeface="Times New Roman"/>
                <a:cs typeface="Times New Roman"/>
              </a:rPr>
              <a:t> </a:t>
            </a:r>
            <a:r>
              <a:rPr lang="vi-VN" sz="2800" err="1">
                <a:solidFill>
                  <a:schemeClr val="tx1"/>
                </a:solidFill>
                <a:latin typeface="Times New Roman"/>
                <a:cs typeface="Times New Roman"/>
              </a:rPr>
              <a:t>tốt</a:t>
            </a:r>
            <a:r>
              <a:rPr lang="vi-VN" sz="2800">
                <a:solidFill>
                  <a:schemeClr val="tx1"/>
                </a:solidFill>
                <a:latin typeface="Times New Roman"/>
                <a:cs typeface="Times New Roman"/>
              </a:rPr>
              <a:t> </a:t>
            </a:r>
            <a:r>
              <a:rPr lang="vi-VN" sz="2800" err="1">
                <a:solidFill>
                  <a:schemeClr val="tx1"/>
                </a:solidFill>
                <a:latin typeface="Times New Roman"/>
                <a:cs typeface="Times New Roman"/>
              </a:rPr>
              <a:t>giữa</a:t>
            </a:r>
            <a:r>
              <a:rPr lang="vi-VN" sz="2800">
                <a:solidFill>
                  <a:schemeClr val="tx1"/>
                </a:solidFill>
                <a:latin typeface="Times New Roman"/>
                <a:cs typeface="Times New Roman"/>
              </a:rPr>
              <a:t> UTBMTBG </a:t>
            </a:r>
            <a:r>
              <a:rPr lang="vi-VN" sz="2800" err="1">
                <a:solidFill>
                  <a:schemeClr val="tx1"/>
                </a:solidFill>
                <a:latin typeface="Times New Roman"/>
                <a:cs typeface="Times New Roman"/>
              </a:rPr>
              <a:t>với</a:t>
            </a:r>
            <a:r>
              <a:rPr lang="vi-VN" sz="2800">
                <a:solidFill>
                  <a:schemeClr val="tx1"/>
                </a:solidFill>
                <a:latin typeface="Times New Roman"/>
                <a:cs typeface="Times New Roman"/>
              </a:rPr>
              <a:t> </a:t>
            </a:r>
            <a:r>
              <a:rPr lang="vi-VN" sz="2800" err="1">
                <a:solidFill>
                  <a:schemeClr val="tx1"/>
                </a:solidFill>
                <a:latin typeface="Times New Roman"/>
                <a:cs typeface="Times New Roman"/>
              </a:rPr>
              <a:t>các</a:t>
            </a:r>
            <a:r>
              <a:rPr lang="vi-VN" sz="2800">
                <a:solidFill>
                  <a:schemeClr val="tx1"/>
                </a:solidFill>
                <a:latin typeface="Times New Roman"/>
                <a:cs typeface="Times New Roman"/>
              </a:rPr>
              <a:t> </a:t>
            </a:r>
            <a:r>
              <a:rPr lang="vi-VN" sz="2800" err="1">
                <a:solidFill>
                  <a:schemeClr val="tx1"/>
                </a:solidFill>
                <a:latin typeface="Times New Roman"/>
                <a:cs typeface="Times New Roman"/>
              </a:rPr>
              <a:t>tổn</a:t>
            </a:r>
            <a:r>
              <a:rPr lang="vi-VN" sz="2800">
                <a:solidFill>
                  <a:schemeClr val="tx1"/>
                </a:solidFill>
                <a:latin typeface="Times New Roman"/>
                <a:cs typeface="Times New Roman"/>
              </a:rPr>
              <a:t> thương khu </a:t>
            </a:r>
            <a:r>
              <a:rPr lang="vi-VN" sz="2800" err="1">
                <a:solidFill>
                  <a:schemeClr val="tx1"/>
                </a:solidFill>
                <a:latin typeface="Times New Roman"/>
                <a:cs typeface="Times New Roman"/>
              </a:rPr>
              <a:t>trú</a:t>
            </a:r>
            <a:r>
              <a:rPr lang="vi-VN" sz="2800">
                <a:solidFill>
                  <a:schemeClr val="tx1"/>
                </a:solidFill>
                <a:latin typeface="Times New Roman"/>
                <a:cs typeface="Times New Roman"/>
              </a:rPr>
              <a:t> </a:t>
            </a:r>
            <a:r>
              <a:rPr lang="vi-VN" sz="2800" err="1">
                <a:solidFill>
                  <a:schemeClr val="tx1"/>
                </a:solidFill>
                <a:latin typeface="Times New Roman"/>
                <a:cs typeface="Times New Roman"/>
              </a:rPr>
              <a:t>khác</a:t>
            </a:r>
            <a:r>
              <a:rPr lang="vi-VN" sz="2800">
                <a:solidFill>
                  <a:schemeClr val="tx1"/>
                </a:solidFill>
                <a:latin typeface="Times New Roman"/>
                <a:cs typeface="Times New Roman"/>
              </a:rPr>
              <a:t> trong gan.</a:t>
            </a:r>
            <a:endParaRPr lang="en-US" sz="2800">
              <a:solidFill>
                <a:schemeClr val="tx1"/>
              </a:solidFill>
              <a:latin typeface="Times New Roman"/>
              <a:cs typeface="Times New Roman"/>
            </a:endParaRPr>
          </a:p>
          <a:p>
            <a:pPr marL="305435" lvl="0" indent="-305435">
              <a:lnSpc>
                <a:spcPct val="150000"/>
              </a:lnSpc>
              <a:spcBef>
                <a:spcPts val="1000"/>
              </a:spcBef>
              <a:spcAft>
                <a:spcPts val="0"/>
              </a:spcAft>
              <a:buClr>
                <a:schemeClr val="dk1"/>
              </a:buClr>
              <a:buSzPts val="2400"/>
              <a:buFont typeface="Arial" panose="020B0604020202020204" pitchFamily="34" charset="0"/>
              <a:buChar char="•"/>
            </a:pPr>
            <a:r>
              <a:rPr lang="vi-VN" sz="2800">
                <a:solidFill>
                  <a:schemeClr val="tx1"/>
                </a:solidFill>
                <a:latin typeface="Times New Roman"/>
                <a:cs typeface="Times New Roman"/>
              </a:rPr>
              <a:t>MRI </a:t>
            </a:r>
            <a:r>
              <a:rPr lang="vi-VN" sz="2800" err="1">
                <a:solidFill>
                  <a:schemeClr val="tx1"/>
                </a:solidFill>
                <a:latin typeface="Times New Roman"/>
                <a:cs typeface="Times New Roman"/>
              </a:rPr>
              <a:t>với</a:t>
            </a:r>
            <a:r>
              <a:rPr lang="vi-VN" sz="2800">
                <a:solidFill>
                  <a:schemeClr val="tx1"/>
                </a:solidFill>
                <a:latin typeface="Times New Roman"/>
                <a:cs typeface="Times New Roman"/>
              </a:rPr>
              <a:t> </a:t>
            </a:r>
            <a:r>
              <a:rPr lang="vi-VN" sz="2800" err="1">
                <a:solidFill>
                  <a:schemeClr val="tx1"/>
                </a:solidFill>
                <a:latin typeface="Times New Roman"/>
                <a:cs typeface="Times New Roman"/>
              </a:rPr>
              <a:t>chất</a:t>
            </a:r>
            <a:r>
              <a:rPr lang="vi-VN" sz="2800">
                <a:solidFill>
                  <a:schemeClr val="tx1"/>
                </a:solidFill>
                <a:latin typeface="Times New Roman"/>
                <a:cs typeface="Times New Roman"/>
              </a:rPr>
              <a:t> tương </a:t>
            </a:r>
            <a:r>
              <a:rPr lang="vi-VN" sz="2800" err="1">
                <a:solidFill>
                  <a:schemeClr val="tx1"/>
                </a:solidFill>
                <a:latin typeface="Times New Roman"/>
                <a:cs typeface="Times New Roman"/>
              </a:rPr>
              <a:t>phản</a:t>
            </a:r>
            <a:r>
              <a:rPr lang="vi-VN" sz="2800">
                <a:solidFill>
                  <a:schemeClr val="tx1"/>
                </a:solidFill>
                <a:latin typeface="Times New Roman"/>
                <a:cs typeface="Times New Roman"/>
              </a:rPr>
              <a:t> </a:t>
            </a:r>
            <a:r>
              <a:rPr lang="vi-VN" sz="2800" err="1">
                <a:solidFill>
                  <a:schemeClr val="tx1"/>
                </a:solidFill>
                <a:latin typeface="Times New Roman"/>
                <a:cs typeface="Times New Roman"/>
              </a:rPr>
              <a:t>từ</a:t>
            </a:r>
            <a:r>
              <a:rPr lang="vi-VN" sz="2800">
                <a:solidFill>
                  <a:schemeClr val="tx1"/>
                </a:solidFill>
                <a:latin typeface="Times New Roman"/>
                <a:cs typeface="Times New Roman"/>
              </a:rPr>
              <a:t> gan </a:t>
            </a:r>
            <a:r>
              <a:rPr lang="vi-VN" sz="2800" err="1">
                <a:solidFill>
                  <a:schemeClr val="tx1"/>
                </a:solidFill>
                <a:latin typeface="Times New Roman"/>
                <a:cs typeface="Times New Roman"/>
              </a:rPr>
              <a:t>mật</a:t>
            </a:r>
            <a:r>
              <a:rPr lang="vi-VN" sz="2800">
                <a:solidFill>
                  <a:schemeClr val="tx1"/>
                </a:solidFill>
                <a:latin typeface="Times New Roman"/>
                <a:cs typeface="Times New Roman"/>
              </a:rPr>
              <a:t> </a:t>
            </a:r>
            <a:r>
              <a:rPr lang="vi-VN" sz="2800" err="1">
                <a:solidFill>
                  <a:schemeClr val="tx1"/>
                </a:solidFill>
                <a:latin typeface="Times New Roman"/>
                <a:cs typeface="Times New Roman"/>
              </a:rPr>
              <a:t>gadoxetate</a:t>
            </a:r>
            <a:r>
              <a:rPr lang="vi-VN" sz="2800">
                <a:solidFill>
                  <a:schemeClr val="tx1"/>
                </a:solidFill>
                <a:latin typeface="Times New Roman"/>
                <a:cs typeface="Times New Roman"/>
              </a:rPr>
              <a:t> </a:t>
            </a:r>
            <a:r>
              <a:rPr lang="vi-VN" sz="2800" err="1">
                <a:solidFill>
                  <a:schemeClr val="tx1"/>
                </a:solidFill>
                <a:latin typeface="Times New Roman"/>
                <a:cs typeface="Times New Roman"/>
              </a:rPr>
              <a:t>disodium</a:t>
            </a:r>
            <a:r>
              <a:rPr lang="vi-VN" sz="2800">
                <a:solidFill>
                  <a:schemeClr val="tx1"/>
                </a:solidFill>
                <a:latin typeface="Times New Roman"/>
                <a:cs typeface="Times New Roman"/>
              </a:rPr>
              <a:t> (</a:t>
            </a:r>
            <a:r>
              <a:rPr lang="vi-VN" sz="2800" err="1">
                <a:solidFill>
                  <a:schemeClr val="tx1"/>
                </a:solidFill>
                <a:latin typeface="Times New Roman"/>
                <a:cs typeface="Times New Roman"/>
              </a:rPr>
              <a:t>Gd</a:t>
            </a:r>
            <a:r>
              <a:rPr lang="vi-VN" sz="2800">
                <a:solidFill>
                  <a:schemeClr val="tx1"/>
                </a:solidFill>
                <a:latin typeface="Times New Roman"/>
                <a:cs typeface="Times New Roman"/>
              </a:rPr>
              <a:t>-EOB-DTPA) </a:t>
            </a:r>
            <a:r>
              <a:rPr lang="vi-VN" sz="2800" err="1">
                <a:solidFill>
                  <a:schemeClr val="tx1"/>
                </a:solidFill>
                <a:latin typeface="Times New Roman"/>
                <a:cs typeface="Times New Roman"/>
              </a:rPr>
              <a:t>có</a:t>
            </a:r>
            <a:r>
              <a:rPr lang="vi-VN" sz="2800">
                <a:solidFill>
                  <a:schemeClr val="tx1"/>
                </a:solidFill>
                <a:latin typeface="Times New Roman"/>
                <a:cs typeface="Times New Roman"/>
              </a:rPr>
              <a:t> </a:t>
            </a:r>
            <a:r>
              <a:rPr lang="vi-VN" sz="2800" err="1">
                <a:solidFill>
                  <a:schemeClr val="tx1"/>
                </a:solidFill>
                <a:latin typeface="Times New Roman"/>
                <a:cs typeface="Times New Roman"/>
              </a:rPr>
              <a:t>độ</a:t>
            </a:r>
            <a:r>
              <a:rPr lang="vi-VN" sz="2800">
                <a:solidFill>
                  <a:schemeClr val="tx1"/>
                </a:solidFill>
                <a:latin typeface="Times New Roman"/>
                <a:cs typeface="Times New Roman"/>
              </a:rPr>
              <a:t> </a:t>
            </a:r>
            <a:r>
              <a:rPr lang="vi-VN" sz="2800" err="1">
                <a:solidFill>
                  <a:schemeClr val="tx1"/>
                </a:solidFill>
                <a:latin typeface="Times New Roman"/>
                <a:cs typeface="Times New Roman"/>
              </a:rPr>
              <a:t>nhạy</a:t>
            </a:r>
            <a:r>
              <a:rPr lang="vi-VN" sz="2800">
                <a:solidFill>
                  <a:schemeClr val="tx1"/>
                </a:solidFill>
                <a:latin typeface="Times New Roman"/>
                <a:cs typeface="Times New Roman"/>
              </a:rPr>
              <a:t> cao hơn CT </a:t>
            </a:r>
            <a:r>
              <a:rPr lang="vi-VN" sz="2800" err="1">
                <a:solidFill>
                  <a:schemeClr val="tx1"/>
                </a:solidFill>
                <a:latin typeface="Times New Roman"/>
                <a:cs typeface="Times New Roman"/>
              </a:rPr>
              <a:t>động</a:t>
            </a:r>
            <a:r>
              <a:rPr lang="vi-VN" sz="2800">
                <a:solidFill>
                  <a:schemeClr val="tx1"/>
                </a:solidFill>
                <a:latin typeface="Times New Roman"/>
                <a:cs typeface="Times New Roman"/>
              </a:rPr>
              <a:t> </a:t>
            </a:r>
            <a:r>
              <a:rPr lang="vi-VN" sz="2800" err="1">
                <a:solidFill>
                  <a:schemeClr val="tx1"/>
                </a:solidFill>
                <a:latin typeface="Times New Roman"/>
                <a:cs typeface="Times New Roman"/>
              </a:rPr>
              <a:t>và</a:t>
            </a:r>
            <a:r>
              <a:rPr lang="vi-VN" sz="2800">
                <a:solidFill>
                  <a:schemeClr val="tx1"/>
                </a:solidFill>
                <a:latin typeface="Times New Roman"/>
                <a:cs typeface="Times New Roman"/>
              </a:rPr>
              <a:t> MRI </a:t>
            </a:r>
            <a:r>
              <a:rPr lang="vi-VN" sz="2800" err="1">
                <a:solidFill>
                  <a:schemeClr val="tx1"/>
                </a:solidFill>
                <a:latin typeface="Times New Roman"/>
                <a:cs typeface="Times New Roman"/>
              </a:rPr>
              <a:t>sử</a:t>
            </a:r>
            <a:r>
              <a:rPr lang="vi-VN" sz="2800">
                <a:solidFill>
                  <a:schemeClr val="tx1"/>
                </a:solidFill>
                <a:latin typeface="Times New Roman"/>
                <a:cs typeface="Times New Roman"/>
              </a:rPr>
              <a:t> </a:t>
            </a:r>
            <a:r>
              <a:rPr lang="vi-VN" sz="2800" err="1">
                <a:solidFill>
                  <a:schemeClr val="tx1"/>
                </a:solidFill>
                <a:latin typeface="Times New Roman"/>
                <a:cs typeface="Times New Roman"/>
              </a:rPr>
              <a:t>dụng</a:t>
            </a:r>
            <a:r>
              <a:rPr lang="vi-VN" sz="2800">
                <a:solidFill>
                  <a:schemeClr val="tx1"/>
                </a:solidFill>
                <a:latin typeface="Times New Roman"/>
                <a:cs typeface="Times New Roman"/>
              </a:rPr>
              <a:t> </a:t>
            </a:r>
            <a:r>
              <a:rPr lang="vi-VN" sz="2800" err="1">
                <a:solidFill>
                  <a:schemeClr val="tx1"/>
                </a:solidFill>
                <a:latin typeface="Times New Roman"/>
                <a:cs typeface="Times New Roman"/>
              </a:rPr>
              <a:t>chất</a:t>
            </a:r>
            <a:r>
              <a:rPr lang="vi-VN" sz="2800">
                <a:solidFill>
                  <a:schemeClr val="tx1"/>
                </a:solidFill>
                <a:latin typeface="Times New Roman"/>
                <a:cs typeface="Times New Roman"/>
              </a:rPr>
              <a:t> tương </a:t>
            </a:r>
            <a:r>
              <a:rPr lang="vi-VN" sz="2800" err="1">
                <a:solidFill>
                  <a:schemeClr val="tx1"/>
                </a:solidFill>
                <a:latin typeface="Times New Roman"/>
                <a:cs typeface="Times New Roman"/>
              </a:rPr>
              <a:t>phản</a:t>
            </a:r>
            <a:r>
              <a:rPr lang="vi-VN" sz="2800">
                <a:solidFill>
                  <a:schemeClr val="tx1"/>
                </a:solidFill>
                <a:latin typeface="Times New Roman"/>
                <a:cs typeface="Times New Roman"/>
              </a:rPr>
              <a:t> </a:t>
            </a:r>
            <a:r>
              <a:rPr lang="vi-VN" sz="2800" err="1">
                <a:solidFill>
                  <a:schemeClr val="tx1"/>
                </a:solidFill>
                <a:latin typeface="Times New Roman"/>
                <a:cs typeface="Times New Roman"/>
              </a:rPr>
              <a:t>từ</a:t>
            </a:r>
            <a:r>
              <a:rPr lang="vi-VN" sz="2800">
                <a:solidFill>
                  <a:schemeClr val="tx1"/>
                </a:solidFill>
                <a:latin typeface="Times New Roman"/>
                <a:cs typeface="Times New Roman"/>
              </a:rPr>
              <a:t> </a:t>
            </a:r>
            <a:r>
              <a:rPr lang="vi-VN" sz="2800" err="1">
                <a:solidFill>
                  <a:schemeClr val="tx1"/>
                </a:solidFill>
                <a:latin typeface="Times New Roman"/>
                <a:cs typeface="Times New Roman"/>
              </a:rPr>
              <a:t>khác</a:t>
            </a:r>
            <a:r>
              <a:rPr lang="vi-VN" sz="2800">
                <a:solidFill>
                  <a:schemeClr val="tx1"/>
                </a:solidFill>
                <a:latin typeface="Times New Roman"/>
                <a:cs typeface="Times New Roman"/>
              </a:rPr>
              <a:t>.</a:t>
            </a:r>
          </a:p>
          <a:p>
            <a:pPr marL="305435" lvl="0" indent="-305435">
              <a:lnSpc>
                <a:spcPct val="150000"/>
              </a:lnSpc>
              <a:spcBef>
                <a:spcPts val="1000"/>
              </a:spcBef>
              <a:spcAft>
                <a:spcPts val="0"/>
              </a:spcAft>
              <a:buClr>
                <a:schemeClr val="dk1"/>
              </a:buClr>
              <a:buSzPts val="2400"/>
              <a:buFont typeface="Arial" panose="020B0604020202020204" pitchFamily="34" charset="0"/>
              <a:buChar char="•"/>
            </a:pPr>
            <a:r>
              <a:rPr lang="vi-VN" sz="2800" err="1">
                <a:solidFill>
                  <a:schemeClr val="tx1"/>
                </a:solidFill>
                <a:latin typeface="Times New Roman"/>
                <a:cs typeface="Times New Roman"/>
              </a:rPr>
              <a:t>Hình</a:t>
            </a:r>
            <a:r>
              <a:rPr lang="vi-VN" sz="2800">
                <a:solidFill>
                  <a:schemeClr val="tx1"/>
                </a:solidFill>
                <a:latin typeface="Times New Roman"/>
                <a:cs typeface="Times New Roman"/>
              </a:rPr>
              <a:t> </a:t>
            </a:r>
            <a:r>
              <a:rPr lang="vi-VN" sz="2800" err="1">
                <a:solidFill>
                  <a:schemeClr val="tx1"/>
                </a:solidFill>
                <a:latin typeface="Times New Roman"/>
                <a:cs typeface="Times New Roman"/>
              </a:rPr>
              <a:t>ảnh</a:t>
            </a:r>
            <a:r>
              <a:rPr lang="vi-VN" sz="2800">
                <a:solidFill>
                  <a:schemeClr val="tx1"/>
                </a:solidFill>
                <a:latin typeface="Times New Roman"/>
                <a:cs typeface="Times New Roman"/>
              </a:rPr>
              <a:t> </a:t>
            </a:r>
            <a:r>
              <a:rPr lang="vi-VN" sz="2800" err="1">
                <a:solidFill>
                  <a:schemeClr val="tx1"/>
                </a:solidFill>
                <a:latin typeface="Times New Roman"/>
                <a:cs typeface="Times New Roman"/>
              </a:rPr>
              <a:t>điển</a:t>
            </a:r>
            <a:r>
              <a:rPr lang="vi-VN" sz="2800">
                <a:solidFill>
                  <a:schemeClr val="tx1"/>
                </a:solidFill>
                <a:latin typeface="Times New Roman"/>
                <a:cs typeface="Times New Roman"/>
              </a:rPr>
              <a:t> </a:t>
            </a:r>
            <a:r>
              <a:rPr lang="vi-VN" sz="2800" err="1">
                <a:solidFill>
                  <a:schemeClr val="tx1"/>
                </a:solidFill>
                <a:latin typeface="Times New Roman"/>
                <a:cs typeface="Times New Roman"/>
              </a:rPr>
              <a:t>hình</a:t>
            </a:r>
            <a:r>
              <a:rPr lang="vi-VN" sz="2800">
                <a:solidFill>
                  <a:schemeClr val="tx1"/>
                </a:solidFill>
                <a:latin typeface="Times New Roman"/>
                <a:cs typeface="Times New Roman"/>
              </a:rPr>
              <a:t> </a:t>
            </a:r>
            <a:r>
              <a:rPr lang="vi-VN" sz="2800" err="1">
                <a:solidFill>
                  <a:schemeClr val="tx1"/>
                </a:solidFill>
                <a:latin typeface="Times New Roman"/>
                <a:cs typeface="Times New Roman"/>
              </a:rPr>
              <a:t>của</a:t>
            </a:r>
            <a:r>
              <a:rPr lang="vi-VN" sz="2800">
                <a:solidFill>
                  <a:schemeClr val="tx1"/>
                </a:solidFill>
                <a:latin typeface="Times New Roman"/>
                <a:cs typeface="Times New Roman"/>
              </a:rPr>
              <a:t> UTBMTBGL: tăng </a:t>
            </a:r>
            <a:r>
              <a:rPr lang="vi-VN" sz="2800" err="1">
                <a:solidFill>
                  <a:schemeClr val="tx1"/>
                </a:solidFill>
                <a:latin typeface="Times New Roman"/>
                <a:cs typeface="Times New Roman"/>
              </a:rPr>
              <a:t>bắt</a:t>
            </a:r>
            <a:r>
              <a:rPr lang="vi-VN" sz="2800">
                <a:solidFill>
                  <a:schemeClr val="tx1"/>
                </a:solidFill>
                <a:latin typeface="Times New Roman"/>
                <a:cs typeface="Times New Roman"/>
              </a:rPr>
              <a:t> </a:t>
            </a:r>
            <a:r>
              <a:rPr lang="vi-VN" sz="2800" err="1">
                <a:solidFill>
                  <a:schemeClr val="tx1"/>
                </a:solidFill>
                <a:latin typeface="Times New Roman"/>
                <a:cs typeface="Times New Roman"/>
              </a:rPr>
              <a:t>thuốc</a:t>
            </a:r>
            <a:r>
              <a:rPr lang="vi-VN" sz="2800">
                <a:solidFill>
                  <a:schemeClr val="tx1"/>
                </a:solidFill>
                <a:latin typeface="Times New Roman"/>
                <a:cs typeface="Times New Roman"/>
              </a:rPr>
              <a:t> </a:t>
            </a:r>
            <a:r>
              <a:rPr lang="vi-VN" sz="2800" err="1">
                <a:solidFill>
                  <a:schemeClr val="tx1"/>
                </a:solidFill>
                <a:latin typeface="Times New Roman"/>
                <a:cs typeface="Times New Roman"/>
              </a:rPr>
              <a:t>cản</a:t>
            </a:r>
            <a:r>
              <a:rPr lang="vi-VN" sz="2800">
                <a:solidFill>
                  <a:schemeClr val="tx1"/>
                </a:solidFill>
                <a:latin typeface="Times New Roman"/>
                <a:cs typeface="Times New Roman"/>
              </a:rPr>
              <a:t> </a:t>
            </a:r>
            <a:r>
              <a:rPr lang="vi-VN" sz="2800" err="1">
                <a:solidFill>
                  <a:schemeClr val="tx1"/>
                </a:solidFill>
                <a:latin typeface="Times New Roman"/>
                <a:cs typeface="Times New Roman"/>
              </a:rPr>
              <a:t>từ</a:t>
            </a:r>
            <a:r>
              <a:rPr lang="vi-VN" sz="2800">
                <a:solidFill>
                  <a:schemeClr val="tx1"/>
                </a:solidFill>
                <a:latin typeface="Times New Roman"/>
                <a:cs typeface="Times New Roman"/>
              </a:rPr>
              <a:t> trong </a:t>
            </a:r>
            <a:r>
              <a:rPr lang="vi-VN" sz="2800" err="1">
                <a:solidFill>
                  <a:schemeClr val="tx1"/>
                </a:solidFill>
                <a:latin typeface="Times New Roman"/>
                <a:cs typeface="Times New Roman"/>
              </a:rPr>
              <a:t>thì</a:t>
            </a:r>
            <a:r>
              <a:rPr lang="vi-VN" sz="2800">
                <a:solidFill>
                  <a:schemeClr val="tx1"/>
                </a:solidFill>
                <a:latin typeface="Times New Roman"/>
                <a:cs typeface="Times New Roman"/>
              </a:rPr>
              <a:t> </a:t>
            </a:r>
            <a:r>
              <a:rPr lang="vi-VN" sz="2800" err="1">
                <a:solidFill>
                  <a:schemeClr val="tx1"/>
                </a:solidFill>
                <a:latin typeface="Times New Roman"/>
                <a:cs typeface="Times New Roman"/>
              </a:rPr>
              <a:t>động</a:t>
            </a:r>
            <a:r>
              <a:rPr lang="vi-VN" sz="2800">
                <a:solidFill>
                  <a:schemeClr val="tx1"/>
                </a:solidFill>
                <a:latin typeface="Times New Roman"/>
                <a:cs typeface="Times New Roman"/>
              </a:rPr>
              <a:t> </a:t>
            </a:r>
            <a:r>
              <a:rPr lang="vi-VN" sz="2800" err="1">
                <a:solidFill>
                  <a:schemeClr val="tx1"/>
                </a:solidFill>
                <a:latin typeface="Times New Roman"/>
                <a:cs typeface="Times New Roman"/>
              </a:rPr>
              <a:t>mạch</a:t>
            </a:r>
            <a:r>
              <a:rPr lang="vi-VN" sz="2800">
                <a:solidFill>
                  <a:schemeClr val="tx1"/>
                </a:solidFill>
                <a:latin typeface="Times New Roman"/>
                <a:cs typeface="Times New Roman"/>
              </a:rPr>
              <a:t> </a:t>
            </a:r>
            <a:r>
              <a:rPr lang="vi-VN" sz="2800" err="1">
                <a:solidFill>
                  <a:schemeClr val="tx1"/>
                </a:solidFill>
                <a:latin typeface="Times New Roman"/>
                <a:cs typeface="Times New Roman"/>
              </a:rPr>
              <a:t>và</a:t>
            </a:r>
            <a:r>
              <a:rPr lang="vi-VN" sz="2800">
                <a:solidFill>
                  <a:schemeClr val="tx1"/>
                </a:solidFill>
                <a:latin typeface="Times New Roman"/>
                <a:cs typeface="Times New Roman"/>
              </a:rPr>
              <a:t> </a:t>
            </a:r>
            <a:r>
              <a:rPr lang="vi-VN" sz="2800" err="1">
                <a:solidFill>
                  <a:schemeClr val="tx1"/>
                </a:solidFill>
                <a:latin typeface="Times New Roman"/>
                <a:cs typeface="Times New Roman"/>
              </a:rPr>
              <a:t>thải</a:t>
            </a:r>
            <a:r>
              <a:rPr lang="vi-VN" sz="2800">
                <a:solidFill>
                  <a:schemeClr val="tx1"/>
                </a:solidFill>
                <a:latin typeface="Times New Roman"/>
                <a:cs typeface="Times New Roman"/>
              </a:rPr>
              <a:t> </a:t>
            </a:r>
            <a:r>
              <a:rPr lang="vi-VN" sz="2800" err="1">
                <a:solidFill>
                  <a:schemeClr val="tx1"/>
                </a:solidFill>
                <a:latin typeface="Times New Roman"/>
                <a:cs typeface="Times New Roman"/>
              </a:rPr>
              <a:t>thuốc</a:t>
            </a:r>
            <a:r>
              <a:rPr lang="vi-VN" sz="2800">
                <a:solidFill>
                  <a:schemeClr val="tx1"/>
                </a:solidFill>
                <a:latin typeface="Times New Roman"/>
                <a:cs typeface="Times New Roman"/>
              </a:rPr>
              <a:t> trong </a:t>
            </a:r>
            <a:r>
              <a:rPr lang="vi-VN" sz="2800" err="1">
                <a:solidFill>
                  <a:schemeClr val="tx1"/>
                </a:solidFill>
                <a:latin typeface="Times New Roman"/>
                <a:cs typeface="Times New Roman"/>
              </a:rPr>
              <a:t>thì</a:t>
            </a:r>
            <a:r>
              <a:rPr lang="vi-VN" sz="2800">
                <a:solidFill>
                  <a:schemeClr val="tx1"/>
                </a:solidFill>
                <a:latin typeface="Times New Roman"/>
                <a:cs typeface="Times New Roman"/>
              </a:rPr>
              <a:t> </a:t>
            </a:r>
            <a:r>
              <a:rPr lang="vi-VN" sz="2800" err="1">
                <a:solidFill>
                  <a:schemeClr val="tx1"/>
                </a:solidFill>
                <a:latin typeface="Times New Roman"/>
                <a:cs typeface="Times New Roman"/>
              </a:rPr>
              <a:t>tĩnh</a:t>
            </a:r>
            <a:r>
              <a:rPr lang="vi-VN" sz="2800">
                <a:solidFill>
                  <a:schemeClr val="tx1"/>
                </a:solidFill>
                <a:latin typeface="Times New Roman"/>
                <a:cs typeface="Times New Roman"/>
              </a:rPr>
              <a:t> </a:t>
            </a:r>
            <a:r>
              <a:rPr lang="vi-VN" sz="2800" err="1">
                <a:solidFill>
                  <a:schemeClr val="tx1"/>
                </a:solidFill>
                <a:latin typeface="Times New Roman"/>
                <a:cs typeface="Times New Roman"/>
              </a:rPr>
              <a:t>mạch</a:t>
            </a:r>
            <a:r>
              <a:rPr lang="vi-VN" sz="2800">
                <a:solidFill>
                  <a:schemeClr val="tx1"/>
                </a:solidFill>
                <a:latin typeface="Times New Roman"/>
                <a:cs typeface="Times New Roman"/>
              </a:rPr>
              <a:t> hay </a:t>
            </a:r>
            <a:r>
              <a:rPr lang="vi-VN" sz="2800" err="1">
                <a:solidFill>
                  <a:schemeClr val="tx1"/>
                </a:solidFill>
                <a:latin typeface="Times New Roman"/>
                <a:cs typeface="Times New Roman"/>
              </a:rPr>
              <a:t>thì</a:t>
            </a:r>
            <a:r>
              <a:rPr lang="vi-VN" sz="2800">
                <a:solidFill>
                  <a:schemeClr val="tx1"/>
                </a:solidFill>
                <a:latin typeface="Times New Roman"/>
                <a:cs typeface="Times New Roman"/>
              </a:rPr>
              <a:t> </a:t>
            </a:r>
            <a:r>
              <a:rPr lang="vi-VN" sz="2800" err="1">
                <a:solidFill>
                  <a:schemeClr val="tx1"/>
                </a:solidFill>
                <a:latin typeface="Times New Roman"/>
                <a:cs typeface="Times New Roman"/>
              </a:rPr>
              <a:t>muộn</a:t>
            </a:r>
            <a:r>
              <a:rPr lang="vi-VN" sz="2800">
                <a:solidFill>
                  <a:schemeClr val="tx1"/>
                </a:solidFill>
                <a:latin typeface="Times New Roman"/>
                <a:cs typeface="Times New Roman"/>
              </a:rPr>
              <a:t>.</a:t>
            </a:r>
            <a:endParaRPr lang="en-US" sz="2800">
              <a:solidFill>
                <a:schemeClr val="tx1"/>
              </a:solidFill>
              <a:latin typeface="Times New Roman"/>
              <a:cs typeface="Times New Roman"/>
            </a:endParaRPr>
          </a:p>
        </p:txBody>
      </p:sp>
    </p:spTree>
    <p:extLst>
      <p:ext uri="{BB962C8B-B14F-4D97-AF65-F5344CB8AC3E}">
        <p14:creationId xmlns:p14="http://schemas.microsoft.com/office/powerpoint/2010/main" val="3037519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2AF8A6A-D9BA-32E0-63FE-BFACB59D6494}"/>
              </a:ext>
            </a:extLst>
          </p:cNvPr>
          <p:cNvSpPr>
            <a:spLocks noGrp="1"/>
          </p:cNvSpPr>
          <p:nvPr>
            <p:ph type="title"/>
          </p:nvPr>
        </p:nvSpPr>
        <p:spPr/>
        <p:txBody>
          <a:bodyPr/>
          <a:lstStyle/>
          <a:p>
            <a:r>
              <a:rPr lang="vi-VN">
                <a:latin typeface="Tahoma"/>
                <a:ea typeface="Tahoma"/>
                <a:cs typeface="Tahoma"/>
              </a:rPr>
              <a:t>LI-RAD 2018</a:t>
            </a:r>
            <a:endParaRPr lang="vi-VN"/>
          </a:p>
        </p:txBody>
      </p:sp>
      <p:pic>
        <p:nvPicPr>
          <p:cNvPr id="7" name="Hình ảnh 7" descr="Ảnh có chứa bàn&#10;&#10;Mô tả được tự động tạo">
            <a:extLst>
              <a:ext uri="{FF2B5EF4-FFF2-40B4-BE49-F238E27FC236}">
                <a16:creationId xmlns:a16="http://schemas.microsoft.com/office/drawing/2014/main" id="{0ADC003D-AC89-8574-4697-F900C4470A5A}"/>
              </a:ext>
            </a:extLst>
          </p:cNvPr>
          <p:cNvPicPr>
            <a:picLocks noGrp="1" noChangeAspect="1"/>
          </p:cNvPicPr>
          <p:nvPr>
            <p:ph idx="1"/>
          </p:nvPr>
        </p:nvPicPr>
        <p:blipFill rotWithShape="1">
          <a:blip r:embed="rId3"/>
          <a:srcRect t="54297" r="-2128"/>
          <a:stretch/>
        </p:blipFill>
        <p:spPr>
          <a:xfrm>
            <a:off x="5259602" y="2108609"/>
            <a:ext cx="6589655" cy="4427177"/>
          </a:xfrm>
        </p:spPr>
      </p:pic>
      <p:pic>
        <p:nvPicPr>
          <p:cNvPr id="10" name="Hình ảnh 10">
            <a:extLst>
              <a:ext uri="{FF2B5EF4-FFF2-40B4-BE49-F238E27FC236}">
                <a16:creationId xmlns:a16="http://schemas.microsoft.com/office/drawing/2014/main" id="{001DA351-8A85-78A7-3D5E-560CCEE9A023}"/>
              </a:ext>
            </a:extLst>
          </p:cNvPr>
          <p:cNvPicPr>
            <a:picLocks noChangeAspect="1"/>
          </p:cNvPicPr>
          <p:nvPr/>
        </p:nvPicPr>
        <p:blipFill rotWithShape="1">
          <a:blip r:embed="rId4"/>
          <a:srcRect l="32553" t="25879" r="28985" b="28973"/>
          <a:stretch/>
        </p:blipFill>
        <p:spPr>
          <a:xfrm>
            <a:off x="-77636" y="2039627"/>
            <a:ext cx="5242304" cy="4624239"/>
          </a:xfrm>
          <a:prstGeom prst="rect">
            <a:avLst/>
          </a:prstGeom>
        </p:spPr>
      </p:pic>
    </p:spTree>
    <p:extLst>
      <p:ext uri="{BB962C8B-B14F-4D97-AF65-F5344CB8AC3E}">
        <p14:creationId xmlns:p14="http://schemas.microsoft.com/office/powerpoint/2010/main" val="517728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A64F7F3-7814-1F5B-9F8B-636D330D1CE0}"/>
              </a:ext>
            </a:extLst>
          </p:cNvPr>
          <p:cNvSpPr>
            <a:spLocks noGrp="1"/>
          </p:cNvSpPr>
          <p:nvPr>
            <p:ph type="title"/>
          </p:nvPr>
        </p:nvSpPr>
        <p:spPr/>
        <p:txBody>
          <a:bodyPr/>
          <a:lstStyle/>
          <a:p>
            <a:endParaRPr lang="vi-VN"/>
          </a:p>
        </p:txBody>
      </p:sp>
      <p:pic>
        <p:nvPicPr>
          <p:cNvPr id="4" name="Hình ảnh 4" descr="Ảnh có chứa văn bản, ảnh chụp màn hình, màn hình&#10;&#10;Mô tả được tự động tạo">
            <a:extLst>
              <a:ext uri="{FF2B5EF4-FFF2-40B4-BE49-F238E27FC236}">
                <a16:creationId xmlns:a16="http://schemas.microsoft.com/office/drawing/2014/main" id="{514C6D2C-1942-65B5-913B-1F4DE6C737DC}"/>
              </a:ext>
            </a:extLst>
          </p:cNvPr>
          <p:cNvPicPr>
            <a:picLocks noGrp="1" noChangeAspect="1"/>
          </p:cNvPicPr>
          <p:nvPr>
            <p:ph idx="1"/>
          </p:nvPr>
        </p:nvPicPr>
        <p:blipFill rotWithShape="1">
          <a:blip r:embed="rId3"/>
          <a:srcRect l="9231" t="28125" r="6154" b="19141"/>
          <a:stretch/>
        </p:blipFill>
        <p:spPr>
          <a:xfrm>
            <a:off x="1214537" y="1964836"/>
            <a:ext cx="10294787" cy="3593127"/>
          </a:xfrm>
        </p:spPr>
      </p:pic>
    </p:spTree>
    <p:extLst>
      <p:ext uri="{BB962C8B-B14F-4D97-AF65-F5344CB8AC3E}">
        <p14:creationId xmlns:p14="http://schemas.microsoft.com/office/powerpoint/2010/main" val="21425436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D27736B7-D9A0-E473-723C-473488BA5CE2}"/>
              </a:ext>
            </a:extLst>
          </p:cNvPr>
          <p:cNvPicPr>
            <a:picLocks noChangeAspect="1"/>
          </p:cNvPicPr>
          <p:nvPr/>
        </p:nvPicPr>
        <p:blipFill>
          <a:blip r:embed="rId3"/>
          <a:stretch>
            <a:fillRect/>
          </a:stretch>
        </p:blipFill>
        <p:spPr>
          <a:xfrm>
            <a:off x="1676400" y="1832890"/>
            <a:ext cx="3246407" cy="2358336"/>
          </a:xfrm>
          <a:prstGeom prst="rect">
            <a:avLst/>
          </a:prstGeom>
        </p:spPr>
      </p:pic>
      <p:pic>
        <p:nvPicPr>
          <p:cNvPr id="4" name="Picture 4" descr="A picture containing text, indoor&#10;&#10;Description automatically generated">
            <a:extLst>
              <a:ext uri="{FF2B5EF4-FFF2-40B4-BE49-F238E27FC236}">
                <a16:creationId xmlns:a16="http://schemas.microsoft.com/office/drawing/2014/main" id="{1131DC80-BDCE-873E-E444-7266AB05A08F}"/>
              </a:ext>
            </a:extLst>
          </p:cNvPr>
          <p:cNvPicPr>
            <a:picLocks noChangeAspect="1"/>
          </p:cNvPicPr>
          <p:nvPr/>
        </p:nvPicPr>
        <p:blipFill>
          <a:blip r:embed="rId4"/>
          <a:stretch>
            <a:fillRect/>
          </a:stretch>
        </p:blipFill>
        <p:spPr>
          <a:xfrm>
            <a:off x="5098212" y="1881002"/>
            <a:ext cx="3188897" cy="2290864"/>
          </a:xfrm>
          <a:prstGeom prst="rect">
            <a:avLst/>
          </a:prstGeom>
        </p:spPr>
      </p:pic>
      <p:pic>
        <p:nvPicPr>
          <p:cNvPr id="5" name="Picture 5" descr="A picture containing text&#10;&#10;Description automatically generated">
            <a:extLst>
              <a:ext uri="{FF2B5EF4-FFF2-40B4-BE49-F238E27FC236}">
                <a16:creationId xmlns:a16="http://schemas.microsoft.com/office/drawing/2014/main" id="{A7A34EAE-5915-C9A9-56B0-68B89280B070}"/>
              </a:ext>
            </a:extLst>
          </p:cNvPr>
          <p:cNvPicPr>
            <a:picLocks noChangeAspect="1"/>
          </p:cNvPicPr>
          <p:nvPr/>
        </p:nvPicPr>
        <p:blipFill>
          <a:blip r:embed="rId5"/>
          <a:stretch>
            <a:fillRect/>
          </a:stretch>
        </p:blipFill>
        <p:spPr>
          <a:xfrm>
            <a:off x="1676401" y="4305417"/>
            <a:ext cx="3318293" cy="2402221"/>
          </a:xfrm>
          <a:prstGeom prst="rect">
            <a:avLst/>
          </a:prstGeom>
        </p:spPr>
      </p:pic>
      <p:pic>
        <p:nvPicPr>
          <p:cNvPr id="6" name="Picture 6" descr="A picture containing text&#10;&#10;Description automatically generated">
            <a:extLst>
              <a:ext uri="{FF2B5EF4-FFF2-40B4-BE49-F238E27FC236}">
                <a16:creationId xmlns:a16="http://schemas.microsoft.com/office/drawing/2014/main" id="{64DE91D9-BC2C-DBAB-5ED7-3901B60638E8}"/>
              </a:ext>
            </a:extLst>
          </p:cNvPr>
          <p:cNvPicPr>
            <a:picLocks noChangeAspect="1"/>
          </p:cNvPicPr>
          <p:nvPr/>
        </p:nvPicPr>
        <p:blipFill>
          <a:blip r:embed="rId6"/>
          <a:stretch>
            <a:fillRect/>
          </a:stretch>
        </p:blipFill>
        <p:spPr>
          <a:xfrm>
            <a:off x="5098211" y="4307131"/>
            <a:ext cx="3188898" cy="2312532"/>
          </a:xfrm>
          <a:prstGeom prst="rect">
            <a:avLst/>
          </a:prstGeom>
        </p:spPr>
      </p:pic>
      <p:sp>
        <p:nvSpPr>
          <p:cNvPr id="7" name="Rectangle 6">
            <a:extLst>
              <a:ext uri="{FF2B5EF4-FFF2-40B4-BE49-F238E27FC236}">
                <a16:creationId xmlns:a16="http://schemas.microsoft.com/office/drawing/2014/main" id="{B6EF782E-5736-9ADC-8D86-A5B628562883}"/>
              </a:ext>
            </a:extLst>
          </p:cNvPr>
          <p:cNvSpPr/>
          <p:nvPr/>
        </p:nvSpPr>
        <p:spPr>
          <a:xfrm>
            <a:off x="1411856" y="800819"/>
            <a:ext cx="6282903" cy="920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Times New Roman"/>
                <a:cs typeface="Times New Roman"/>
              </a:rPr>
              <a:t>U </a:t>
            </a:r>
            <a:r>
              <a:rPr lang="en-US" sz="2400" b="1" err="1">
                <a:solidFill>
                  <a:schemeClr val="tx1"/>
                </a:solidFill>
                <a:latin typeface="Times New Roman"/>
                <a:cs typeface="Times New Roman"/>
              </a:rPr>
              <a:t>mạch</a:t>
            </a:r>
            <a:r>
              <a:rPr lang="en-US" sz="2400" b="1">
                <a:solidFill>
                  <a:schemeClr val="tx1"/>
                </a:solidFill>
                <a:latin typeface="Times New Roman"/>
                <a:cs typeface="Times New Roman"/>
              </a:rPr>
              <a:t> </a:t>
            </a:r>
            <a:r>
              <a:rPr lang="en-US" sz="2400" b="1" err="1">
                <a:solidFill>
                  <a:schemeClr val="tx1"/>
                </a:solidFill>
                <a:latin typeface="Times New Roman"/>
                <a:cs typeface="Times New Roman"/>
              </a:rPr>
              <a:t>máu</a:t>
            </a:r>
            <a:r>
              <a:rPr lang="en-US" sz="2400" b="1">
                <a:solidFill>
                  <a:schemeClr val="tx1"/>
                </a:solidFill>
                <a:latin typeface="Times New Roman"/>
                <a:cs typeface="Times New Roman"/>
              </a:rPr>
              <a:t> </a:t>
            </a:r>
            <a:r>
              <a:rPr lang="en-US" sz="2400" b="1" err="1">
                <a:solidFill>
                  <a:schemeClr val="tx1"/>
                </a:solidFill>
                <a:latin typeface="Times New Roman"/>
                <a:cs typeface="Times New Roman"/>
              </a:rPr>
              <a:t>gan</a:t>
            </a:r>
            <a:r>
              <a:rPr lang="en-US" sz="2400" b="1">
                <a:solidFill>
                  <a:schemeClr val="tx1"/>
                </a:solidFill>
                <a:latin typeface="Times New Roman"/>
                <a:cs typeface="Times New Roman"/>
              </a:rPr>
              <a:t> ( Hepatic Hemangioma)</a:t>
            </a:r>
          </a:p>
        </p:txBody>
      </p:sp>
      <p:sp>
        <p:nvSpPr>
          <p:cNvPr id="8" name="Rectangle 7">
            <a:extLst>
              <a:ext uri="{FF2B5EF4-FFF2-40B4-BE49-F238E27FC236}">
                <a16:creationId xmlns:a16="http://schemas.microsoft.com/office/drawing/2014/main" id="{74DD7245-0087-3E5B-219C-FFAEC37FA921}"/>
              </a:ext>
            </a:extLst>
          </p:cNvPr>
          <p:cNvSpPr/>
          <p:nvPr/>
        </p:nvSpPr>
        <p:spPr>
          <a:xfrm>
            <a:off x="8557405" y="1835988"/>
            <a:ext cx="3637469" cy="27029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2000">
                <a:solidFill>
                  <a:srgbClr val="000000"/>
                </a:solidFill>
                <a:latin typeface="Times New Roman"/>
                <a:cs typeface="Times New Roman"/>
              </a:rPr>
              <a:t>Hình </a:t>
            </a:r>
            <a:r>
              <a:rPr lang="en-US" sz="2000" err="1">
                <a:solidFill>
                  <a:srgbClr val="000000"/>
                </a:solidFill>
                <a:latin typeface="Times New Roman"/>
                <a:cs typeface="Times New Roman"/>
              </a:rPr>
              <a:t>ảnh</a:t>
            </a:r>
            <a:r>
              <a:rPr lang="en-US" sz="2000">
                <a:solidFill>
                  <a:srgbClr val="000000"/>
                </a:solidFill>
                <a:latin typeface="Times New Roman"/>
                <a:cs typeface="Times New Roman"/>
              </a:rPr>
              <a:t> </a:t>
            </a:r>
            <a:r>
              <a:rPr lang="en-US" sz="2000" err="1">
                <a:solidFill>
                  <a:srgbClr val="000000"/>
                </a:solidFill>
                <a:latin typeface="Times New Roman"/>
                <a:cs typeface="Times New Roman"/>
              </a:rPr>
              <a:t>ngấm</a:t>
            </a:r>
            <a:r>
              <a:rPr lang="en-US" sz="2000">
                <a:solidFill>
                  <a:srgbClr val="000000"/>
                </a:solidFill>
                <a:latin typeface="Times New Roman"/>
                <a:cs typeface="Times New Roman"/>
              </a:rPr>
              <a:t> </a:t>
            </a:r>
            <a:r>
              <a:rPr lang="en-US" sz="2000" err="1">
                <a:solidFill>
                  <a:srgbClr val="000000"/>
                </a:solidFill>
                <a:latin typeface="Times New Roman"/>
                <a:cs typeface="Times New Roman"/>
              </a:rPr>
              <a:t>thuốc</a:t>
            </a:r>
            <a:r>
              <a:rPr lang="en-US" sz="2000">
                <a:solidFill>
                  <a:srgbClr val="000000"/>
                </a:solidFill>
                <a:latin typeface="Times New Roman"/>
                <a:cs typeface="Times New Roman"/>
              </a:rPr>
              <a:t> </a:t>
            </a:r>
            <a:r>
              <a:rPr lang="en-US" sz="2000" err="1">
                <a:solidFill>
                  <a:srgbClr val="000000"/>
                </a:solidFill>
                <a:latin typeface="Times New Roman"/>
                <a:cs typeface="Times New Roman"/>
              </a:rPr>
              <a:t>cản</a:t>
            </a:r>
            <a:r>
              <a:rPr lang="en-US" sz="2000">
                <a:solidFill>
                  <a:srgbClr val="000000"/>
                </a:solidFill>
                <a:latin typeface="Times New Roman"/>
                <a:cs typeface="Times New Roman"/>
              </a:rPr>
              <a:t> </a:t>
            </a:r>
            <a:r>
              <a:rPr lang="en-US" sz="2000" err="1">
                <a:solidFill>
                  <a:srgbClr val="000000"/>
                </a:solidFill>
                <a:latin typeface="Times New Roman"/>
                <a:cs typeface="Times New Roman"/>
              </a:rPr>
              <a:t>quang</a:t>
            </a:r>
            <a:r>
              <a:rPr lang="en-US" sz="2000">
                <a:solidFill>
                  <a:srgbClr val="000000"/>
                </a:solidFill>
                <a:latin typeface="Times New Roman"/>
                <a:cs typeface="Times New Roman"/>
              </a:rPr>
              <a:t> </a:t>
            </a:r>
            <a:r>
              <a:rPr lang="en-US" sz="2000" err="1">
                <a:solidFill>
                  <a:srgbClr val="000000"/>
                </a:solidFill>
                <a:latin typeface="Times New Roman"/>
                <a:cs typeface="Times New Roman"/>
              </a:rPr>
              <a:t>dần</a:t>
            </a:r>
            <a:r>
              <a:rPr lang="en-US" sz="2000">
                <a:solidFill>
                  <a:srgbClr val="000000"/>
                </a:solidFill>
                <a:latin typeface="Times New Roman"/>
                <a:cs typeface="Times New Roman"/>
              </a:rPr>
              <a:t> </a:t>
            </a:r>
            <a:r>
              <a:rPr lang="en-US" sz="2000" err="1">
                <a:solidFill>
                  <a:srgbClr val="000000"/>
                </a:solidFill>
                <a:latin typeface="Times New Roman"/>
                <a:cs typeface="Times New Roman"/>
              </a:rPr>
              <a:t>dần</a:t>
            </a:r>
            <a:r>
              <a:rPr lang="en-US" sz="2000">
                <a:solidFill>
                  <a:srgbClr val="000000"/>
                </a:solidFill>
                <a:latin typeface="Times New Roman"/>
                <a:cs typeface="Times New Roman"/>
              </a:rPr>
              <a:t> </a:t>
            </a:r>
            <a:r>
              <a:rPr lang="en-US" sz="2000" err="1">
                <a:solidFill>
                  <a:srgbClr val="000000"/>
                </a:solidFill>
                <a:latin typeface="Times New Roman"/>
                <a:cs typeface="Times New Roman"/>
              </a:rPr>
              <a:t>từ</a:t>
            </a:r>
            <a:r>
              <a:rPr lang="en-US" sz="2000">
                <a:solidFill>
                  <a:srgbClr val="000000"/>
                </a:solidFill>
                <a:latin typeface="Times New Roman"/>
                <a:cs typeface="Times New Roman"/>
              </a:rPr>
              <a:t> </a:t>
            </a:r>
            <a:r>
              <a:rPr lang="en-US" sz="2000" err="1">
                <a:solidFill>
                  <a:srgbClr val="000000"/>
                </a:solidFill>
                <a:latin typeface="Times New Roman"/>
                <a:cs typeface="Times New Roman"/>
              </a:rPr>
              <a:t>ngoại</a:t>
            </a:r>
            <a:r>
              <a:rPr lang="en-US" sz="2000">
                <a:solidFill>
                  <a:srgbClr val="000000"/>
                </a:solidFill>
                <a:latin typeface="Times New Roman"/>
                <a:cs typeface="Times New Roman"/>
              </a:rPr>
              <a:t> vi </a:t>
            </a:r>
            <a:r>
              <a:rPr lang="en-US" sz="2000" err="1">
                <a:solidFill>
                  <a:srgbClr val="000000"/>
                </a:solidFill>
                <a:latin typeface="Times New Roman"/>
                <a:cs typeface="Times New Roman"/>
              </a:rPr>
              <a:t>vào</a:t>
            </a:r>
            <a:r>
              <a:rPr lang="en-US" sz="2000">
                <a:solidFill>
                  <a:srgbClr val="000000"/>
                </a:solidFill>
                <a:latin typeface="Times New Roman"/>
                <a:cs typeface="Times New Roman"/>
              </a:rPr>
              <a:t> </a:t>
            </a:r>
            <a:r>
              <a:rPr lang="en-US" sz="2000" err="1">
                <a:solidFill>
                  <a:srgbClr val="000000"/>
                </a:solidFill>
                <a:latin typeface="Times New Roman"/>
                <a:cs typeface="Times New Roman"/>
              </a:rPr>
              <a:t>trung</a:t>
            </a:r>
            <a:r>
              <a:rPr lang="en-US" sz="2000">
                <a:solidFill>
                  <a:srgbClr val="000000"/>
                </a:solidFill>
                <a:latin typeface="Times New Roman"/>
                <a:cs typeface="Times New Roman"/>
              </a:rPr>
              <a:t> </a:t>
            </a:r>
            <a:r>
              <a:rPr lang="en-US" sz="2000" err="1">
                <a:solidFill>
                  <a:srgbClr val="000000"/>
                </a:solidFill>
                <a:latin typeface="Times New Roman"/>
                <a:cs typeface="Times New Roman"/>
              </a:rPr>
              <a:t>tâm</a:t>
            </a:r>
            <a:endParaRPr lang="en-US" sz="2000">
              <a:solidFill>
                <a:srgbClr val="000000"/>
              </a:solidFill>
              <a:latin typeface="Times New Roman"/>
              <a:cs typeface="Times New Roman"/>
            </a:endParaRPr>
          </a:p>
        </p:txBody>
      </p:sp>
    </p:spTree>
    <p:extLst>
      <p:ext uri="{BB962C8B-B14F-4D97-AF65-F5344CB8AC3E}">
        <p14:creationId xmlns:p14="http://schemas.microsoft.com/office/powerpoint/2010/main" val="2578158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0707AA7D-2B36-3B12-1A49-E37B6E156382}"/>
              </a:ext>
            </a:extLst>
          </p:cNvPr>
          <p:cNvPicPr>
            <a:picLocks noChangeAspect="1"/>
          </p:cNvPicPr>
          <p:nvPr/>
        </p:nvPicPr>
        <p:blipFill>
          <a:blip r:embed="rId3"/>
          <a:stretch>
            <a:fillRect/>
          </a:stretch>
        </p:blipFill>
        <p:spPr>
          <a:xfrm>
            <a:off x="281795" y="2076505"/>
            <a:ext cx="3821503" cy="4106043"/>
          </a:xfrm>
          <a:prstGeom prst="rect">
            <a:avLst/>
          </a:prstGeom>
        </p:spPr>
      </p:pic>
      <p:pic>
        <p:nvPicPr>
          <p:cNvPr id="3" name="Picture 3" descr="A picture containing microscope&#10;&#10;Description automatically generated">
            <a:extLst>
              <a:ext uri="{FF2B5EF4-FFF2-40B4-BE49-F238E27FC236}">
                <a16:creationId xmlns:a16="http://schemas.microsoft.com/office/drawing/2014/main" id="{C380DAF8-BC04-627E-0357-4F6B26DD3E24}"/>
              </a:ext>
            </a:extLst>
          </p:cNvPr>
          <p:cNvPicPr>
            <a:picLocks noChangeAspect="1"/>
          </p:cNvPicPr>
          <p:nvPr/>
        </p:nvPicPr>
        <p:blipFill>
          <a:blip r:embed="rId4"/>
          <a:stretch>
            <a:fillRect/>
          </a:stretch>
        </p:blipFill>
        <p:spPr>
          <a:xfrm>
            <a:off x="4163684" y="2428763"/>
            <a:ext cx="3807121" cy="3927040"/>
          </a:xfrm>
          <a:prstGeom prst="rect">
            <a:avLst/>
          </a:prstGeom>
        </p:spPr>
      </p:pic>
      <p:pic>
        <p:nvPicPr>
          <p:cNvPr id="4" name="Picture 4">
            <a:extLst>
              <a:ext uri="{FF2B5EF4-FFF2-40B4-BE49-F238E27FC236}">
                <a16:creationId xmlns:a16="http://schemas.microsoft.com/office/drawing/2014/main" id="{D33988BA-8278-7EAE-9E1E-76507BF127A5}"/>
              </a:ext>
            </a:extLst>
          </p:cNvPr>
          <p:cNvPicPr>
            <a:picLocks noChangeAspect="1"/>
          </p:cNvPicPr>
          <p:nvPr/>
        </p:nvPicPr>
        <p:blipFill>
          <a:blip r:embed="rId5"/>
          <a:stretch>
            <a:fillRect/>
          </a:stretch>
        </p:blipFill>
        <p:spPr>
          <a:xfrm>
            <a:off x="8031192" y="2832842"/>
            <a:ext cx="3677728" cy="4024659"/>
          </a:xfrm>
          <a:prstGeom prst="rect">
            <a:avLst/>
          </a:prstGeom>
        </p:spPr>
      </p:pic>
      <p:sp>
        <p:nvSpPr>
          <p:cNvPr id="5" name="Rectangle 4">
            <a:extLst>
              <a:ext uri="{FF2B5EF4-FFF2-40B4-BE49-F238E27FC236}">
                <a16:creationId xmlns:a16="http://schemas.microsoft.com/office/drawing/2014/main" id="{6E136CD8-7B8E-A6DC-1374-B2BC7A421C99}"/>
              </a:ext>
            </a:extLst>
          </p:cNvPr>
          <p:cNvSpPr/>
          <p:nvPr/>
        </p:nvSpPr>
        <p:spPr>
          <a:xfrm>
            <a:off x="549214" y="685801"/>
            <a:ext cx="8367620" cy="48883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r>
              <a:rPr lang="en-US" sz="2000" b="1">
                <a:latin typeface="Times New Roman"/>
                <a:ea typeface="+mn-lt"/>
                <a:cs typeface="+mn-lt"/>
              </a:rPr>
              <a:t>Sang </a:t>
            </a:r>
            <a:r>
              <a:rPr lang="en-US" sz="2000" b="1" err="1">
                <a:latin typeface="Times New Roman"/>
                <a:ea typeface="+mn-lt"/>
                <a:cs typeface="+mn-lt"/>
              </a:rPr>
              <a:t>thương</a:t>
            </a:r>
            <a:r>
              <a:rPr lang="en-US" sz="2000" b="1">
                <a:latin typeface="Times New Roman"/>
                <a:ea typeface="+mn-lt"/>
                <a:cs typeface="+mn-lt"/>
              </a:rPr>
              <a:t> </a:t>
            </a:r>
            <a:r>
              <a:rPr lang="en-US" sz="2000" b="1" err="1">
                <a:latin typeface="Times New Roman"/>
                <a:ea typeface="+mn-lt"/>
                <a:cs typeface="+mn-lt"/>
              </a:rPr>
              <a:t>tăng</a:t>
            </a:r>
            <a:r>
              <a:rPr lang="en-US" sz="2000" b="1">
                <a:latin typeface="Times New Roman"/>
                <a:ea typeface="+mn-lt"/>
                <a:cs typeface="+mn-lt"/>
              </a:rPr>
              <a:t> sản </a:t>
            </a:r>
            <a:r>
              <a:rPr lang="en-US" sz="2000" b="1" err="1">
                <a:latin typeface="Times New Roman"/>
                <a:ea typeface="+mn-lt"/>
                <a:cs typeface="+mn-lt"/>
              </a:rPr>
              <a:t>dạng</a:t>
            </a:r>
            <a:r>
              <a:rPr lang="en-US" sz="2000" b="1">
                <a:latin typeface="Times New Roman"/>
                <a:ea typeface="+mn-lt"/>
                <a:cs typeface="+mn-lt"/>
              </a:rPr>
              <a:t> nốt </a:t>
            </a:r>
            <a:r>
              <a:rPr lang="en-US" sz="2000" b="1">
                <a:latin typeface="Times New Roman"/>
                <a:ea typeface="+mn-lt"/>
                <a:cs typeface="Times New Roman"/>
              </a:rPr>
              <a:t>Focal</a:t>
            </a:r>
            <a:r>
              <a:rPr lang="en-US" sz="2000" b="1">
                <a:latin typeface="Times New Roman"/>
                <a:cs typeface="Times New Roman"/>
              </a:rPr>
              <a:t> nodules Hyperplasia</a:t>
            </a:r>
          </a:p>
        </p:txBody>
      </p:sp>
      <p:sp>
        <p:nvSpPr>
          <p:cNvPr id="6" name="Rectangle 5">
            <a:extLst>
              <a:ext uri="{FF2B5EF4-FFF2-40B4-BE49-F238E27FC236}">
                <a16:creationId xmlns:a16="http://schemas.microsoft.com/office/drawing/2014/main" id="{881A5EDE-CFC1-EA77-BFCC-76E64B4622DB}"/>
              </a:ext>
            </a:extLst>
          </p:cNvPr>
          <p:cNvSpPr/>
          <p:nvPr/>
        </p:nvSpPr>
        <p:spPr>
          <a:xfrm>
            <a:off x="4445481" y="1006927"/>
            <a:ext cx="3378677" cy="97283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a:p>
            <a:pPr algn="ctr"/>
            <a:endParaRPr lang="en-US"/>
          </a:p>
          <a:p>
            <a:pPr algn="ctr"/>
            <a:r>
              <a:rPr lang="en-US" err="1">
                <a:latin typeface="Times New Roman"/>
                <a:cs typeface="Times New Roman"/>
              </a:rPr>
              <a:t>Thì</a:t>
            </a:r>
            <a:r>
              <a:rPr lang="en-US">
                <a:latin typeface="Times New Roman"/>
                <a:cs typeface="Times New Roman"/>
              </a:rPr>
              <a:t> </a:t>
            </a:r>
            <a:r>
              <a:rPr lang="en-US" err="1">
                <a:latin typeface="Times New Roman"/>
                <a:cs typeface="Times New Roman"/>
              </a:rPr>
              <a:t>động</a:t>
            </a:r>
            <a:r>
              <a:rPr lang="en-US">
                <a:latin typeface="Times New Roman"/>
                <a:cs typeface="Times New Roman"/>
              </a:rPr>
              <a:t> </a:t>
            </a:r>
            <a:r>
              <a:rPr lang="en-US" err="1">
                <a:latin typeface="Times New Roman"/>
                <a:cs typeface="Times New Roman"/>
              </a:rPr>
              <a:t>mạch</a:t>
            </a:r>
            <a:r>
              <a:rPr lang="en-US">
                <a:latin typeface="Times New Roman"/>
                <a:cs typeface="Times New Roman"/>
              </a:rPr>
              <a:t>: Tăng </a:t>
            </a:r>
            <a:r>
              <a:rPr lang="en-US" err="1">
                <a:latin typeface="Times New Roman"/>
                <a:cs typeface="Times New Roman"/>
              </a:rPr>
              <a:t>giữ</a:t>
            </a:r>
            <a:r>
              <a:rPr lang="en-US">
                <a:latin typeface="Times New Roman"/>
                <a:cs typeface="Times New Roman"/>
              </a:rPr>
              <a:t> </a:t>
            </a:r>
            <a:r>
              <a:rPr lang="en-US" err="1">
                <a:latin typeface="Times New Roman"/>
                <a:cs typeface="Times New Roman"/>
              </a:rPr>
              <a:t>thuốc</a:t>
            </a:r>
            <a:r>
              <a:rPr lang="en-US">
                <a:latin typeface="Times New Roman"/>
                <a:cs typeface="Times New Roman"/>
              </a:rPr>
              <a:t> </a:t>
            </a:r>
            <a:r>
              <a:rPr lang="en-US" err="1">
                <a:latin typeface="Times New Roman"/>
                <a:cs typeface="Times New Roman"/>
              </a:rPr>
              <a:t>cản</a:t>
            </a:r>
            <a:r>
              <a:rPr lang="en-US">
                <a:latin typeface="Times New Roman"/>
                <a:cs typeface="Times New Roman"/>
              </a:rPr>
              <a:t> </a:t>
            </a:r>
            <a:r>
              <a:rPr lang="en-US" err="1">
                <a:latin typeface="Times New Roman"/>
                <a:cs typeface="Times New Roman"/>
              </a:rPr>
              <a:t>quang</a:t>
            </a:r>
            <a:endParaRPr lang="en-US">
              <a:latin typeface="Times New Roman"/>
              <a:cs typeface="Times New Roman"/>
            </a:endParaRPr>
          </a:p>
        </p:txBody>
      </p:sp>
      <p:sp>
        <p:nvSpPr>
          <p:cNvPr id="7" name="Rectangle 6">
            <a:extLst>
              <a:ext uri="{FF2B5EF4-FFF2-40B4-BE49-F238E27FC236}">
                <a16:creationId xmlns:a16="http://schemas.microsoft.com/office/drawing/2014/main" id="{2D14171D-0C5E-E643-4462-3BDAB4526A76}"/>
              </a:ext>
            </a:extLst>
          </p:cNvPr>
          <p:cNvSpPr/>
          <p:nvPr/>
        </p:nvSpPr>
        <p:spPr>
          <a:xfrm>
            <a:off x="549214" y="1260893"/>
            <a:ext cx="2976112" cy="733245"/>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err="1"/>
              <a:t>T</a:t>
            </a:r>
            <a:r>
              <a:rPr lang="en-US" err="1">
                <a:latin typeface="Times New Roman"/>
                <a:cs typeface="Times New Roman"/>
              </a:rPr>
              <a:t>hì</a:t>
            </a:r>
            <a:r>
              <a:rPr lang="en-US">
                <a:latin typeface="Times New Roman"/>
                <a:cs typeface="Times New Roman"/>
              </a:rPr>
              <a:t> </a:t>
            </a:r>
            <a:r>
              <a:rPr lang="en-US" err="1">
                <a:latin typeface="Times New Roman"/>
                <a:cs typeface="Times New Roman"/>
              </a:rPr>
              <a:t>tãnh</a:t>
            </a:r>
            <a:r>
              <a:rPr lang="en-US">
                <a:latin typeface="Times New Roman"/>
                <a:cs typeface="Times New Roman"/>
              </a:rPr>
              <a:t> </a:t>
            </a:r>
            <a:r>
              <a:rPr lang="en-US" err="1">
                <a:latin typeface="Times New Roman"/>
                <a:cs typeface="Times New Roman"/>
              </a:rPr>
              <a:t>mạch</a:t>
            </a:r>
            <a:r>
              <a:rPr lang="en-US">
                <a:latin typeface="Times New Roman"/>
                <a:cs typeface="Times New Roman"/>
              </a:rPr>
              <a:t>: </a:t>
            </a:r>
            <a:r>
              <a:rPr lang="en-US" err="1">
                <a:latin typeface="Times New Roman"/>
                <a:cs typeface="Times New Roman"/>
              </a:rPr>
              <a:t>Đồng</a:t>
            </a:r>
            <a:r>
              <a:rPr lang="en-US">
                <a:latin typeface="Times New Roman"/>
                <a:cs typeface="Times New Roman"/>
              </a:rPr>
              <a:t> hay </a:t>
            </a:r>
            <a:r>
              <a:rPr lang="en-US" err="1">
                <a:latin typeface="Times New Roman"/>
                <a:cs typeface="Times New Roman"/>
              </a:rPr>
              <a:t>giảm</a:t>
            </a:r>
            <a:r>
              <a:rPr lang="en-US">
                <a:latin typeface="Times New Roman"/>
                <a:cs typeface="Times New Roman"/>
              </a:rPr>
              <a:t> </a:t>
            </a:r>
            <a:r>
              <a:rPr lang="en-US" err="1">
                <a:latin typeface="Times New Roman"/>
                <a:cs typeface="Times New Roman"/>
              </a:rPr>
              <a:t>đậm</a:t>
            </a:r>
            <a:r>
              <a:rPr lang="en-US">
                <a:latin typeface="Times New Roman"/>
                <a:cs typeface="Times New Roman"/>
              </a:rPr>
              <a:t> </a:t>
            </a:r>
            <a:r>
              <a:rPr lang="en-US" err="1">
                <a:latin typeface="Times New Roman"/>
                <a:cs typeface="Times New Roman"/>
              </a:rPr>
              <a:t>độ</a:t>
            </a:r>
            <a:r>
              <a:rPr lang="en-US">
                <a:latin typeface="Times New Roman"/>
                <a:cs typeface="Times New Roman"/>
              </a:rPr>
              <a:t> so </a:t>
            </a:r>
            <a:r>
              <a:rPr lang="en-US" err="1">
                <a:latin typeface="Times New Roman"/>
                <a:cs typeface="Times New Roman"/>
              </a:rPr>
              <a:t>nhu</a:t>
            </a:r>
            <a:r>
              <a:rPr lang="en-US">
                <a:latin typeface="Times New Roman"/>
                <a:cs typeface="Times New Roman"/>
              </a:rPr>
              <a:t> </a:t>
            </a:r>
            <a:r>
              <a:rPr lang="en-US" err="1">
                <a:latin typeface="Times New Roman"/>
                <a:cs typeface="Times New Roman"/>
              </a:rPr>
              <a:t>mô</a:t>
            </a:r>
            <a:endParaRPr lang="en-US">
              <a:latin typeface="Times New Roman"/>
              <a:cs typeface="Times New Roman"/>
            </a:endParaRPr>
          </a:p>
        </p:txBody>
      </p:sp>
      <p:sp>
        <p:nvSpPr>
          <p:cNvPr id="8" name="Rectangle 7">
            <a:extLst>
              <a:ext uri="{FF2B5EF4-FFF2-40B4-BE49-F238E27FC236}">
                <a16:creationId xmlns:a16="http://schemas.microsoft.com/office/drawing/2014/main" id="{C3FA3DDB-464E-4F79-5D79-9B2B25E0217D}"/>
              </a:ext>
            </a:extLst>
          </p:cNvPr>
          <p:cNvSpPr/>
          <p:nvPr/>
        </p:nvSpPr>
        <p:spPr>
          <a:xfrm>
            <a:off x="8212347" y="1907875"/>
            <a:ext cx="3594338" cy="92015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err="1">
                <a:latin typeface="Times New Roman"/>
                <a:cs typeface="Times New Roman"/>
              </a:rPr>
              <a:t>Thì</a:t>
            </a:r>
            <a:r>
              <a:rPr lang="en-US">
                <a:latin typeface="Times New Roman"/>
                <a:cs typeface="Times New Roman"/>
              </a:rPr>
              <a:t> </a:t>
            </a:r>
            <a:r>
              <a:rPr lang="en-US" err="1">
                <a:latin typeface="Times New Roman"/>
                <a:cs typeface="Times New Roman"/>
              </a:rPr>
              <a:t>muộn</a:t>
            </a:r>
            <a:r>
              <a:rPr lang="en-US">
                <a:latin typeface="Times New Roman"/>
                <a:cs typeface="Times New Roman"/>
              </a:rPr>
              <a:t>: </a:t>
            </a:r>
            <a:r>
              <a:rPr lang="en-US" err="1">
                <a:latin typeface="Times New Roman"/>
                <a:cs typeface="Times New Roman"/>
              </a:rPr>
              <a:t>Đồng</a:t>
            </a:r>
            <a:r>
              <a:rPr lang="en-US">
                <a:latin typeface="Times New Roman"/>
                <a:cs typeface="Times New Roman"/>
              </a:rPr>
              <a:t> </a:t>
            </a:r>
            <a:r>
              <a:rPr lang="en-US" err="1">
                <a:latin typeface="Times New Roman"/>
                <a:cs typeface="Times New Roman"/>
              </a:rPr>
              <a:t>đậm</a:t>
            </a:r>
            <a:r>
              <a:rPr lang="en-US">
                <a:latin typeface="Times New Roman"/>
                <a:cs typeface="Times New Roman"/>
              </a:rPr>
              <a:t> </a:t>
            </a:r>
            <a:r>
              <a:rPr lang="en-US" err="1">
                <a:latin typeface="Times New Roman"/>
                <a:cs typeface="Times New Roman"/>
              </a:rPr>
              <a:t>độ</a:t>
            </a:r>
            <a:r>
              <a:rPr lang="en-US">
                <a:latin typeface="Times New Roman"/>
                <a:cs typeface="Times New Roman"/>
              </a:rPr>
              <a:t> </a:t>
            </a:r>
            <a:r>
              <a:rPr lang="en-US" err="1">
                <a:latin typeface="Times New Roman"/>
                <a:cs typeface="Times New Roman"/>
              </a:rPr>
              <a:t>nhu</a:t>
            </a:r>
            <a:r>
              <a:rPr lang="en-US">
                <a:latin typeface="Times New Roman"/>
                <a:cs typeface="Times New Roman"/>
              </a:rPr>
              <a:t> </a:t>
            </a:r>
            <a:r>
              <a:rPr lang="en-US" err="1">
                <a:latin typeface="Times New Roman"/>
                <a:cs typeface="Times New Roman"/>
              </a:rPr>
              <a:t>mô</a:t>
            </a:r>
            <a:endParaRPr lang="en-US">
              <a:latin typeface="Times New Roman"/>
              <a:cs typeface="Times New Roman"/>
            </a:endParaRPr>
          </a:p>
        </p:txBody>
      </p:sp>
    </p:spTree>
    <p:extLst>
      <p:ext uri="{BB962C8B-B14F-4D97-AF65-F5344CB8AC3E}">
        <p14:creationId xmlns:p14="http://schemas.microsoft.com/office/powerpoint/2010/main" val="22784745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233D443-09AE-0E0D-1C6E-905306C89DA0}"/>
              </a:ext>
            </a:extLst>
          </p:cNvPr>
          <p:cNvPicPr>
            <a:picLocks noChangeAspect="1"/>
          </p:cNvPicPr>
          <p:nvPr/>
        </p:nvPicPr>
        <p:blipFill>
          <a:blip r:embed="rId2"/>
          <a:stretch>
            <a:fillRect/>
          </a:stretch>
        </p:blipFill>
        <p:spPr>
          <a:xfrm>
            <a:off x="1518249" y="1609930"/>
            <a:ext cx="4324709" cy="3911308"/>
          </a:xfrm>
          <a:prstGeom prst="rect">
            <a:avLst/>
          </a:prstGeom>
        </p:spPr>
      </p:pic>
      <p:pic>
        <p:nvPicPr>
          <p:cNvPr id="3" name="Picture 3" descr="A picture containing indoor&#10;&#10;Description automatically generated">
            <a:extLst>
              <a:ext uri="{FF2B5EF4-FFF2-40B4-BE49-F238E27FC236}">
                <a16:creationId xmlns:a16="http://schemas.microsoft.com/office/drawing/2014/main" id="{AB71B995-02FB-6DE8-3C9C-3FC73FA69090}"/>
              </a:ext>
            </a:extLst>
          </p:cNvPr>
          <p:cNvPicPr>
            <a:picLocks noChangeAspect="1"/>
          </p:cNvPicPr>
          <p:nvPr/>
        </p:nvPicPr>
        <p:blipFill>
          <a:blip r:embed="rId3"/>
          <a:stretch>
            <a:fillRect/>
          </a:stretch>
        </p:blipFill>
        <p:spPr>
          <a:xfrm>
            <a:off x="5975230" y="1715015"/>
            <a:ext cx="4410973" cy="3801783"/>
          </a:xfrm>
          <a:prstGeom prst="rect">
            <a:avLst/>
          </a:prstGeom>
        </p:spPr>
      </p:pic>
      <p:sp>
        <p:nvSpPr>
          <p:cNvPr id="4" name="Rectangle 3">
            <a:extLst>
              <a:ext uri="{FF2B5EF4-FFF2-40B4-BE49-F238E27FC236}">
                <a16:creationId xmlns:a16="http://schemas.microsoft.com/office/drawing/2014/main" id="{799DA9A5-F2BD-B385-3A7A-950E65757BCA}"/>
              </a:ext>
            </a:extLst>
          </p:cNvPr>
          <p:cNvSpPr/>
          <p:nvPr/>
        </p:nvSpPr>
        <p:spPr>
          <a:xfrm>
            <a:off x="1296838" y="685801"/>
            <a:ext cx="4600754" cy="10351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000000"/>
                </a:solidFill>
                <a:latin typeface="Times New Roman"/>
                <a:cs typeface="Times New Roman"/>
              </a:rPr>
              <a:t>U </a:t>
            </a:r>
            <a:r>
              <a:rPr lang="en-US" sz="2400" b="1" err="1">
                <a:solidFill>
                  <a:srgbClr val="000000"/>
                </a:solidFill>
                <a:latin typeface="Times New Roman"/>
                <a:cs typeface="Times New Roman"/>
              </a:rPr>
              <a:t>tuyến</a:t>
            </a:r>
            <a:r>
              <a:rPr lang="en-US" sz="2400" b="1">
                <a:solidFill>
                  <a:srgbClr val="000000"/>
                </a:solidFill>
                <a:latin typeface="Times New Roman"/>
                <a:cs typeface="Times New Roman"/>
              </a:rPr>
              <a:t> </a:t>
            </a:r>
            <a:r>
              <a:rPr lang="en-US" sz="2400" b="1" err="1">
                <a:solidFill>
                  <a:srgbClr val="000000"/>
                </a:solidFill>
                <a:latin typeface="Times New Roman"/>
                <a:cs typeface="Times New Roman"/>
              </a:rPr>
              <a:t>gan</a:t>
            </a:r>
            <a:r>
              <a:rPr lang="en-US" sz="2400" b="1">
                <a:solidFill>
                  <a:srgbClr val="000000"/>
                </a:solidFill>
                <a:latin typeface="Times New Roman"/>
                <a:cs typeface="Times New Roman"/>
              </a:rPr>
              <a:t> ( Hepatic Adenoma)</a:t>
            </a:r>
          </a:p>
        </p:txBody>
      </p:sp>
      <p:sp>
        <p:nvSpPr>
          <p:cNvPr id="5" name="TextBox 4">
            <a:extLst>
              <a:ext uri="{FF2B5EF4-FFF2-40B4-BE49-F238E27FC236}">
                <a16:creationId xmlns:a16="http://schemas.microsoft.com/office/drawing/2014/main" id="{3CBC0916-E805-2DB6-2B0A-B760A4408BCC}"/>
              </a:ext>
            </a:extLst>
          </p:cNvPr>
          <p:cNvSpPr txBox="1"/>
          <p:nvPr/>
        </p:nvSpPr>
        <p:spPr>
          <a:xfrm>
            <a:off x="1518250" y="5874588"/>
            <a:ext cx="1026255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err="1">
                <a:latin typeface="Times New Roman"/>
                <a:cs typeface="Times New Roman"/>
              </a:rPr>
              <a:t>Thì</a:t>
            </a:r>
            <a:r>
              <a:rPr lang="en-US" sz="2000">
                <a:latin typeface="Times New Roman"/>
                <a:cs typeface="Times New Roman"/>
              </a:rPr>
              <a:t> </a:t>
            </a:r>
            <a:r>
              <a:rPr lang="en-US" sz="2000" err="1">
                <a:latin typeface="Times New Roman"/>
                <a:cs typeface="Times New Roman"/>
              </a:rPr>
              <a:t>động</a:t>
            </a:r>
            <a:r>
              <a:rPr lang="en-US" sz="2000">
                <a:latin typeface="Times New Roman"/>
                <a:cs typeface="Times New Roman"/>
              </a:rPr>
              <a:t> </a:t>
            </a:r>
            <a:r>
              <a:rPr lang="en-US" sz="2000" err="1">
                <a:latin typeface="Times New Roman"/>
                <a:cs typeface="Times New Roman"/>
              </a:rPr>
              <a:t>mạch</a:t>
            </a:r>
            <a:r>
              <a:rPr lang="en-US" sz="2000">
                <a:latin typeface="Times New Roman"/>
                <a:cs typeface="Times New Roman"/>
              </a:rPr>
              <a:t> : </a:t>
            </a:r>
            <a:r>
              <a:rPr lang="en-US" sz="2000" err="1">
                <a:latin typeface="Times New Roman"/>
                <a:cs typeface="Times New Roman"/>
              </a:rPr>
              <a:t>tăng</a:t>
            </a:r>
            <a:r>
              <a:rPr lang="en-US" sz="2000">
                <a:latin typeface="Times New Roman"/>
                <a:cs typeface="Times New Roman"/>
              </a:rPr>
              <a:t> </a:t>
            </a:r>
            <a:r>
              <a:rPr lang="en-US" sz="2000" err="1">
                <a:latin typeface="Times New Roman"/>
                <a:cs typeface="Times New Roman"/>
              </a:rPr>
              <a:t>quang</a:t>
            </a:r>
            <a:r>
              <a:rPr lang="en-US" sz="2000">
                <a:latin typeface="Times New Roman"/>
                <a:cs typeface="Times New Roman"/>
              </a:rPr>
              <a:t> </a:t>
            </a:r>
            <a:r>
              <a:rPr lang="en-US" sz="2000" err="1">
                <a:latin typeface="Times New Roman"/>
                <a:cs typeface="Times New Roman"/>
              </a:rPr>
              <a:t>và</a:t>
            </a:r>
            <a:r>
              <a:rPr lang="en-US" sz="2000">
                <a:latin typeface="Times New Roman"/>
                <a:cs typeface="Times New Roman"/>
              </a:rPr>
              <a:t> </a:t>
            </a:r>
            <a:r>
              <a:rPr lang="en-US" sz="2000" err="1">
                <a:latin typeface="Times New Roman"/>
                <a:cs typeface="Times New Roman"/>
              </a:rPr>
              <a:t>thì</a:t>
            </a:r>
            <a:r>
              <a:rPr lang="en-US" sz="2000">
                <a:latin typeface="Times New Roman"/>
                <a:cs typeface="Times New Roman"/>
              </a:rPr>
              <a:t> </a:t>
            </a:r>
            <a:r>
              <a:rPr lang="en-US" sz="2000" err="1">
                <a:latin typeface="Times New Roman"/>
                <a:cs typeface="Times New Roman"/>
              </a:rPr>
              <a:t>tĩnh</a:t>
            </a:r>
            <a:r>
              <a:rPr lang="en-US" sz="2000">
                <a:latin typeface="Times New Roman"/>
                <a:cs typeface="Times New Roman"/>
              </a:rPr>
              <a:t> </a:t>
            </a:r>
            <a:r>
              <a:rPr lang="en-US" sz="2000" err="1">
                <a:latin typeface="Times New Roman"/>
                <a:cs typeface="Times New Roman"/>
              </a:rPr>
              <a:t>mạch</a:t>
            </a:r>
            <a:r>
              <a:rPr lang="en-US" sz="2000">
                <a:latin typeface="Times New Roman"/>
                <a:cs typeface="Times New Roman"/>
              </a:rPr>
              <a:t>, muộn: </a:t>
            </a:r>
            <a:r>
              <a:rPr lang="en-US" sz="2000" err="1">
                <a:latin typeface="Times New Roman"/>
                <a:cs typeface="Times New Roman"/>
              </a:rPr>
              <a:t>đồng</a:t>
            </a:r>
            <a:r>
              <a:rPr lang="en-US" sz="2000">
                <a:latin typeface="Times New Roman"/>
                <a:cs typeface="Times New Roman"/>
              </a:rPr>
              <a:t> </a:t>
            </a:r>
            <a:r>
              <a:rPr lang="en-US" sz="2000" err="1">
                <a:latin typeface="Times New Roman"/>
                <a:cs typeface="Times New Roman"/>
              </a:rPr>
              <a:t>hoặc</a:t>
            </a:r>
            <a:r>
              <a:rPr lang="en-US" sz="2000">
                <a:latin typeface="Times New Roman"/>
                <a:cs typeface="Times New Roman"/>
              </a:rPr>
              <a:t> </a:t>
            </a:r>
            <a:r>
              <a:rPr lang="en-US" sz="2000" err="1">
                <a:latin typeface="Times New Roman"/>
                <a:cs typeface="Times New Roman"/>
              </a:rPr>
              <a:t>giảm</a:t>
            </a:r>
            <a:r>
              <a:rPr lang="en-US" sz="2000">
                <a:latin typeface="Times New Roman"/>
                <a:cs typeface="Times New Roman"/>
              </a:rPr>
              <a:t> so </a:t>
            </a:r>
            <a:r>
              <a:rPr lang="en-US" sz="2000" err="1">
                <a:latin typeface="Times New Roman"/>
                <a:cs typeface="Times New Roman"/>
              </a:rPr>
              <a:t>với</a:t>
            </a:r>
            <a:r>
              <a:rPr lang="en-US" sz="2000">
                <a:latin typeface="Times New Roman"/>
                <a:cs typeface="Times New Roman"/>
              </a:rPr>
              <a:t> </a:t>
            </a:r>
            <a:r>
              <a:rPr lang="en-US" sz="2000" err="1">
                <a:latin typeface="Times New Roman"/>
                <a:cs typeface="Times New Roman"/>
              </a:rPr>
              <a:t>nhu</a:t>
            </a:r>
            <a:r>
              <a:rPr lang="en-US" sz="2000">
                <a:latin typeface="Times New Roman"/>
                <a:cs typeface="Times New Roman"/>
              </a:rPr>
              <a:t> </a:t>
            </a:r>
            <a:r>
              <a:rPr lang="en-US" sz="2000" err="1">
                <a:latin typeface="Times New Roman"/>
                <a:cs typeface="Times New Roman"/>
              </a:rPr>
              <a:t>mô</a:t>
            </a:r>
            <a:endParaRPr lang="en-US" sz="2000">
              <a:latin typeface="Times New Roman"/>
              <a:cs typeface="Times New Roman"/>
            </a:endParaRPr>
          </a:p>
        </p:txBody>
      </p:sp>
    </p:spTree>
    <p:extLst>
      <p:ext uri="{BB962C8B-B14F-4D97-AF65-F5344CB8AC3E}">
        <p14:creationId xmlns:p14="http://schemas.microsoft.com/office/powerpoint/2010/main" val="598886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 picture containing text, set&#10;&#10;Description automatically generated">
            <a:extLst>
              <a:ext uri="{FF2B5EF4-FFF2-40B4-BE49-F238E27FC236}">
                <a16:creationId xmlns:a16="http://schemas.microsoft.com/office/drawing/2014/main" id="{CAEBD2C6-4E4F-60A5-DB15-2F925594F79D}"/>
              </a:ext>
            </a:extLst>
          </p:cNvPr>
          <p:cNvPicPr>
            <a:picLocks noChangeAspect="1"/>
          </p:cNvPicPr>
          <p:nvPr/>
        </p:nvPicPr>
        <p:blipFill>
          <a:blip r:embed="rId2"/>
          <a:stretch>
            <a:fillRect/>
          </a:stretch>
        </p:blipFill>
        <p:spPr>
          <a:xfrm>
            <a:off x="4321835" y="1977628"/>
            <a:ext cx="6438180" cy="4484255"/>
          </a:xfrm>
          <a:prstGeom prst="rect">
            <a:avLst/>
          </a:prstGeom>
        </p:spPr>
      </p:pic>
      <p:sp>
        <p:nvSpPr>
          <p:cNvPr id="4" name="Rectangle 3">
            <a:extLst>
              <a:ext uri="{FF2B5EF4-FFF2-40B4-BE49-F238E27FC236}">
                <a16:creationId xmlns:a16="http://schemas.microsoft.com/office/drawing/2014/main" id="{067E8721-9D09-DF40-8DC7-71BE80A515AB}"/>
              </a:ext>
            </a:extLst>
          </p:cNvPr>
          <p:cNvSpPr/>
          <p:nvPr/>
        </p:nvSpPr>
        <p:spPr>
          <a:xfrm>
            <a:off x="721744" y="685802"/>
            <a:ext cx="6311658" cy="10351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b="1">
                <a:solidFill>
                  <a:srgbClr val="000000"/>
                </a:solidFill>
                <a:latin typeface="Times New Roman"/>
                <a:cs typeface="Times New Roman"/>
              </a:rPr>
              <a:t>Ung </a:t>
            </a:r>
            <a:r>
              <a:rPr lang="en-US" sz="2800" b="1" err="1">
                <a:solidFill>
                  <a:srgbClr val="000000"/>
                </a:solidFill>
                <a:latin typeface="Times New Roman"/>
                <a:cs typeface="Times New Roman"/>
              </a:rPr>
              <a:t>thư</a:t>
            </a:r>
            <a:r>
              <a:rPr lang="en-US" sz="2800" b="1">
                <a:solidFill>
                  <a:srgbClr val="000000"/>
                </a:solidFill>
                <a:latin typeface="Times New Roman"/>
                <a:cs typeface="Times New Roman"/>
              </a:rPr>
              <a:t> </a:t>
            </a:r>
            <a:r>
              <a:rPr lang="en-US" sz="2800" b="1" err="1">
                <a:solidFill>
                  <a:srgbClr val="000000"/>
                </a:solidFill>
                <a:latin typeface="Times New Roman"/>
                <a:cs typeface="Times New Roman"/>
              </a:rPr>
              <a:t>thứ</a:t>
            </a:r>
            <a:r>
              <a:rPr lang="en-US" sz="2800" b="1">
                <a:solidFill>
                  <a:srgbClr val="000000"/>
                </a:solidFill>
                <a:latin typeface="Times New Roman"/>
                <a:cs typeface="Times New Roman"/>
              </a:rPr>
              <a:t> </a:t>
            </a:r>
            <a:r>
              <a:rPr lang="en-US" sz="2800" b="1" err="1">
                <a:solidFill>
                  <a:srgbClr val="000000"/>
                </a:solidFill>
                <a:latin typeface="Times New Roman"/>
                <a:cs typeface="Times New Roman"/>
              </a:rPr>
              <a:t>phát</a:t>
            </a:r>
            <a:r>
              <a:rPr lang="en-US" sz="2800" b="1">
                <a:solidFill>
                  <a:srgbClr val="000000"/>
                </a:solidFill>
                <a:latin typeface="Times New Roman"/>
                <a:cs typeface="Times New Roman"/>
              </a:rPr>
              <a:t> ( Hepatic Metastases)</a:t>
            </a:r>
          </a:p>
        </p:txBody>
      </p:sp>
      <p:pic>
        <p:nvPicPr>
          <p:cNvPr id="5" name="Picture 5">
            <a:extLst>
              <a:ext uri="{FF2B5EF4-FFF2-40B4-BE49-F238E27FC236}">
                <a16:creationId xmlns:a16="http://schemas.microsoft.com/office/drawing/2014/main" id="{35D51498-8AC6-48C8-5522-99AC10FB741D}"/>
              </a:ext>
            </a:extLst>
          </p:cNvPr>
          <p:cNvPicPr>
            <a:picLocks noChangeAspect="1"/>
          </p:cNvPicPr>
          <p:nvPr/>
        </p:nvPicPr>
        <p:blipFill>
          <a:blip r:embed="rId3"/>
          <a:stretch>
            <a:fillRect/>
          </a:stretch>
        </p:blipFill>
        <p:spPr>
          <a:xfrm>
            <a:off x="856889" y="2040655"/>
            <a:ext cx="3390181" cy="2776691"/>
          </a:xfrm>
          <a:prstGeom prst="rect">
            <a:avLst/>
          </a:prstGeom>
        </p:spPr>
      </p:pic>
      <p:sp>
        <p:nvSpPr>
          <p:cNvPr id="13" name="Rectangle 12">
            <a:extLst>
              <a:ext uri="{FF2B5EF4-FFF2-40B4-BE49-F238E27FC236}">
                <a16:creationId xmlns:a16="http://schemas.microsoft.com/office/drawing/2014/main" id="{A43820A3-E783-076B-0654-E9E0C7285679}"/>
              </a:ext>
            </a:extLst>
          </p:cNvPr>
          <p:cNvSpPr/>
          <p:nvPr/>
        </p:nvSpPr>
        <p:spPr>
          <a:xfrm>
            <a:off x="851140" y="5300933"/>
            <a:ext cx="6052866" cy="10351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b="1">
                <a:solidFill>
                  <a:srgbClr val="000000"/>
                </a:solidFill>
                <a:latin typeface="Times New Roman"/>
                <a:cs typeface="Times New Roman"/>
              </a:rPr>
              <a:t>Hình </a:t>
            </a:r>
            <a:r>
              <a:rPr lang="en-US" sz="2400" b="1" err="1">
                <a:solidFill>
                  <a:srgbClr val="000000"/>
                </a:solidFill>
                <a:latin typeface="Times New Roman"/>
                <a:cs typeface="Times New Roman"/>
              </a:rPr>
              <a:t>đa</a:t>
            </a:r>
            <a:r>
              <a:rPr lang="en-US" sz="2400" b="1">
                <a:solidFill>
                  <a:srgbClr val="000000"/>
                </a:solidFill>
                <a:latin typeface="Times New Roman"/>
                <a:cs typeface="Times New Roman"/>
              </a:rPr>
              <a:t> ổ, </a:t>
            </a:r>
            <a:r>
              <a:rPr lang="en-US" sz="2400" b="1" err="1">
                <a:solidFill>
                  <a:srgbClr val="000000"/>
                </a:solidFill>
                <a:latin typeface="Times New Roman"/>
                <a:cs typeface="Times New Roman"/>
              </a:rPr>
              <a:t>bắt</a:t>
            </a:r>
            <a:r>
              <a:rPr lang="en-US" sz="2400" b="1">
                <a:solidFill>
                  <a:srgbClr val="000000"/>
                </a:solidFill>
                <a:latin typeface="Times New Roman"/>
                <a:cs typeface="Times New Roman"/>
              </a:rPr>
              <a:t> </a:t>
            </a:r>
            <a:r>
              <a:rPr lang="en-US" sz="2400" b="1" err="1">
                <a:solidFill>
                  <a:srgbClr val="000000"/>
                </a:solidFill>
                <a:latin typeface="Times New Roman"/>
                <a:cs typeface="Times New Roman"/>
              </a:rPr>
              <a:t>thuốc</a:t>
            </a:r>
            <a:r>
              <a:rPr lang="en-US" sz="2400" b="1">
                <a:solidFill>
                  <a:srgbClr val="000000"/>
                </a:solidFill>
                <a:latin typeface="Times New Roman"/>
                <a:cs typeface="Times New Roman"/>
              </a:rPr>
              <a:t> </a:t>
            </a:r>
            <a:r>
              <a:rPr lang="en-US" sz="2400" b="1" err="1">
                <a:solidFill>
                  <a:srgbClr val="000000"/>
                </a:solidFill>
                <a:latin typeface="Times New Roman"/>
                <a:cs typeface="Times New Roman"/>
              </a:rPr>
              <a:t>kém</a:t>
            </a:r>
            <a:r>
              <a:rPr lang="en-US" sz="2400" b="1">
                <a:solidFill>
                  <a:srgbClr val="000000"/>
                </a:solidFill>
                <a:latin typeface="Times New Roman"/>
                <a:cs typeface="Times New Roman"/>
              </a:rPr>
              <a:t>, </a:t>
            </a:r>
            <a:r>
              <a:rPr lang="en-US" sz="2400" b="1" err="1">
                <a:solidFill>
                  <a:srgbClr val="000000"/>
                </a:solidFill>
                <a:latin typeface="Times New Roman"/>
                <a:cs typeface="Times New Roman"/>
              </a:rPr>
              <a:t>chỉ</a:t>
            </a:r>
            <a:r>
              <a:rPr lang="en-US" sz="2400" b="1">
                <a:solidFill>
                  <a:srgbClr val="000000"/>
                </a:solidFill>
                <a:latin typeface="Times New Roman"/>
                <a:cs typeface="Times New Roman"/>
              </a:rPr>
              <a:t> </a:t>
            </a:r>
            <a:r>
              <a:rPr lang="en-US" sz="2400" b="1" err="1">
                <a:solidFill>
                  <a:srgbClr val="000000"/>
                </a:solidFill>
                <a:latin typeface="Times New Roman"/>
                <a:cs typeface="Times New Roman"/>
              </a:rPr>
              <a:t>tăng</a:t>
            </a:r>
            <a:r>
              <a:rPr lang="en-US" sz="2400" b="1">
                <a:solidFill>
                  <a:srgbClr val="000000"/>
                </a:solidFill>
                <a:latin typeface="Times New Roman"/>
                <a:cs typeface="Times New Roman"/>
              </a:rPr>
              <a:t> </a:t>
            </a:r>
            <a:r>
              <a:rPr lang="en-US" sz="2400" b="1" err="1">
                <a:solidFill>
                  <a:srgbClr val="000000"/>
                </a:solidFill>
                <a:latin typeface="Times New Roman"/>
                <a:cs typeface="Times New Roman"/>
              </a:rPr>
              <a:t>quang</a:t>
            </a:r>
            <a:r>
              <a:rPr lang="en-US" sz="2400" b="1">
                <a:solidFill>
                  <a:srgbClr val="000000"/>
                </a:solidFill>
                <a:latin typeface="Times New Roman"/>
                <a:cs typeface="Times New Roman"/>
              </a:rPr>
              <a:t> </a:t>
            </a:r>
            <a:r>
              <a:rPr lang="en-US" sz="2400" b="1" err="1">
                <a:solidFill>
                  <a:srgbClr val="000000"/>
                </a:solidFill>
                <a:latin typeface="Times New Roman"/>
                <a:cs typeface="Times New Roman"/>
              </a:rPr>
              <a:t>viênn</a:t>
            </a:r>
            <a:r>
              <a:rPr lang="en-US" sz="2400" b="1">
                <a:solidFill>
                  <a:srgbClr val="000000"/>
                </a:solidFill>
                <a:latin typeface="Times New Roman"/>
                <a:cs typeface="Times New Roman"/>
              </a:rPr>
              <a:t> </a:t>
            </a:r>
            <a:r>
              <a:rPr lang="en-US" sz="2400" b="1" err="1">
                <a:solidFill>
                  <a:srgbClr val="000000"/>
                </a:solidFill>
                <a:latin typeface="Times New Roman"/>
                <a:cs typeface="Times New Roman"/>
              </a:rPr>
              <a:t>quanh</a:t>
            </a:r>
            <a:r>
              <a:rPr lang="en-US" sz="2400" b="1">
                <a:solidFill>
                  <a:srgbClr val="000000"/>
                </a:solidFill>
                <a:latin typeface="Times New Roman"/>
                <a:cs typeface="Times New Roman"/>
              </a:rPr>
              <a:t> </a:t>
            </a:r>
            <a:r>
              <a:rPr lang="en-US" sz="2400" b="1" err="1">
                <a:solidFill>
                  <a:srgbClr val="000000"/>
                </a:solidFill>
                <a:latin typeface="Times New Roman"/>
                <a:cs typeface="Times New Roman"/>
              </a:rPr>
              <a:t>khối</a:t>
            </a:r>
            <a:r>
              <a:rPr lang="en-US" sz="2400" b="1">
                <a:solidFill>
                  <a:srgbClr val="000000"/>
                </a:solidFill>
                <a:latin typeface="Times New Roman"/>
                <a:cs typeface="Times New Roman"/>
              </a:rPr>
              <a:t> u</a:t>
            </a:r>
          </a:p>
        </p:txBody>
      </p:sp>
    </p:spTree>
    <p:extLst>
      <p:ext uri="{BB962C8B-B14F-4D97-AF65-F5344CB8AC3E}">
        <p14:creationId xmlns:p14="http://schemas.microsoft.com/office/powerpoint/2010/main" val="22565315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latin typeface="Times New Roman" panose="02020603050405020304" pitchFamily="18" charset="0"/>
                <a:cs typeface="Times New Roman" panose="02020603050405020304" pitchFamily="18" charset="0"/>
              </a:rPr>
              <a:t>Sinh thiết gan</a:t>
            </a:r>
            <a:endParaRPr lang="en-US">
              <a:latin typeface="Times New Roman" panose="02020603050405020304" pitchFamily="18" charset="0"/>
              <a:cs typeface="Times New Roman" panose="02020603050405020304" pitchFamily="18" charset="0"/>
            </a:endParaRPr>
          </a:p>
        </p:txBody>
      </p:sp>
      <p:sp>
        <p:nvSpPr>
          <p:cNvPr id="4" name="Google Shape;425;p31"/>
          <p:cNvSpPr txBox="1">
            <a:spLocks noGrp="1"/>
          </p:cNvSpPr>
          <p:nvPr>
            <p:ph idx="1"/>
          </p:nvPr>
        </p:nvSpPr>
        <p:spPr>
          <a:xfrm>
            <a:off x="431074" y="1872344"/>
            <a:ext cx="5199017" cy="4777210"/>
          </a:xfrm>
          <a:prstGeom prst="rect">
            <a:avLst/>
          </a:prstGeom>
          <a:noFill/>
          <a:ln>
            <a:noFill/>
          </a:ln>
        </p:spPr>
        <p:txBody>
          <a:bodyPr spcFirstLastPara="1" wrap="square" lIns="91425" tIns="45700" rIns="91425" bIns="45700" anchor="ctr" anchorCtr="0">
            <a:normAutofit/>
          </a:bodyPr>
          <a:lstStyle/>
          <a:p>
            <a:pPr marL="305435" lvl="0" indent="-305435" algn="l" rtl="0">
              <a:lnSpc>
                <a:spcPct val="150000"/>
              </a:lnSpc>
              <a:spcBef>
                <a:spcPts val="0"/>
              </a:spcBef>
              <a:spcAft>
                <a:spcPts val="0"/>
              </a:spcAft>
              <a:buClr>
                <a:schemeClr val="dk1"/>
              </a:buClr>
              <a:buSzPts val="1800"/>
              <a:buFont typeface="Wingdings" panose="05000000000000000000" pitchFamily="2" charset="2"/>
              <a:buChar char="§"/>
            </a:pPr>
            <a:r>
              <a:rPr lang="vi-VN" sz="2400" b="1">
                <a:solidFill>
                  <a:srgbClr val="FF0000"/>
                </a:solidFill>
                <a:latin typeface="Times New Roman"/>
                <a:cs typeface="Times New Roman"/>
              </a:rPr>
              <a:t>TIÊU CHUẨN VÀNG</a:t>
            </a:r>
            <a:endParaRPr lang="vi-VN">
              <a:solidFill>
                <a:srgbClr val="FF0000"/>
              </a:solidFill>
              <a:latin typeface="Times New Roman"/>
              <a:ea typeface="Tahoma"/>
              <a:cs typeface="Times New Roman"/>
            </a:endParaRPr>
          </a:p>
          <a:p>
            <a:pPr marL="305435" lvl="0" indent="-305435" algn="l" rtl="0">
              <a:lnSpc>
                <a:spcPct val="150000"/>
              </a:lnSpc>
              <a:spcBef>
                <a:spcPts val="1000"/>
              </a:spcBef>
              <a:spcAft>
                <a:spcPts val="0"/>
              </a:spcAft>
              <a:buClr>
                <a:schemeClr val="dk1"/>
              </a:buClr>
              <a:buSzPts val="1800"/>
              <a:buFont typeface="Wingdings" panose="05000000000000000000" pitchFamily="2" charset="2"/>
              <a:buChar char="§"/>
            </a:pPr>
            <a:r>
              <a:rPr lang="vi-VN" sz="2400" err="1">
                <a:latin typeface="Times New Roman"/>
                <a:cs typeface="Times New Roman"/>
              </a:rPr>
              <a:t>Khả</a:t>
            </a:r>
            <a:r>
              <a:rPr lang="vi-VN" sz="2400">
                <a:latin typeface="Times New Roman"/>
                <a:cs typeface="Times New Roman"/>
              </a:rPr>
              <a:t> năng sinh </a:t>
            </a:r>
            <a:r>
              <a:rPr lang="vi-VN" sz="2400" err="1">
                <a:latin typeface="Times New Roman"/>
                <a:cs typeface="Times New Roman"/>
              </a:rPr>
              <a:t>thiết</a:t>
            </a:r>
            <a:r>
              <a:rPr lang="vi-VN" sz="2400">
                <a:latin typeface="Times New Roman"/>
                <a:cs typeface="Times New Roman"/>
              </a:rPr>
              <a:t> </a:t>
            </a:r>
            <a:r>
              <a:rPr lang="vi-VN" sz="2400" err="1">
                <a:latin typeface="Times New Roman"/>
                <a:cs typeface="Times New Roman"/>
              </a:rPr>
              <a:t>tùy</a:t>
            </a:r>
            <a:r>
              <a:rPr lang="vi-VN" sz="2400">
                <a:latin typeface="Times New Roman"/>
                <a:cs typeface="Times New Roman"/>
              </a:rPr>
              <a:t> </a:t>
            </a:r>
            <a:r>
              <a:rPr lang="vi-VN" sz="2400" err="1">
                <a:latin typeface="Times New Roman"/>
                <a:cs typeface="Times New Roman"/>
              </a:rPr>
              <a:t>thuộc</a:t>
            </a:r>
            <a:r>
              <a:rPr lang="vi-VN" sz="2400">
                <a:latin typeface="Times New Roman"/>
                <a:cs typeface="Times New Roman"/>
              </a:rPr>
              <a:t> </a:t>
            </a:r>
            <a:r>
              <a:rPr lang="vi-VN" sz="2400" err="1">
                <a:latin typeface="Times New Roman"/>
                <a:cs typeface="Times New Roman"/>
              </a:rPr>
              <a:t>vị</a:t>
            </a:r>
            <a:r>
              <a:rPr lang="vi-VN" sz="2400">
                <a:latin typeface="Times New Roman"/>
                <a:cs typeface="Times New Roman"/>
              </a:rPr>
              <a:t> </a:t>
            </a:r>
            <a:r>
              <a:rPr lang="vi-VN" sz="2400" err="1">
                <a:latin typeface="Times New Roman"/>
                <a:cs typeface="Times New Roman"/>
              </a:rPr>
              <a:t>trí</a:t>
            </a:r>
            <a:r>
              <a:rPr lang="vi-VN" sz="2400">
                <a:latin typeface="Times New Roman"/>
                <a:cs typeface="Times New Roman"/>
              </a:rPr>
              <a:t>, </a:t>
            </a:r>
            <a:r>
              <a:rPr lang="vi-VN" sz="2400" err="1">
                <a:latin typeface="Times New Roman"/>
                <a:cs typeface="Times New Roman"/>
              </a:rPr>
              <a:t>kích</a:t>
            </a:r>
            <a:r>
              <a:rPr lang="vi-VN" sz="2400">
                <a:latin typeface="Times New Roman"/>
                <a:cs typeface="Times New Roman"/>
              </a:rPr>
              <a:t> </a:t>
            </a:r>
            <a:r>
              <a:rPr lang="vi-VN" sz="2400" err="1">
                <a:latin typeface="Times New Roman"/>
                <a:cs typeface="Times New Roman"/>
              </a:rPr>
              <a:t>thước</a:t>
            </a:r>
            <a:r>
              <a:rPr lang="vi-VN" sz="2400">
                <a:latin typeface="Times New Roman"/>
                <a:cs typeface="Times New Roman"/>
              </a:rPr>
              <a:t> </a:t>
            </a:r>
            <a:r>
              <a:rPr lang="vi-VN" sz="2400" err="1">
                <a:latin typeface="Times New Roman"/>
                <a:cs typeface="Times New Roman"/>
              </a:rPr>
              <a:t>khối</a:t>
            </a:r>
            <a:r>
              <a:rPr lang="vi-VN" sz="2400">
                <a:latin typeface="Times New Roman"/>
                <a:cs typeface="Times New Roman"/>
              </a:rPr>
              <a:t> u.</a:t>
            </a:r>
          </a:p>
          <a:p>
            <a:pPr marL="305435" lvl="0" indent="-305435" algn="l" rtl="0">
              <a:lnSpc>
                <a:spcPct val="150000"/>
              </a:lnSpc>
              <a:spcBef>
                <a:spcPts val="1000"/>
              </a:spcBef>
              <a:spcAft>
                <a:spcPts val="0"/>
              </a:spcAft>
              <a:buClr>
                <a:schemeClr val="dk1"/>
              </a:buClr>
              <a:buSzPts val="1800"/>
              <a:buFont typeface="Wingdings" panose="05000000000000000000" pitchFamily="2" charset="2"/>
              <a:buChar char="§"/>
            </a:pPr>
            <a:r>
              <a:rPr lang="vi-VN" sz="2400" err="1">
                <a:latin typeface="Times New Roman"/>
                <a:cs typeface="Times New Roman"/>
              </a:rPr>
              <a:t>Chỉ</a:t>
            </a:r>
            <a:r>
              <a:rPr lang="vi-VN" sz="2400">
                <a:latin typeface="Times New Roman"/>
                <a:cs typeface="Times New Roman"/>
              </a:rPr>
              <a:t> </a:t>
            </a:r>
            <a:r>
              <a:rPr lang="vi-VN" sz="2400" err="1">
                <a:latin typeface="Times New Roman"/>
                <a:cs typeface="Times New Roman"/>
              </a:rPr>
              <a:t>được</a:t>
            </a:r>
            <a:r>
              <a:rPr lang="vi-VN" sz="2400">
                <a:latin typeface="Times New Roman"/>
                <a:cs typeface="Times New Roman"/>
              </a:rPr>
              <a:t> </a:t>
            </a:r>
            <a:r>
              <a:rPr lang="vi-VN" sz="2400" err="1">
                <a:latin typeface="Times New Roman"/>
                <a:cs typeface="Times New Roman"/>
              </a:rPr>
              <a:t>chỉ</a:t>
            </a:r>
            <a:r>
              <a:rPr lang="vi-VN" sz="2400">
                <a:latin typeface="Times New Roman"/>
                <a:cs typeface="Times New Roman"/>
              </a:rPr>
              <a:t> </a:t>
            </a:r>
            <a:r>
              <a:rPr lang="vi-VN" sz="2400" err="1">
                <a:latin typeface="Times New Roman"/>
                <a:cs typeface="Times New Roman"/>
              </a:rPr>
              <a:t>định</a:t>
            </a:r>
            <a:r>
              <a:rPr lang="vi-VN" sz="2400">
                <a:latin typeface="Times New Roman"/>
                <a:cs typeface="Times New Roman"/>
              </a:rPr>
              <a:t> khi sang thương ở gan không </a:t>
            </a:r>
            <a:r>
              <a:rPr lang="vi-VN" sz="2400" err="1">
                <a:latin typeface="Times New Roman"/>
                <a:cs typeface="Times New Roman"/>
              </a:rPr>
              <a:t>biểu</a:t>
            </a:r>
            <a:r>
              <a:rPr lang="vi-VN" sz="2400">
                <a:latin typeface="Times New Roman"/>
                <a:cs typeface="Times New Roman"/>
              </a:rPr>
              <a:t> </a:t>
            </a:r>
            <a:r>
              <a:rPr lang="vi-VN" sz="2400" err="1">
                <a:latin typeface="Times New Roman"/>
                <a:cs typeface="Times New Roman"/>
              </a:rPr>
              <a:t>hiện</a:t>
            </a:r>
            <a:r>
              <a:rPr lang="vi-VN" sz="2400">
                <a:latin typeface="Times New Roman"/>
                <a:cs typeface="Times New Roman"/>
              </a:rPr>
              <a:t> </a:t>
            </a:r>
            <a:r>
              <a:rPr lang="vi-VN" sz="2400" err="1">
                <a:latin typeface="Times New Roman"/>
                <a:cs typeface="Times New Roman"/>
              </a:rPr>
              <a:t>các</a:t>
            </a:r>
            <a:r>
              <a:rPr lang="vi-VN" sz="2400">
                <a:latin typeface="Times New Roman"/>
                <a:cs typeface="Times New Roman"/>
              </a:rPr>
              <a:t> </a:t>
            </a:r>
            <a:r>
              <a:rPr lang="vi-VN" sz="2400" err="1">
                <a:latin typeface="Times New Roman"/>
                <a:cs typeface="Times New Roman"/>
              </a:rPr>
              <a:t>tính</a:t>
            </a:r>
            <a:r>
              <a:rPr lang="vi-VN" sz="2400">
                <a:latin typeface="Times New Roman"/>
                <a:cs typeface="Times New Roman"/>
              </a:rPr>
              <a:t> </a:t>
            </a:r>
            <a:r>
              <a:rPr lang="vi-VN" sz="2400" err="1">
                <a:latin typeface="Times New Roman"/>
                <a:cs typeface="Times New Roman"/>
              </a:rPr>
              <a:t>chất</a:t>
            </a:r>
            <a:r>
              <a:rPr lang="vi-VN" sz="2400">
                <a:latin typeface="Times New Roman"/>
                <a:cs typeface="Times New Roman"/>
              </a:rPr>
              <a:t> </a:t>
            </a:r>
            <a:r>
              <a:rPr lang="vi-VN" sz="2400" err="1">
                <a:latin typeface="Times New Roman"/>
                <a:cs typeface="Times New Roman"/>
              </a:rPr>
              <a:t>điển</a:t>
            </a:r>
            <a:r>
              <a:rPr lang="vi-VN" sz="2400">
                <a:latin typeface="Times New Roman"/>
                <a:cs typeface="Times New Roman"/>
              </a:rPr>
              <a:t> </a:t>
            </a:r>
            <a:r>
              <a:rPr lang="vi-VN" sz="2400" err="1">
                <a:latin typeface="Times New Roman"/>
                <a:cs typeface="Times New Roman"/>
              </a:rPr>
              <a:t>hình</a:t>
            </a:r>
            <a:r>
              <a:rPr lang="vi-VN" sz="2400">
                <a:latin typeface="Times New Roman"/>
                <a:cs typeface="Times New Roman"/>
              </a:rPr>
              <a:t> trên </a:t>
            </a:r>
            <a:r>
              <a:rPr lang="vi-VN" sz="2400" err="1">
                <a:latin typeface="Times New Roman"/>
                <a:cs typeface="Times New Roman"/>
              </a:rPr>
              <a:t>hình</a:t>
            </a:r>
            <a:r>
              <a:rPr lang="vi-VN" sz="2400">
                <a:latin typeface="Times New Roman"/>
                <a:cs typeface="Times New Roman"/>
              </a:rPr>
              <a:t> </a:t>
            </a:r>
            <a:r>
              <a:rPr lang="vi-VN" sz="2400" err="1">
                <a:latin typeface="Times New Roman"/>
                <a:cs typeface="Times New Roman"/>
              </a:rPr>
              <a:t>ảnh</a:t>
            </a:r>
            <a:r>
              <a:rPr lang="vi-VN" sz="2400">
                <a:latin typeface="Times New Roman"/>
                <a:cs typeface="Times New Roman"/>
              </a:rPr>
              <a:t> </a:t>
            </a:r>
            <a:r>
              <a:rPr lang="vi-VN" sz="2400" err="1">
                <a:latin typeface="Times New Roman"/>
                <a:cs typeface="Times New Roman"/>
              </a:rPr>
              <a:t>chẩn</a:t>
            </a:r>
            <a:r>
              <a:rPr lang="vi-VN" sz="2400">
                <a:latin typeface="Times New Roman"/>
                <a:cs typeface="Times New Roman"/>
              </a:rPr>
              <a:t> </a:t>
            </a:r>
            <a:r>
              <a:rPr lang="vi-VN" sz="2400" err="1">
                <a:latin typeface="Times New Roman"/>
                <a:cs typeface="Times New Roman"/>
              </a:rPr>
              <a:t>đoán</a:t>
            </a:r>
            <a:r>
              <a:rPr lang="vi-VN" sz="2400">
                <a:latin typeface="Times New Roman"/>
                <a:cs typeface="Times New Roman"/>
              </a:rPr>
              <a:t> </a:t>
            </a:r>
            <a:r>
              <a:rPr lang="vi-VN" sz="2400" err="1">
                <a:latin typeface="Times New Roman"/>
                <a:cs typeface="Times New Roman"/>
              </a:rPr>
              <a:t>và</a:t>
            </a:r>
            <a:r>
              <a:rPr lang="vi-VN" sz="2400">
                <a:latin typeface="Times New Roman"/>
                <a:cs typeface="Times New Roman"/>
              </a:rPr>
              <a:t> </a:t>
            </a:r>
            <a:r>
              <a:rPr lang="vi-VN" sz="2400" err="1">
                <a:latin typeface="Times New Roman"/>
                <a:cs typeface="Times New Roman"/>
              </a:rPr>
              <a:t>kích</a:t>
            </a:r>
            <a:r>
              <a:rPr lang="vi-VN" sz="2400">
                <a:latin typeface="Times New Roman"/>
                <a:cs typeface="Times New Roman"/>
              </a:rPr>
              <a:t> </a:t>
            </a:r>
            <a:r>
              <a:rPr lang="vi-VN" sz="2400" err="1">
                <a:latin typeface="Times New Roman"/>
                <a:cs typeface="Times New Roman"/>
              </a:rPr>
              <a:t>thước</a:t>
            </a:r>
            <a:r>
              <a:rPr lang="vi-VN" sz="2400">
                <a:latin typeface="Times New Roman"/>
                <a:cs typeface="Times New Roman"/>
              </a:rPr>
              <a:t> </a:t>
            </a:r>
            <a:r>
              <a:rPr lang="vi-VN" sz="2400" err="1">
                <a:latin typeface="Times New Roman"/>
                <a:cs typeface="Times New Roman"/>
              </a:rPr>
              <a:t>lớn</a:t>
            </a:r>
            <a:r>
              <a:rPr lang="vi-VN" sz="2400">
                <a:latin typeface="Times New Roman"/>
                <a:cs typeface="Times New Roman"/>
              </a:rPr>
              <a:t> hơn 1-2cm.</a:t>
            </a:r>
          </a:p>
        </p:txBody>
      </p:sp>
      <p:pic>
        <p:nvPicPr>
          <p:cNvPr id="6" name="Google Shape;432;p31"/>
          <p:cNvPicPr preferRelativeResize="0"/>
          <p:nvPr/>
        </p:nvPicPr>
        <p:blipFill rotWithShape="1">
          <a:blip r:embed="rId3">
            <a:alphaModFix/>
          </a:blip>
          <a:srcRect l="17368" t="21625" r="40966" b="23505"/>
          <a:stretch/>
        </p:blipFill>
        <p:spPr>
          <a:xfrm>
            <a:off x="5828702" y="3865572"/>
            <a:ext cx="5078785" cy="2845257"/>
          </a:xfrm>
          <a:prstGeom prst="rect">
            <a:avLst/>
          </a:prstGeom>
          <a:noFill/>
          <a:ln>
            <a:noFill/>
          </a:ln>
        </p:spPr>
      </p:pic>
      <p:pic>
        <p:nvPicPr>
          <p:cNvPr id="1026" name="Picture 2" descr="See the source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8702" y="1872344"/>
            <a:ext cx="5078785" cy="2032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82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 calcmode="lin" valueType="num">
                                      <p:cBhvr additive="base">
                                        <p:cTn id="19" dur="500" fill="hold"/>
                                        <p:tgtEl>
                                          <p:spTgt spid="1026"/>
                                        </p:tgtEl>
                                        <p:attrNameLst>
                                          <p:attrName>ppt_x</p:attrName>
                                        </p:attrNameLst>
                                      </p:cBhvr>
                                      <p:tavLst>
                                        <p:tav tm="0">
                                          <p:val>
                                            <p:strVal val="#ppt_x"/>
                                          </p:val>
                                        </p:tav>
                                        <p:tav tm="100000">
                                          <p:val>
                                            <p:strVal val="#ppt_x"/>
                                          </p:val>
                                        </p:tav>
                                      </p:tavLst>
                                    </p:anim>
                                    <p:anim calcmode="lin" valueType="num">
                                      <p:cBhvr additive="base">
                                        <p:cTn id="20"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100" name="Google Shape;100;p2"/>
          <p:cNvSpPr/>
          <p:nvPr/>
        </p:nvSpPr>
        <p:spPr>
          <a:xfrm>
            <a:off x="0" y="-232227"/>
            <a:ext cx="4512467" cy="6858000"/>
          </a:xfrm>
          <a:custGeom>
            <a:avLst/>
            <a:gdLst/>
            <a:ahLst/>
            <a:cxnLst/>
            <a:rect l="l" t="t" r="r" b="b"/>
            <a:pathLst>
              <a:path w="4512467" h="6858000" extrusionOk="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1">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 name="Google Shape;101;p2"/>
          <p:cNvSpPr txBox="1">
            <a:spLocks noGrp="1"/>
          </p:cNvSpPr>
          <p:nvPr>
            <p:ph type="title"/>
          </p:nvPr>
        </p:nvSpPr>
        <p:spPr>
          <a:xfrm>
            <a:off x="838200" y="643467"/>
            <a:ext cx="2951205" cy="557106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Calibri"/>
              <a:buNone/>
            </a:pPr>
            <a:r>
              <a:rPr lang="en-US">
                <a:solidFill>
                  <a:srgbClr val="FFFFFF"/>
                </a:solidFill>
              </a:rPr>
              <a:t>NỘI DUNG TRÌNH BÀY</a:t>
            </a:r>
            <a:endParaRPr/>
          </a:p>
        </p:txBody>
      </p:sp>
      <p:grpSp>
        <p:nvGrpSpPr>
          <p:cNvPr id="102" name="Google Shape;102;p2"/>
          <p:cNvGrpSpPr/>
          <p:nvPr/>
        </p:nvGrpSpPr>
        <p:grpSpPr>
          <a:xfrm>
            <a:off x="5450363" y="687735"/>
            <a:ext cx="6397620" cy="5525334"/>
            <a:chOff x="0" y="2700"/>
            <a:chExt cx="6397620" cy="5525334"/>
          </a:xfrm>
        </p:grpSpPr>
        <p:cxnSp>
          <p:nvCxnSpPr>
            <p:cNvPr id="103" name="Google Shape;103;p2"/>
            <p:cNvCxnSpPr/>
            <p:nvPr/>
          </p:nvCxnSpPr>
          <p:spPr>
            <a:xfrm>
              <a:off x="0" y="2700"/>
              <a:ext cx="6291714" cy="0"/>
            </a:xfrm>
            <a:prstGeom prst="straightConnector1">
              <a:avLst/>
            </a:prstGeom>
            <a:solidFill>
              <a:srgbClr val="4372C3"/>
            </a:solidFill>
            <a:ln w="12700" cap="flat" cmpd="sng">
              <a:solidFill>
                <a:srgbClr val="4372C3"/>
              </a:solidFill>
              <a:prstDash val="solid"/>
              <a:miter lim="800000"/>
              <a:headEnd type="none" w="sm" len="sm"/>
              <a:tailEnd type="none" w="sm" len="sm"/>
            </a:ln>
          </p:spPr>
        </p:cxnSp>
        <p:sp>
          <p:nvSpPr>
            <p:cNvPr id="104" name="Google Shape;104;p2"/>
            <p:cNvSpPr/>
            <p:nvPr/>
          </p:nvSpPr>
          <p:spPr>
            <a:xfrm>
              <a:off x="0" y="2700"/>
              <a:ext cx="6291714" cy="50230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5" name="Google Shape;105;p2"/>
            <p:cNvSpPr txBox="1"/>
            <p:nvPr/>
          </p:nvSpPr>
          <p:spPr>
            <a:xfrm>
              <a:off x="0" y="2700"/>
              <a:ext cx="6291714" cy="502303"/>
            </a:xfrm>
            <a:prstGeom prst="rect">
              <a:avLst/>
            </a:prstGeom>
            <a:noFill/>
            <a:ln>
              <a:noFill/>
            </a:ln>
          </p:spPr>
          <p:txBody>
            <a:bodyPr spcFirstLastPara="1" wrap="square" lIns="87625" tIns="87625" rIns="87625" bIns="87625" anchor="t" anchorCtr="0">
              <a:noAutofit/>
            </a:bodyPr>
            <a:lstStyle/>
            <a:p>
              <a:pPr marL="0" marR="0" lvl="0" indent="0" algn="l" rtl="0">
                <a:lnSpc>
                  <a:spcPct val="90000"/>
                </a:lnSpc>
                <a:spcBef>
                  <a:spcPts val="0"/>
                </a:spcBef>
                <a:spcAft>
                  <a:spcPts val="0"/>
                </a:spcAft>
                <a:buClr>
                  <a:schemeClr val="dk1"/>
                </a:buClr>
                <a:buSzPts val="2300"/>
                <a:buFont typeface="Calibri"/>
                <a:buNone/>
              </a:pPr>
              <a:r>
                <a:rPr lang="en-US" sz="2300" b="0" i="0" u="none" strike="noStrike" cap="none" err="1">
                  <a:solidFill>
                    <a:schemeClr val="dk1"/>
                  </a:solidFill>
                  <a:latin typeface="Times New Roman" panose="02020603050405020304" pitchFamily="18" charset="0"/>
                  <a:ea typeface="Calibri"/>
                  <a:cs typeface="Times New Roman" panose="02020603050405020304" pitchFamily="18" charset="0"/>
                  <a:sym typeface="Calibri"/>
                </a:rPr>
                <a:t>Dịch</a:t>
              </a:r>
              <a:r>
                <a:rPr lang="en-US" sz="2300" b="0" i="0" u="none" strike="noStrike" cap="none">
                  <a:solidFill>
                    <a:schemeClr val="dk1"/>
                  </a:solidFill>
                  <a:latin typeface="Times New Roman" panose="02020603050405020304" pitchFamily="18" charset="0"/>
                  <a:ea typeface="Calibri"/>
                  <a:cs typeface="Times New Roman" panose="02020603050405020304" pitchFamily="18" charset="0"/>
                  <a:sym typeface="Calibri"/>
                </a:rPr>
                <a:t> </a:t>
              </a:r>
              <a:r>
                <a:rPr lang="en-US" sz="2300" b="0" i="0" u="none" strike="noStrike" cap="none" err="1">
                  <a:solidFill>
                    <a:schemeClr val="dk1"/>
                  </a:solidFill>
                  <a:latin typeface="Times New Roman" panose="02020603050405020304" pitchFamily="18" charset="0"/>
                  <a:ea typeface="Calibri"/>
                  <a:cs typeface="Times New Roman" panose="02020603050405020304" pitchFamily="18" charset="0"/>
                  <a:sym typeface="Calibri"/>
                </a:rPr>
                <a:t>tễ</a:t>
              </a:r>
              <a:endParaRPr sz="2300" b="0" i="0" u="none" strike="noStrike" cap="none">
                <a:solidFill>
                  <a:schemeClr val="dk1"/>
                </a:solidFill>
                <a:latin typeface="Times New Roman" panose="02020603050405020304" pitchFamily="18" charset="0"/>
                <a:ea typeface="Calibri"/>
                <a:cs typeface="Times New Roman" panose="02020603050405020304" pitchFamily="18" charset="0"/>
                <a:sym typeface="Calibri"/>
              </a:endParaRPr>
            </a:p>
          </p:txBody>
        </p:sp>
        <p:cxnSp>
          <p:nvCxnSpPr>
            <p:cNvPr id="106" name="Google Shape;106;p2"/>
            <p:cNvCxnSpPr/>
            <p:nvPr/>
          </p:nvCxnSpPr>
          <p:spPr>
            <a:xfrm>
              <a:off x="0" y="505003"/>
              <a:ext cx="6291714" cy="0"/>
            </a:xfrm>
            <a:prstGeom prst="straightConnector1">
              <a:avLst/>
            </a:prstGeom>
            <a:solidFill>
              <a:srgbClr val="438AC0"/>
            </a:solidFill>
            <a:ln w="12700" cap="flat" cmpd="sng">
              <a:solidFill>
                <a:srgbClr val="438AC0"/>
              </a:solidFill>
              <a:prstDash val="solid"/>
              <a:miter lim="800000"/>
              <a:headEnd type="none" w="sm" len="sm"/>
              <a:tailEnd type="none" w="sm" len="sm"/>
            </a:ln>
          </p:spPr>
        </p:cxnSp>
        <p:sp>
          <p:nvSpPr>
            <p:cNvPr id="107" name="Google Shape;107;p2"/>
            <p:cNvSpPr/>
            <p:nvPr/>
          </p:nvSpPr>
          <p:spPr>
            <a:xfrm>
              <a:off x="0" y="505003"/>
              <a:ext cx="6291714" cy="50230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8" name="Google Shape;108;p2"/>
            <p:cNvSpPr txBox="1"/>
            <p:nvPr/>
          </p:nvSpPr>
          <p:spPr>
            <a:xfrm>
              <a:off x="0" y="505003"/>
              <a:ext cx="6291714" cy="502303"/>
            </a:xfrm>
            <a:prstGeom prst="rect">
              <a:avLst/>
            </a:prstGeom>
            <a:noFill/>
            <a:ln>
              <a:noFill/>
            </a:ln>
          </p:spPr>
          <p:txBody>
            <a:bodyPr spcFirstLastPara="1" wrap="square" lIns="87625" tIns="87625" rIns="87625" bIns="87625" anchor="t" anchorCtr="0">
              <a:noAutofit/>
            </a:bodyPr>
            <a:lstStyle/>
            <a:p>
              <a:pPr marL="0" marR="0" lvl="0" indent="0" algn="l" rtl="0">
                <a:lnSpc>
                  <a:spcPct val="90000"/>
                </a:lnSpc>
                <a:spcBef>
                  <a:spcPts val="0"/>
                </a:spcBef>
                <a:spcAft>
                  <a:spcPts val="0"/>
                </a:spcAft>
                <a:buClr>
                  <a:schemeClr val="dk1"/>
                </a:buClr>
                <a:buSzPts val="2300"/>
                <a:buFont typeface="Calibri"/>
                <a:buNone/>
              </a:pPr>
              <a:r>
                <a:rPr lang="en-US" sz="2300" b="0" i="0" u="none" strike="noStrike" cap="none">
                  <a:solidFill>
                    <a:schemeClr val="dk1"/>
                  </a:solidFill>
                  <a:latin typeface="Times New Roman" panose="02020603050405020304" pitchFamily="18" charset="0"/>
                  <a:ea typeface="Calibri"/>
                  <a:cs typeface="Times New Roman" panose="02020603050405020304" pitchFamily="18" charset="0"/>
                  <a:sym typeface="Calibri"/>
                </a:rPr>
                <a:t>Yếu tố nguy cơ</a:t>
              </a:r>
              <a:endParaRPr sz="2300" b="0" i="0" u="none" strike="noStrike" cap="none">
                <a:solidFill>
                  <a:schemeClr val="dk1"/>
                </a:solidFill>
                <a:latin typeface="Times New Roman" panose="02020603050405020304" pitchFamily="18" charset="0"/>
                <a:ea typeface="Calibri"/>
                <a:cs typeface="Times New Roman" panose="02020603050405020304" pitchFamily="18" charset="0"/>
                <a:sym typeface="Calibri"/>
              </a:endParaRPr>
            </a:p>
          </p:txBody>
        </p:sp>
        <p:cxnSp>
          <p:nvCxnSpPr>
            <p:cNvPr id="109" name="Google Shape;109;p2"/>
            <p:cNvCxnSpPr/>
            <p:nvPr/>
          </p:nvCxnSpPr>
          <p:spPr>
            <a:xfrm>
              <a:off x="0" y="1007306"/>
              <a:ext cx="6291714" cy="0"/>
            </a:xfrm>
            <a:prstGeom prst="straightConnector1">
              <a:avLst/>
            </a:prstGeom>
            <a:solidFill>
              <a:srgbClr val="43A2BE"/>
            </a:solidFill>
            <a:ln w="12700" cap="flat" cmpd="sng">
              <a:solidFill>
                <a:srgbClr val="43A2BE"/>
              </a:solidFill>
              <a:prstDash val="solid"/>
              <a:miter lim="800000"/>
              <a:headEnd type="none" w="sm" len="sm"/>
              <a:tailEnd type="none" w="sm" len="sm"/>
            </a:ln>
          </p:spPr>
        </p:cxnSp>
        <p:sp>
          <p:nvSpPr>
            <p:cNvPr id="110" name="Google Shape;110;p2"/>
            <p:cNvSpPr/>
            <p:nvPr/>
          </p:nvSpPr>
          <p:spPr>
            <a:xfrm>
              <a:off x="0" y="1007306"/>
              <a:ext cx="6291714" cy="50230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1" name="Google Shape;111;p2"/>
            <p:cNvSpPr txBox="1"/>
            <p:nvPr/>
          </p:nvSpPr>
          <p:spPr>
            <a:xfrm>
              <a:off x="0" y="1007306"/>
              <a:ext cx="6291714" cy="502303"/>
            </a:xfrm>
            <a:prstGeom prst="rect">
              <a:avLst/>
            </a:prstGeom>
            <a:noFill/>
            <a:ln>
              <a:noFill/>
            </a:ln>
          </p:spPr>
          <p:txBody>
            <a:bodyPr spcFirstLastPara="1" wrap="square" lIns="87625" tIns="87625" rIns="87625" bIns="87625" anchor="t" anchorCtr="0">
              <a:noAutofit/>
            </a:bodyPr>
            <a:lstStyle/>
            <a:p>
              <a:pPr marL="0" marR="0" lvl="0" indent="0" algn="l" rtl="0">
                <a:lnSpc>
                  <a:spcPct val="90000"/>
                </a:lnSpc>
                <a:spcBef>
                  <a:spcPts val="0"/>
                </a:spcBef>
                <a:spcAft>
                  <a:spcPts val="0"/>
                </a:spcAft>
                <a:buClr>
                  <a:schemeClr val="dk1"/>
                </a:buClr>
                <a:buSzPts val="2300"/>
                <a:buFont typeface="Calibri"/>
                <a:buNone/>
              </a:pPr>
              <a:r>
                <a:rPr lang="en-US" sz="2300" b="0" i="0" u="none" strike="noStrike" cap="none">
                  <a:solidFill>
                    <a:schemeClr val="dk1"/>
                  </a:solidFill>
                  <a:latin typeface="Times New Roman" panose="02020603050405020304" pitchFamily="18" charset="0"/>
                  <a:ea typeface="Calibri"/>
                  <a:cs typeface="Times New Roman" panose="02020603050405020304" pitchFamily="18" charset="0"/>
                  <a:sym typeface="Calibri"/>
                </a:rPr>
                <a:t>Triệu chứng lâm sàng</a:t>
              </a:r>
              <a:endParaRPr sz="2300" b="0" i="0" u="none" strike="noStrike" cap="none">
                <a:solidFill>
                  <a:schemeClr val="dk1"/>
                </a:solidFill>
                <a:latin typeface="Times New Roman" panose="02020603050405020304" pitchFamily="18" charset="0"/>
                <a:ea typeface="Calibri"/>
                <a:cs typeface="Times New Roman" panose="02020603050405020304" pitchFamily="18" charset="0"/>
                <a:sym typeface="Calibri"/>
              </a:endParaRPr>
            </a:p>
          </p:txBody>
        </p:sp>
        <p:cxnSp>
          <p:nvCxnSpPr>
            <p:cNvPr id="112" name="Google Shape;112;p2"/>
            <p:cNvCxnSpPr/>
            <p:nvPr/>
          </p:nvCxnSpPr>
          <p:spPr>
            <a:xfrm>
              <a:off x="0" y="1509609"/>
              <a:ext cx="6291714" cy="0"/>
            </a:xfrm>
            <a:prstGeom prst="straightConnector1">
              <a:avLst/>
            </a:prstGeom>
            <a:solidFill>
              <a:srgbClr val="42BABD"/>
            </a:solidFill>
            <a:ln w="12700" cap="flat" cmpd="sng">
              <a:solidFill>
                <a:srgbClr val="42BABD"/>
              </a:solidFill>
              <a:prstDash val="solid"/>
              <a:miter lim="800000"/>
              <a:headEnd type="none" w="sm" len="sm"/>
              <a:tailEnd type="none" w="sm" len="sm"/>
            </a:ln>
          </p:spPr>
        </p:cxnSp>
        <p:sp>
          <p:nvSpPr>
            <p:cNvPr id="113" name="Google Shape;113;p2"/>
            <p:cNvSpPr/>
            <p:nvPr/>
          </p:nvSpPr>
          <p:spPr>
            <a:xfrm>
              <a:off x="0" y="1509609"/>
              <a:ext cx="6291714" cy="50230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4" name="Google Shape;114;p2"/>
            <p:cNvSpPr txBox="1"/>
            <p:nvPr/>
          </p:nvSpPr>
          <p:spPr>
            <a:xfrm>
              <a:off x="0" y="1509609"/>
              <a:ext cx="6291714" cy="502303"/>
            </a:xfrm>
            <a:prstGeom prst="rect">
              <a:avLst/>
            </a:prstGeom>
            <a:noFill/>
            <a:ln>
              <a:noFill/>
            </a:ln>
          </p:spPr>
          <p:txBody>
            <a:bodyPr spcFirstLastPara="1" wrap="square" lIns="87625" tIns="87625" rIns="87625" bIns="87625" anchor="t" anchorCtr="0">
              <a:noAutofit/>
            </a:bodyPr>
            <a:lstStyle/>
            <a:p>
              <a:pPr marL="0" marR="0" lvl="0" indent="0" algn="l" rtl="0">
                <a:lnSpc>
                  <a:spcPct val="90000"/>
                </a:lnSpc>
                <a:spcBef>
                  <a:spcPts val="0"/>
                </a:spcBef>
                <a:spcAft>
                  <a:spcPts val="0"/>
                </a:spcAft>
                <a:buClr>
                  <a:schemeClr val="dk1"/>
                </a:buClr>
                <a:buSzPts val="2300"/>
                <a:buFont typeface="Calibri"/>
                <a:buNone/>
              </a:pPr>
              <a:r>
                <a:rPr lang="en-US" sz="2300" b="0" i="0" u="none" strike="noStrike" cap="none">
                  <a:solidFill>
                    <a:schemeClr val="dk1"/>
                  </a:solidFill>
                  <a:latin typeface="Times New Roman" panose="02020603050405020304" pitchFamily="18" charset="0"/>
                  <a:ea typeface="Calibri"/>
                  <a:cs typeface="Times New Roman" panose="02020603050405020304" pitchFamily="18" charset="0"/>
                  <a:sym typeface="Calibri"/>
                </a:rPr>
                <a:t>Cận lâm sàng</a:t>
              </a:r>
              <a:endParaRPr sz="2300" b="0" i="0" u="none" strike="noStrike" cap="none">
                <a:solidFill>
                  <a:schemeClr val="dk1"/>
                </a:solidFill>
                <a:latin typeface="Times New Roman" panose="02020603050405020304" pitchFamily="18" charset="0"/>
                <a:ea typeface="Calibri"/>
                <a:cs typeface="Times New Roman" panose="02020603050405020304" pitchFamily="18" charset="0"/>
                <a:sym typeface="Calibri"/>
              </a:endParaRPr>
            </a:p>
          </p:txBody>
        </p:sp>
        <p:cxnSp>
          <p:nvCxnSpPr>
            <p:cNvPr id="115" name="Google Shape;115;p2"/>
            <p:cNvCxnSpPr/>
            <p:nvPr/>
          </p:nvCxnSpPr>
          <p:spPr>
            <a:xfrm>
              <a:off x="0" y="2011912"/>
              <a:ext cx="6291714" cy="0"/>
            </a:xfrm>
            <a:prstGeom prst="straightConnector1">
              <a:avLst/>
            </a:prstGeom>
            <a:solidFill>
              <a:srgbClr val="43BAA5"/>
            </a:solidFill>
            <a:ln w="12700" cap="flat" cmpd="sng">
              <a:solidFill>
                <a:srgbClr val="43BAA5"/>
              </a:solidFill>
              <a:prstDash val="solid"/>
              <a:miter lim="800000"/>
              <a:headEnd type="none" w="sm" len="sm"/>
              <a:tailEnd type="none" w="sm" len="sm"/>
            </a:ln>
          </p:spPr>
        </p:cxnSp>
        <p:sp>
          <p:nvSpPr>
            <p:cNvPr id="116" name="Google Shape;116;p2"/>
            <p:cNvSpPr/>
            <p:nvPr/>
          </p:nvSpPr>
          <p:spPr>
            <a:xfrm>
              <a:off x="0" y="2011912"/>
              <a:ext cx="6291714" cy="50230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cxnSp>
          <p:nvCxnSpPr>
            <p:cNvPr id="118" name="Google Shape;118;p2"/>
            <p:cNvCxnSpPr/>
            <p:nvPr/>
          </p:nvCxnSpPr>
          <p:spPr>
            <a:xfrm>
              <a:off x="0" y="2514215"/>
              <a:ext cx="6291714" cy="0"/>
            </a:xfrm>
            <a:prstGeom prst="straightConnector1">
              <a:avLst/>
            </a:prstGeom>
            <a:solidFill>
              <a:srgbClr val="44B78C"/>
            </a:solidFill>
            <a:ln w="12700" cap="flat" cmpd="sng">
              <a:solidFill>
                <a:srgbClr val="44B78C"/>
              </a:solidFill>
              <a:prstDash val="solid"/>
              <a:miter lim="800000"/>
              <a:headEnd type="none" w="sm" len="sm"/>
              <a:tailEnd type="none" w="sm" len="sm"/>
            </a:ln>
          </p:spPr>
        </p:cxnSp>
        <p:sp>
          <p:nvSpPr>
            <p:cNvPr id="119" name="Google Shape;119;p2"/>
            <p:cNvSpPr/>
            <p:nvPr/>
          </p:nvSpPr>
          <p:spPr>
            <a:xfrm>
              <a:off x="0" y="2514215"/>
              <a:ext cx="6291714" cy="50230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0" name="Google Shape;120;p2"/>
            <p:cNvSpPr txBox="1"/>
            <p:nvPr/>
          </p:nvSpPr>
          <p:spPr>
            <a:xfrm>
              <a:off x="0" y="2053703"/>
              <a:ext cx="6291714" cy="502303"/>
            </a:xfrm>
            <a:prstGeom prst="rect">
              <a:avLst/>
            </a:prstGeom>
            <a:noFill/>
            <a:ln>
              <a:noFill/>
            </a:ln>
          </p:spPr>
          <p:txBody>
            <a:bodyPr spcFirstLastPara="1" wrap="square" lIns="87625" tIns="87625" rIns="87625" bIns="87625" anchor="t" anchorCtr="0">
              <a:noAutofit/>
            </a:bodyPr>
            <a:lstStyle/>
            <a:p>
              <a:pPr marL="0" marR="0" lvl="0" indent="0" algn="l" rtl="0">
                <a:lnSpc>
                  <a:spcPct val="90000"/>
                </a:lnSpc>
                <a:spcBef>
                  <a:spcPts val="0"/>
                </a:spcBef>
                <a:spcAft>
                  <a:spcPts val="0"/>
                </a:spcAft>
                <a:buClr>
                  <a:schemeClr val="dk1"/>
                </a:buClr>
                <a:buSzPts val="2300"/>
                <a:buFont typeface="Calibri"/>
                <a:buNone/>
              </a:pPr>
              <a:r>
                <a:rPr lang="en-US" sz="2300" b="0" i="0" u="none" strike="noStrike" cap="none" err="1">
                  <a:solidFill>
                    <a:schemeClr val="dk1"/>
                  </a:solidFill>
                  <a:latin typeface="Times New Roman" panose="02020603050405020304" pitchFamily="18" charset="0"/>
                  <a:ea typeface="Calibri"/>
                  <a:cs typeface="Times New Roman" panose="02020603050405020304" pitchFamily="18" charset="0"/>
                  <a:sym typeface="Calibri"/>
                </a:rPr>
                <a:t>Chẩn</a:t>
              </a:r>
              <a:r>
                <a:rPr lang="en-US" sz="2300" b="0" i="0" u="none" strike="noStrike" cap="none">
                  <a:solidFill>
                    <a:schemeClr val="dk1"/>
                  </a:solidFill>
                  <a:latin typeface="Times New Roman" panose="02020603050405020304" pitchFamily="18" charset="0"/>
                  <a:ea typeface="Calibri"/>
                  <a:cs typeface="Times New Roman" panose="02020603050405020304" pitchFamily="18" charset="0"/>
                  <a:sym typeface="Calibri"/>
                </a:rPr>
                <a:t> </a:t>
              </a:r>
              <a:r>
                <a:rPr lang="en-US" sz="2300" b="0" i="0" u="none" strike="noStrike" cap="none" err="1">
                  <a:solidFill>
                    <a:schemeClr val="dk1"/>
                  </a:solidFill>
                  <a:latin typeface="Times New Roman" panose="02020603050405020304" pitchFamily="18" charset="0"/>
                  <a:ea typeface="Calibri"/>
                  <a:cs typeface="Times New Roman" panose="02020603050405020304" pitchFamily="18" charset="0"/>
                  <a:sym typeface="Calibri"/>
                </a:rPr>
                <a:t>đoán</a:t>
              </a:r>
              <a:r>
                <a:rPr lang="en-US" sz="2300" b="0" i="0" u="none" strike="noStrike" cap="none">
                  <a:solidFill>
                    <a:schemeClr val="dk1"/>
                  </a:solidFill>
                  <a:latin typeface="Times New Roman" panose="02020603050405020304" pitchFamily="18" charset="0"/>
                  <a:ea typeface="Calibri"/>
                  <a:cs typeface="Times New Roman" panose="02020603050405020304" pitchFamily="18" charset="0"/>
                  <a:sym typeface="Calibri"/>
                </a:rPr>
                <a:t> </a:t>
              </a:r>
              <a:r>
                <a:rPr lang="en-US" sz="2300" b="0" i="0" u="none" strike="noStrike" cap="none" err="1">
                  <a:solidFill>
                    <a:schemeClr val="dk1"/>
                  </a:solidFill>
                  <a:latin typeface="Times New Roman" panose="02020603050405020304" pitchFamily="18" charset="0"/>
                  <a:ea typeface="Calibri"/>
                  <a:cs typeface="Times New Roman" panose="02020603050405020304" pitchFamily="18" charset="0"/>
                  <a:sym typeface="Calibri"/>
                </a:rPr>
                <a:t>xác</a:t>
              </a:r>
              <a:r>
                <a:rPr lang="en-US" sz="2300" b="0" i="0" u="none" strike="noStrike" cap="none">
                  <a:solidFill>
                    <a:schemeClr val="dk1"/>
                  </a:solidFill>
                  <a:latin typeface="Times New Roman" panose="02020603050405020304" pitchFamily="18" charset="0"/>
                  <a:ea typeface="Calibri"/>
                  <a:cs typeface="Times New Roman" panose="02020603050405020304" pitchFamily="18" charset="0"/>
                  <a:sym typeface="Calibri"/>
                </a:rPr>
                <a:t> </a:t>
              </a:r>
              <a:r>
                <a:rPr lang="en-US" sz="2300" b="0" i="0" u="none" strike="noStrike" cap="none" err="1">
                  <a:solidFill>
                    <a:schemeClr val="dk1"/>
                  </a:solidFill>
                  <a:latin typeface="Times New Roman" panose="02020603050405020304" pitchFamily="18" charset="0"/>
                  <a:ea typeface="Calibri"/>
                  <a:cs typeface="Times New Roman" panose="02020603050405020304" pitchFamily="18" charset="0"/>
                  <a:sym typeface="Calibri"/>
                </a:rPr>
                <a:t>định</a:t>
              </a:r>
              <a:endParaRPr sz="2300" b="0" i="0" u="none" strike="noStrike" cap="none">
                <a:solidFill>
                  <a:schemeClr val="dk1"/>
                </a:solidFill>
                <a:latin typeface="Times New Roman" panose="02020603050405020304" pitchFamily="18" charset="0"/>
                <a:ea typeface="Calibri"/>
                <a:cs typeface="Times New Roman" panose="02020603050405020304" pitchFamily="18" charset="0"/>
                <a:sym typeface="Calibri"/>
              </a:endParaRPr>
            </a:p>
          </p:txBody>
        </p:sp>
        <p:cxnSp>
          <p:nvCxnSpPr>
            <p:cNvPr id="121" name="Google Shape;121;p2"/>
            <p:cNvCxnSpPr/>
            <p:nvPr/>
          </p:nvCxnSpPr>
          <p:spPr>
            <a:xfrm>
              <a:off x="0" y="3016519"/>
              <a:ext cx="6291714" cy="0"/>
            </a:xfrm>
            <a:prstGeom prst="straightConnector1">
              <a:avLst/>
            </a:prstGeom>
            <a:solidFill>
              <a:srgbClr val="44B573"/>
            </a:solidFill>
            <a:ln w="12700" cap="flat" cmpd="sng">
              <a:solidFill>
                <a:srgbClr val="44B573"/>
              </a:solidFill>
              <a:prstDash val="solid"/>
              <a:miter lim="800000"/>
              <a:headEnd type="none" w="sm" len="sm"/>
              <a:tailEnd type="none" w="sm" len="sm"/>
            </a:ln>
          </p:spPr>
        </p:cxnSp>
        <p:sp>
          <p:nvSpPr>
            <p:cNvPr id="122" name="Google Shape;122;p2"/>
            <p:cNvSpPr/>
            <p:nvPr/>
          </p:nvSpPr>
          <p:spPr>
            <a:xfrm>
              <a:off x="0" y="3016519"/>
              <a:ext cx="6291714" cy="50230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3" name="Google Shape;123;p2"/>
            <p:cNvSpPr txBox="1"/>
            <p:nvPr/>
          </p:nvSpPr>
          <p:spPr>
            <a:xfrm>
              <a:off x="52953" y="2583625"/>
              <a:ext cx="6291714" cy="502303"/>
            </a:xfrm>
            <a:prstGeom prst="rect">
              <a:avLst/>
            </a:prstGeom>
            <a:noFill/>
            <a:ln>
              <a:noFill/>
            </a:ln>
          </p:spPr>
          <p:txBody>
            <a:bodyPr spcFirstLastPara="1" wrap="square" lIns="87625" tIns="87625" rIns="87625" bIns="87625" anchor="t" anchorCtr="0">
              <a:noAutofit/>
            </a:bodyPr>
            <a:lstStyle/>
            <a:p>
              <a:pPr marL="0" marR="0" lvl="0" indent="0" algn="l" rtl="0">
                <a:lnSpc>
                  <a:spcPct val="90000"/>
                </a:lnSpc>
                <a:spcBef>
                  <a:spcPts val="0"/>
                </a:spcBef>
                <a:spcAft>
                  <a:spcPts val="0"/>
                </a:spcAft>
                <a:buClr>
                  <a:schemeClr val="dk1"/>
                </a:buClr>
                <a:buSzPts val="2300"/>
                <a:buFont typeface="Calibri"/>
                <a:buNone/>
              </a:pPr>
              <a:r>
                <a:rPr lang="en-US" sz="2300" b="0" i="0" u="none" strike="noStrike" cap="none" err="1">
                  <a:solidFill>
                    <a:schemeClr val="dk1"/>
                  </a:solidFill>
                  <a:latin typeface="Times New Roman" panose="02020603050405020304" pitchFamily="18" charset="0"/>
                  <a:ea typeface="Calibri"/>
                  <a:cs typeface="Times New Roman" panose="02020603050405020304" pitchFamily="18" charset="0"/>
                  <a:sym typeface="Calibri"/>
                </a:rPr>
                <a:t>Chẩn</a:t>
              </a:r>
              <a:r>
                <a:rPr lang="en-US" sz="2300" b="0" i="0" u="none" strike="noStrike" cap="none">
                  <a:solidFill>
                    <a:schemeClr val="dk1"/>
                  </a:solidFill>
                  <a:latin typeface="Times New Roman" panose="02020603050405020304" pitchFamily="18" charset="0"/>
                  <a:ea typeface="Calibri"/>
                  <a:cs typeface="Times New Roman" panose="02020603050405020304" pitchFamily="18" charset="0"/>
                  <a:sym typeface="Calibri"/>
                </a:rPr>
                <a:t> </a:t>
              </a:r>
              <a:r>
                <a:rPr lang="en-US" sz="2300" b="0" i="0" u="none" strike="noStrike" cap="none" err="1">
                  <a:solidFill>
                    <a:schemeClr val="dk1"/>
                  </a:solidFill>
                  <a:latin typeface="Times New Roman" panose="02020603050405020304" pitchFamily="18" charset="0"/>
                  <a:ea typeface="Calibri"/>
                  <a:cs typeface="Times New Roman" panose="02020603050405020304" pitchFamily="18" charset="0"/>
                  <a:sym typeface="Calibri"/>
                </a:rPr>
                <a:t>đoán</a:t>
              </a:r>
              <a:r>
                <a:rPr lang="en-US" sz="2300" b="0" i="0" u="none" strike="noStrike" cap="none">
                  <a:solidFill>
                    <a:schemeClr val="dk1"/>
                  </a:solidFill>
                  <a:latin typeface="Times New Roman" panose="02020603050405020304" pitchFamily="18" charset="0"/>
                  <a:ea typeface="Calibri"/>
                  <a:cs typeface="Times New Roman" panose="02020603050405020304" pitchFamily="18" charset="0"/>
                  <a:sym typeface="Calibri"/>
                </a:rPr>
                <a:t> </a:t>
              </a:r>
              <a:r>
                <a:rPr lang="en-US" sz="2300" b="0" i="0" u="none" strike="noStrike" cap="none" err="1">
                  <a:solidFill>
                    <a:schemeClr val="dk1"/>
                  </a:solidFill>
                  <a:latin typeface="Times New Roman" panose="02020603050405020304" pitchFamily="18" charset="0"/>
                  <a:ea typeface="Calibri"/>
                  <a:cs typeface="Times New Roman" panose="02020603050405020304" pitchFamily="18" charset="0"/>
                  <a:sym typeface="Calibri"/>
                </a:rPr>
                <a:t>phân</a:t>
              </a:r>
              <a:r>
                <a:rPr lang="en-US" sz="2300" b="0" i="0" u="none" strike="noStrike" cap="none">
                  <a:solidFill>
                    <a:schemeClr val="dk1"/>
                  </a:solidFill>
                  <a:latin typeface="Times New Roman" panose="02020603050405020304" pitchFamily="18" charset="0"/>
                  <a:ea typeface="Calibri"/>
                  <a:cs typeface="Times New Roman" panose="02020603050405020304" pitchFamily="18" charset="0"/>
                  <a:sym typeface="Calibri"/>
                </a:rPr>
                <a:t> </a:t>
              </a:r>
              <a:r>
                <a:rPr lang="en-US" sz="2300" b="0" i="0" u="none" strike="noStrike" cap="none" err="1">
                  <a:solidFill>
                    <a:schemeClr val="dk1"/>
                  </a:solidFill>
                  <a:latin typeface="Times New Roman" panose="02020603050405020304" pitchFamily="18" charset="0"/>
                  <a:ea typeface="Calibri"/>
                  <a:cs typeface="Times New Roman" panose="02020603050405020304" pitchFamily="18" charset="0"/>
                  <a:sym typeface="Calibri"/>
                </a:rPr>
                <a:t>biệt</a:t>
              </a:r>
              <a:endParaRPr sz="2300" b="0" i="0" u="none" strike="noStrike" cap="none">
                <a:solidFill>
                  <a:schemeClr val="dk1"/>
                </a:solidFill>
                <a:latin typeface="Times New Roman" panose="02020603050405020304" pitchFamily="18" charset="0"/>
                <a:ea typeface="Calibri"/>
                <a:cs typeface="Times New Roman" panose="02020603050405020304" pitchFamily="18" charset="0"/>
                <a:sym typeface="Calibri"/>
              </a:endParaRPr>
            </a:p>
          </p:txBody>
        </p:sp>
        <p:cxnSp>
          <p:nvCxnSpPr>
            <p:cNvPr id="124" name="Google Shape;124;p2"/>
            <p:cNvCxnSpPr/>
            <p:nvPr/>
          </p:nvCxnSpPr>
          <p:spPr>
            <a:xfrm>
              <a:off x="0" y="3518822"/>
              <a:ext cx="6291714" cy="0"/>
            </a:xfrm>
            <a:prstGeom prst="straightConnector1">
              <a:avLst/>
            </a:prstGeom>
            <a:solidFill>
              <a:srgbClr val="45B35C"/>
            </a:solidFill>
            <a:ln w="12700" cap="flat" cmpd="sng">
              <a:solidFill>
                <a:srgbClr val="45B35C"/>
              </a:solidFill>
              <a:prstDash val="solid"/>
              <a:miter lim="800000"/>
              <a:headEnd type="none" w="sm" len="sm"/>
              <a:tailEnd type="none" w="sm" len="sm"/>
            </a:ln>
          </p:spPr>
        </p:cxnSp>
        <p:sp>
          <p:nvSpPr>
            <p:cNvPr id="125" name="Google Shape;125;p2"/>
            <p:cNvSpPr/>
            <p:nvPr/>
          </p:nvSpPr>
          <p:spPr>
            <a:xfrm>
              <a:off x="0" y="3518822"/>
              <a:ext cx="6291714" cy="50230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6" name="Google Shape;126;p2"/>
            <p:cNvSpPr txBox="1"/>
            <p:nvPr/>
          </p:nvSpPr>
          <p:spPr>
            <a:xfrm>
              <a:off x="105906" y="3036811"/>
              <a:ext cx="6291714" cy="502303"/>
            </a:xfrm>
            <a:prstGeom prst="rect">
              <a:avLst/>
            </a:prstGeom>
            <a:noFill/>
            <a:ln>
              <a:noFill/>
            </a:ln>
          </p:spPr>
          <p:txBody>
            <a:bodyPr spcFirstLastPara="1" wrap="square" lIns="87625" tIns="87625" rIns="87625" bIns="87625" anchor="t" anchorCtr="0">
              <a:noAutofit/>
            </a:bodyPr>
            <a:lstStyle/>
            <a:p>
              <a:pPr marL="0" marR="0" lvl="0" indent="0" algn="l" rtl="0">
                <a:lnSpc>
                  <a:spcPct val="90000"/>
                </a:lnSpc>
                <a:spcBef>
                  <a:spcPts val="0"/>
                </a:spcBef>
                <a:spcAft>
                  <a:spcPts val="0"/>
                </a:spcAft>
                <a:buClr>
                  <a:schemeClr val="dk1"/>
                </a:buClr>
                <a:buSzPts val="2300"/>
                <a:buFont typeface="Calibri"/>
                <a:buNone/>
              </a:pPr>
              <a:r>
                <a:rPr lang="en-US" sz="2300" b="0" i="0" u="none" strike="noStrike" cap="none" err="1">
                  <a:solidFill>
                    <a:schemeClr val="dk1"/>
                  </a:solidFill>
                  <a:latin typeface="Times New Roman" panose="02020603050405020304" pitchFamily="18" charset="0"/>
                  <a:ea typeface="Calibri"/>
                  <a:cs typeface="Times New Roman" panose="02020603050405020304" pitchFamily="18" charset="0"/>
                  <a:sym typeface="Calibri"/>
                </a:rPr>
                <a:t>Chẩn</a:t>
              </a:r>
              <a:r>
                <a:rPr lang="en-US" sz="2300" b="0" i="0" u="none" strike="noStrike" cap="none">
                  <a:solidFill>
                    <a:schemeClr val="dk1"/>
                  </a:solidFill>
                  <a:latin typeface="Times New Roman" panose="02020603050405020304" pitchFamily="18" charset="0"/>
                  <a:ea typeface="Calibri"/>
                  <a:cs typeface="Times New Roman" panose="02020603050405020304" pitchFamily="18" charset="0"/>
                  <a:sym typeface="Calibri"/>
                </a:rPr>
                <a:t> </a:t>
              </a:r>
              <a:r>
                <a:rPr lang="en-US" sz="2300" b="0" i="0" u="none" strike="noStrike" cap="none" err="1">
                  <a:solidFill>
                    <a:schemeClr val="dk1"/>
                  </a:solidFill>
                  <a:latin typeface="Times New Roman" panose="02020603050405020304" pitchFamily="18" charset="0"/>
                  <a:ea typeface="Calibri"/>
                  <a:cs typeface="Times New Roman" panose="02020603050405020304" pitchFamily="18" charset="0"/>
                  <a:sym typeface="Calibri"/>
                </a:rPr>
                <a:t>đoán</a:t>
              </a:r>
              <a:r>
                <a:rPr lang="en-US" sz="2300" b="0" i="0" u="none" strike="noStrike" cap="none">
                  <a:solidFill>
                    <a:schemeClr val="dk1"/>
                  </a:solidFill>
                  <a:latin typeface="Times New Roman" panose="02020603050405020304" pitchFamily="18" charset="0"/>
                  <a:ea typeface="Calibri"/>
                  <a:cs typeface="Times New Roman" panose="02020603050405020304" pitchFamily="18" charset="0"/>
                  <a:sym typeface="Calibri"/>
                </a:rPr>
                <a:t> </a:t>
              </a:r>
              <a:r>
                <a:rPr lang="en-US" sz="2300" b="0" i="0" u="none" strike="noStrike" cap="none" err="1">
                  <a:solidFill>
                    <a:schemeClr val="dk1"/>
                  </a:solidFill>
                  <a:latin typeface="Times New Roman" panose="02020603050405020304" pitchFamily="18" charset="0"/>
                  <a:ea typeface="Calibri"/>
                  <a:cs typeface="Times New Roman" panose="02020603050405020304" pitchFamily="18" charset="0"/>
                  <a:sym typeface="Calibri"/>
                </a:rPr>
                <a:t>giai</a:t>
              </a:r>
              <a:r>
                <a:rPr lang="en-US" sz="2300" b="0" i="0" u="none" strike="noStrike" cap="none">
                  <a:solidFill>
                    <a:schemeClr val="dk1"/>
                  </a:solidFill>
                  <a:latin typeface="Times New Roman" panose="02020603050405020304" pitchFamily="18" charset="0"/>
                  <a:ea typeface="Calibri"/>
                  <a:cs typeface="Times New Roman" panose="02020603050405020304" pitchFamily="18" charset="0"/>
                  <a:sym typeface="Calibri"/>
                </a:rPr>
                <a:t> </a:t>
              </a:r>
              <a:r>
                <a:rPr lang="en-US" sz="2300" b="0" i="0" u="none" strike="noStrike" cap="none" err="1">
                  <a:solidFill>
                    <a:schemeClr val="dk1"/>
                  </a:solidFill>
                  <a:latin typeface="Times New Roman" panose="02020603050405020304" pitchFamily="18" charset="0"/>
                  <a:ea typeface="Calibri"/>
                  <a:cs typeface="Times New Roman" panose="02020603050405020304" pitchFamily="18" charset="0"/>
                  <a:sym typeface="Calibri"/>
                </a:rPr>
                <a:t>đoạn</a:t>
              </a:r>
              <a:r>
                <a:rPr lang="en-US" sz="2300" b="0" i="0" u="none" strike="noStrike" cap="none">
                  <a:solidFill>
                    <a:schemeClr val="dk1"/>
                  </a:solidFill>
                  <a:latin typeface="Times New Roman" panose="02020603050405020304" pitchFamily="18" charset="0"/>
                  <a:ea typeface="Calibri"/>
                  <a:cs typeface="Times New Roman" panose="02020603050405020304" pitchFamily="18" charset="0"/>
                  <a:sym typeface="Calibri"/>
                </a:rPr>
                <a:t> </a:t>
              </a:r>
              <a:r>
                <a:rPr lang="en-US" sz="2300" b="0" i="0" u="none" strike="noStrike" cap="none" err="1">
                  <a:solidFill>
                    <a:schemeClr val="dk1"/>
                  </a:solidFill>
                  <a:latin typeface="Times New Roman" panose="02020603050405020304" pitchFamily="18" charset="0"/>
                  <a:ea typeface="Calibri"/>
                  <a:cs typeface="Times New Roman" panose="02020603050405020304" pitchFamily="18" charset="0"/>
                  <a:sym typeface="Calibri"/>
                </a:rPr>
                <a:t>bệnh</a:t>
              </a:r>
              <a:endParaRPr sz="2300" b="0" i="0" u="none" strike="noStrike" cap="none">
                <a:solidFill>
                  <a:schemeClr val="dk1"/>
                </a:solidFill>
                <a:latin typeface="Times New Roman" panose="02020603050405020304" pitchFamily="18" charset="0"/>
                <a:ea typeface="Calibri"/>
                <a:cs typeface="Times New Roman" panose="02020603050405020304" pitchFamily="18" charset="0"/>
                <a:sym typeface="Calibri"/>
              </a:endParaRPr>
            </a:p>
          </p:txBody>
        </p:sp>
        <p:cxnSp>
          <p:nvCxnSpPr>
            <p:cNvPr id="127" name="Google Shape;127;p2"/>
            <p:cNvCxnSpPr/>
            <p:nvPr/>
          </p:nvCxnSpPr>
          <p:spPr>
            <a:xfrm>
              <a:off x="0" y="4021125"/>
              <a:ext cx="6291714" cy="0"/>
            </a:xfrm>
            <a:prstGeom prst="straightConnector1">
              <a:avLst/>
            </a:prstGeom>
            <a:solidFill>
              <a:srgbClr val="46AF46"/>
            </a:solidFill>
            <a:ln w="12700" cap="flat" cmpd="sng">
              <a:solidFill>
                <a:srgbClr val="46AF46"/>
              </a:solidFill>
              <a:prstDash val="solid"/>
              <a:miter lim="800000"/>
              <a:headEnd type="none" w="sm" len="sm"/>
              <a:tailEnd type="none" w="sm" len="sm"/>
            </a:ln>
          </p:spPr>
        </p:cxnSp>
        <p:sp>
          <p:nvSpPr>
            <p:cNvPr id="128" name="Google Shape;128;p2"/>
            <p:cNvSpPr/>
            <p:nvPr/>
          </p:nvSpPr>
          <p:spPr>
            <a:xfrm>
              <a:off x="0" y="4021125"/>
              <a:ext cx="6291714" cy="50230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9" name="Google Shape;129;p2"/>
            <p:cNvSpPr txBox="1"/>
            <p:nvPr/>
          </p:nvSpPr>
          <p:spPr>
            <a:xfrm>
              <a:off x="52953" y="3590771"/>
              <a:ext cx="6291714" cy="502303"/>
            </a:xfrm>
            <a:prstGeom prst="rect">
              <a:avLst/>
            </a:prstGeom>
            <a:noFill/>
            <a:ln>
              <a:noFill/>
            </a:ln>
          </p:spPr>
          <p:txBody>
            <a:bodyPr spcFirstLastPara="1" wrap="square" lIns="87625" tIns="87625" rIns="87625" bIns="87625" anchor="t" anchorCtr="0">
              <a:noAutofit/>
            </a:bodyPr>
            <a:lstStyle/>
            <a:p>
              <a:pPr marL="0" marR="0" lvl="0" indent="0" algn="l" rtl="0">
                <a:lnSpc>
                  <a:spcPct val="90000"/>
                </a:lnSpc>
                <a:spcBef>
                  <a:spcPts val="0"/>
                </a:spcBef>
                <a:spcAft>
                  <a:spcPts val="0"/>
                </a:spcAft>
                <a:buClr>
                  <a:schemeClr val="dk1"/>
                </a:buClr>
                <a:buSzPts val="2300"/>
                <a:buFont typeface="Calibri"/>
                <a:buNone/>
              </a:pPr>
              <a:r>
                <a:rPr lang="en-US" sz="2300" b="0" i="0" u="none" strike="noStrike" cap="none">
                  <a:solidFill>
                    <a:schemeClr val="dk1"/>
                  </a:solidFill>
                  <a:latin typeface="Times New Roman" panose="02020603050405020304" pitchFamily="18" charset="0"/>
                  <a:ea typeface="Calibri"/>
                  <a:cs typeface="Times New Roman" panose="02020603050405020304" pitchFamily="18" charset="0"/>
                  <a:sym typeface="Calibri"/>
                </a:rPr>
                <a:t>Điều trị</a:t>
              </a:r>
              <a:endParaRPr sz="2300" b="0" i="0" u="none" strike="noStrike" cap="none">
                <a:solidFill>
                  <a:schemeClr val="dk1"/>
                </a:solidFill>
                <a:latin typeface="Times New Roman" panose="02020603050405020304" pitchFamily="18" charset="0"/>
                <a:ea typeface="Calibri"/>
                <a:cs typeface="Times New Roman" panose="02020603050405020304" pitchFamily="18" charset="0"/>
                <a:sym typeface="Calibri"/>
              </a:endParaRPr>
            </a:p>
          </p:txBody>
        </p:sp>
        <p:cxnSp>
          <p:nvCxnSpPr>
            <p:cNvPr id="130" name="Google Shape;130;p2"/>
            <p:cNvCxnSpPr/>
            <p:nvPr/>
          </p:nvCxnSpPr>
          <p:spPr>
            <a:xfrm>
              <a:off x="0" y="4523428"/>
              <a:ext cx="6291714" cy="0"/>
            </a:xfrm>
            <a:prstGeom prst="straightConnector1">
              <a:avLst/>
            </a:prstGeom>
            <a:solidFill>
              <a:srgbClr val="5AAD46"/>
            </a:solidFill>
            <a:ln w="12700" cap="flat" cmpd="sng">
              <a:solidFill>
                <a:srgbClr val="5AAD46"/>
              </a:solidFill>
              <a:prstDash val="solid"/>
              <a:miter lim="800000"/>
              <a:headEnd type="none" w="sm" len="sm"/>
              <a:tailEnd type="none" w="sm" len="sm"/>
            </a:ln>
          </p:spPr>
        </p:cxnSp>
        <p:sp>
          <p:nvSpPr>
            <p:cNvPr id="131" name="Google Shape;131;p2"/>
            <p:cNvSpPr/>
            <p:nvPr/>
          </p:nvSpPr>
          <p:spPr>
            <a:xfrm>
              <a:off x="0" y="4523428"/>
              <a:ext cx="6291714" cy="50230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2" name="Google Shape;132;p2"/>
            <p:cNvSpPr txBox="1"/>
            <p:nvPr/>
          </p:nvSpPr>
          <p:spPr>
            <a:xfrm>
              <a:off x="0" y="4137848"/>
              <a:ext cx="6291714" cy="502303"/>
            </a:xfrm>
            <a:prstGeom prst="rect">
              <a:avLst/>
            </a:prstGeom>
            <a:noFill/>
            <a:ln>
              <a:noFill/>
            </a:ln>
          </p:spPr>
          <p:txBody>
            <a:bodyPr spcFirstLastPara="1" wrap="square" lIns="87625" tIns="87625" rIns="87625" bIns="87625" anchor="t" anchorCtr="0">
              <a:noAutofit/>
            </a:bodyPr>
            <a:lstStyle/>
            <a:p>
              <a:pPr marL="0" marR="0" lvl="0" indent="0" algn="l" rtl="0">
                <a:lnSpc>
                  <a:spcPct val="90000"/>
                </a:lnSpc>
                <a:spcBef>
                  <a:spcPts val="0"/>
                </a:spcBef>
                <a:spcAft>
                  <a:spcPts val="0"/>
                </a:spcAft>
                <a:buClr>
                  <a:schemeClr val="dk1"/>
                </a:buClr>
                <a:buSzPts val="2300"/>
                <a:buFont typeface="Calibri"/>
                <a:buNone/>
              </a:pPr>
              <a:r>
                <a:rPr lang="en-US" sz="2300" b="0" i="0" u="none" strike="noStrike" cap="none" err="1">
                  <a:solidFill>
                    <a:schemeClr val="dk1"/>
                  </a:solidFill>
                  <a:latin typeface="Times New Roman" panose="02020603050405020304" pitchFamily="18" charset="0"/>
                  <a:ea typeface="Calibri"/>
                  <a:cs typeface="Times New Roman" panose="02020603050405020304" pitchFamily="18" charset="0"/>
                  <a:sym typeface="Calibri"/>
                </a:rPr>
                <a:t>Phòng</a:t>
              </a:r>
              <a:r>
                <a:rPr lang="en-US" sz="2300" b="0" i="0" u="none" strike="noStrike" cap="none">
                  <a:solidFill>
                    <a:schemeClr val="dk1"/>
                  </a:solidFill>
                  <a:latin typeface="Times New Roman" panose="02020603050405020304" pitchFamily="18" charset="0"/>
                  <a:ea typeface="Calibri"/>
                  <a:cs typeface="Times New Roman" panose="02020603050405020304" pitchFamily="18" charset="0"/>
                  <a:sym typeface="Calibri"/>
                </a:rPr>
                <a:t> </a:t>
              </a:r>
              <a:r>
                <a:rPr lang="en-US" sz="2300" b="0" i="0" u="none" strike="noStrike" cap="none" err="1">
                  <a:solidFill>
                    <a:schemeClr val="dk1"/>
                  </a:solidFill>
                  <a:latin typeface="Times New Roman" panose="02020603050405020304" pitchFamily="18" charset="0"/>
                  <a:ea typeface="Calibri"/>
                  <a:cs typeface="Times New Roman" panose="02020603050405020304" pitchFamily="18" charset="0"/>
                  <a:sym typeface="Calibri"/>
                </a:rPr>
                <a:t>ngừa</a:t>
              </a:r>
              <a:endParaRPr sz="2300" b="0" i="0" u="none" strike="noStrike" cap="none">
                <a:solidFill>
                  <a:schemeClr val="dk1"/>
                </a:solidFill>
                <a:latin typeface="Times New Roman" panose="02020603050405020304" pitchFamily="18" charset="0"/>
                <a:ea typeface="Calibri"/>
                <a:cs typeface="Times New Roman" panose="02020603050405020304" pitchFamily="18" charset="0"/>
                <a:sym typeface="Calibri"/>
              </a:endParaRPr>
            </a:p>
          </p:txBody>
        </p:sp>
        <p:cxnSp>
          <p:nvCxnSpPr>
            <p:cNvPr id="133" name="Google Shape;133;p2"/>
            <p:cNvCxnSpPr/>
            <p:nvPr/>
          </p:nvCxnSpPr>
          <p:spPr>
            <a:xfrm>
              <a:off x="0" y="5025731"/>
              <a:ext cx="6291714" cy="0"/>
            </a:xfrm>
            <a:prstGeom prst="straightConnector1">
              <a:avLst/>
            </a:prstGeom>
            <a:solidFill>
              <a:srgbClr val="6FAA47"/>
            </a:solidFill>
            <a:ln w="12700" cap="flat" cmpd="sng">
              <a:solidFill>
                <a:srgbClr val="6FAA47"/>
              </a:solidFill>
              <a:prstDash val="solid"/>
              <a:miter lim="800000"/>
              <a:headEnd type="none" w="sm" len="sm"/>
              <a:tailEnd type="none" w="sm" len="sm"/>
            </a:ln>
          </p:spPr>
        </p:cxnSp>
        <p:sp>
          <p:nvSpPr>
            <p:cNvPr id="134" name="Google Shape;134;p2"/>
            <p:cNvSpPr/>
            <p:nvPr/>
          </p:nvSpPr>
          <p:spPr>
            <a:xfrm>
              <a:off x="0" y="5025731"/>
              <a:ext cx="6291714" cy="50230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5" name="Google Shape;135;p2"/>
            <p:cNvSpPr txBox="1"/>
            <p:nvPr/>
          </p:nvSpPr>
          <p:spPr>
            <a:xfrm>
              <a:off x="0" y="4565655"/>
              <a:ext cx="6291714" cy="502303"/>
            </a:xfrm>
            <a:prstGeom prst="rect">
              <a:avLst/>
            </a:prstGeom>
            <a:noFill/>
            <a:ln>
              <a:noFill/>
            </a:ln>
          </p:spPr>
          <p:txBody>
            <a:bodyPr spcFirstLastPara="1" wrap="square" lIns="87625" tIns="87625" rIns="87625" bIns="87625" anchor="t" anchorCtr="0">
              <a:noAutofit/>
            </a:bodyPr>
            <a:lstStyle/>
            <a:p>
              <a:pPr>
                <a:lnSpc>
                  <a:spcPct val="90000"/>
                </a:lnSpc>
                <a:buClr>
                  <a:schemeClr val="dk1"/>
                </a:buClr>
                <a:buSzPts val="2300"/>
              </a:pPr>
              <a:r>
                <a:rPr lang="en-US" sz="2300" err="1">
                  <a:solidFill>
                    <a:schemeClr val="dk1"/>
                  </a:solidFill>
                  <a:latin typeface="Times New Roman"/>
                  <a:ea typeface="Calibri"/>
                  <a:cs typeface="Times New Roman"/>
                  <a:sym typeface="Calibri"/>
                </a:rPr>
                <a:t>Tầm</a:t>
              </a:r>
              <a:r>
                <a:rPr lang="en-US" sz="2300">
                  <a:solidFill>
                    <a:schemeClr val="dk1"/>
                  </a:solidFill>
                  <a:latin typeface="Times New Roman"/>
                  <a:ea typeface="Calibri"/>
                  <a:cs typeface="Times New Roman"/>
                  <a:sym typeface="Calibri"/>
                </a:rPr>
                <a:t> </a:t>
              </a:r>
              <a:r>
                <a:rPr lang="en-US" sz="2300" err="1">
                  <a:solidFill>
                    <a:schemeClr val="dk1"/>
                  </a:solidFill>
                  <a:latin typeface="Times New Roman"/>
                  <a:ea typeface="Calibri"/>
                  <a:cs typeface="Times New Roman"/>
                  <a:sym typeface="Calibri"/>
                </a:rPr>
                <a:t>soát</a:t>
              </a:r>
              <a:endParaRPr lang="en-US" sz="2300" b="0" i="0" u="none" strike="noStrike" cap="none" err="1">
                <a:solidFill>
                  <a:schemeClr val="dk1"/>
                </a:solidFill>
                <a:latin typeface="Times New Roman" panose="02020603050405020304" pitchFamily="18" charset="0"/>
                <a:ea typeface="Calibri"/>
                <a:cs typeface="Times New Roman" panose="02020603050405020304" pitchFamily="18" charset="0"/>
              </a:endParaRPr>
            </a:p>
          </p:txBody>
        </p:sp>
      </p:grpSp>
    </p:spTree>
    <p:extLst>
      <p:ext uri="{BB962C8B-B14F-4D97-AF65-F5344CB8AC3E}">
        <p14:creationId xmlns:p14="http://schemas.microsoft.com/office/powerpoint/2010/main" val="2850107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additive="base">
                                        <p:cTn id="7" dur="500" fill="hold"/>
                                        <p:tgtEl>
                                          <p:spTgt spid="102"/>
                                        </p:tgtEl>
                                        <p:attrNameLst>
                                          <p:attrName>ppt_x</p:attrName>
                                        </p:attrNameLst>
                                      </p:cBhvr>
                                      <p:tavLst>
                                        <p:tav tm="0">
                                          <p:val>
                                            <p:strVal val="#ppt_x"/>
                                          </p:val>
                                        </p:tav>
                                        <p:tav tm="100000">
                                          <p:val>
                                            <p:strVal val="#ppt_x"/>
                                          </p:val>
                                        </p:tav>
                                      </p:tavLst>
                                    </p:anim>
                                    <p:anim calcmode="lin" valueType="num">
                                      <p:cBhvr additive="base">
                                        <p:cTn id="8"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FFFFFF"/>
                </a:solidFill>
                <a:latin typeface="Times New Roman" panose="02020603050405020304" pitchFamily="18" charset="0"/>
                <a:cs typeface="Times New Roman" panose="02020603050405020304" pitchFamily="18" charset="0"/>
              </a:rPr>
              <a:t>SIÊU ÂM BỤNG</a:t>
            </a:r>
            <a:endParaRPr lang="en-US">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endParaRPr lang="en-US"/>
          </a:p>
        </p:txBody>
      </p:sp>
      <p:grpSp>
        <p:nvGrpSpPr>
          <p:cNvPr id="4" name="Google Shape;235;p11"/>
          <p:cNvGrpSpPr/>
          <p:nvPr/>
        </p:nvGrpSpPr>
        <p:grpSpPr>
          <a:xfrm>
            <a:off x="431800" y="2057399"/>
            <a:ext cx="11064766" cy="4448913"/>
            <a:chOff x="0" y="36187"/>
            <a:chExt cx="6291714" cy="5458360"/>
          </a:xfrm>
        </p:grpSpPr>
        <p:sp>
          <p:nvSpPr>
            <p:cNvPr id="5" name="Google Shape;236;p11"/>
            <p:cNvSpPr/>
            <p:nvPr/>
          </p:nvSpPr>
          <p:spPr>
            <a:xfrm>
              <a:off x="0" y="36187"/>
              <a:ext cx="6291714" cy="1771453"/>
            </a:xfrm>
            <a:prstGeom prst="round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37;p11"/>
            <p:cNvSpPr txBox="1"/>
            <p:nvPr/>
          </p:nvSpPr>
          <p:spPr>
            <a:xfrm>
              <a:off x="86475" y="122662"/>
              <a:ext cx="6118764" cy="1598503"/>
            </a:xfrm>
            <a:prstGeom prst="rect">
              <a:avLst/>
            </a:prstGeom>
            <a:noFill/>
            <a:ln>
              <a:noFill/>
            </a:ln>
          </p:spPr>
          <p:txBody>
            <a:bodyPr spcFirstLastPara="1" wrap="square" lIns="95250" tIns="95250" rIns="95250" bIns="95250" anchor="ctr" anchorCtr="0">
              <a:noAutofit/>
            </a:bodyPr>
            <a:lstStyle/>
            <a:p>
              <a:pPr marL="0" marR="0" lvl="0" indent="0" algn="l" rtl="0">
                <a:lnSpc>
                  <a:spcPct val="90000"/>
                </a:lnSpc>
                <a:spcBef>
                  <a:spcPts val="0"/>
                </a:spcBef>
                <a:spcAft>
                  <a:spcPts val="0"/>
                </a:spcAft>
                <a:buClr>
                  <a:schemeClr val="lt1"/>
                </a:buClr>
                <a:buSzPts val="2500"/>
                <a:buFont typeface="Calibri"/>
                <a:buNone/>
              </a:pPr>
              <a:r>
                <a:rPr lang="en-US" sz="2400" err="1">
                  <a:solidFill>
                    <a:schemeClr val="lt1"/>
                  </a:solidFill>
                  <a:latin typeface="Times New Roman" panose="02020603050405020304" pitchFamily="18" charset="0"/>
                  <a:ea typeface="Calibri"/>
                  <a:cs typeface="Times New Roman" panose="02020603050405020304" pitchFamily="18" charset="0"/>
                  <a:sym typeface="Calibri"/>
                </a:rPr>
                <a:t>Phương</a:t>
              </a:r>
              <a:r>
                <a:rPr lang="en-US" sz="2400">
                  <a:solidFill>
                    <a:schemeClr val="lt1"/>
                  </a:solidFill>
                  <a:latin typeface="Times New Roman" panose="02020603050405020304" pitchFamily="18" charset="0"/>
                  <a:ea typeface="Calibri"/>
                  <a:cs typeface="Times New Roman" panose="02020603050405020304" pitchFamily="18" charset="0"/>
                  <a:sym typeface="Calibri"/>
                </a:rPr>
                <a:t> </a:t>
              </a:r>
              <a:r>
                <a:rPr lang="en-US" sz="2400" err="1">
                  <a:solidFill>
                    <a:schemeClr val="lt1"/>
                  </a:solidFill>
                  <a:latin typeface="Times New Roman" panose="02020603050405020304" pitchFamily="18" charset="0"/>
                  <a:ea typeface="Calibri"/>
                  <a:cs typeface="Times New Roman" panose="02020603050405020304" pitchFamily="18" charset="0"/>
                  <a:sym typeface="Calibri"/>
                </a:rPr>
                <a:t>tiện</a:t>
              </a:r>
              <a:r>
                <a:rPr lang="en-US" sz="2400">
                  <a:solidFill>
                    <a:schemeClr val="lt1"/>
                  </a:solidFill>
                  <a:latin typeface="Times New Roman" panose="02020603050405020304" pitchFamily="18" charset="0"/>
                  <a:ea typeface="Calibri"/>
                  <a:cs typeface="Times New Roman" panose="02020603050405020304" pitchFamily="18" charset="0"/>
                  <a:sym typeface="Calibri"/>
                </a:rPr>
                <a:t> </a:t>
              </a:r>
              <a:r>
                <a:rPr lang="en-US" sz="2400" err="1">
                  <a:solidFill>
                    <a:schemeClr val="lt1"/>
                  </a:solidFill>
                  <a:latin typeface="Times New Roman" panose="02020603050405020304" pitchFamily="18" charset="0"/>
                  <a:ea typeface="Calibri"/>
                  <a:cs typeface="Times New Roman" panose="02020603050405020304" pitchFamily="18" charset="0"/>
                  <a:sym typeface="Calibri"/>
                </a:rPr>
                <a:t>tầm</a:t>
              </a:r>
              <a:r>
                <a:rPr lang="en-US" sz="2400">
                  <a:solidFill>
                    <a:schemeClr val="lt1"/>
                  </a:solidFill>
                  <a:latin typeface="Times New Roman" panose="02020603050405020304" pitchFamily="18" charset="0"/>
                  <a:ea typeface="Calibri"/>
                  <a:cs typeface="Times New Roman" panose="02020603050405020304" pitchFamily="18" charset="0"/>
                  <a:sym typeface="Calibri"/>
                </a:rPr>
                <a:t> </a:t>
              </a:r>
              <a:r>
                <a:rPr lang="en-US" sz="2400" err="1">
                  <a:solidFill>
                    <a:schemeClr val="lt1"/>
                  </a:solidFill>
                  <a:latin typeface="Times New Roman" panose="02020603050405020304" pitchFamily="18" charset="0"/>
                  <a:ea typeface="Calibri"/>
                  <a:cs typeface="Times New Roman" panose="02020603050405020304" pitchFamily="18" charset="0"/>
                  <a:sym typeface="Calibri"/>
                </a:rPr>
                <a:t>soát</a:t>
              </a:r>
              <a:r>
                <a:rPr lang="en-US" sz="2400">
                  <a:solidFill>
                    <a:schemeClr val="lt1"/>
                  </a:solidFill>
                  <a:latin typeface="Times New Roman" panose="02020603050405020304" pitchFamily="18" charset="0"/>
                  <a:ea typeface="Calibri"/>
                  <a:cs typeface="Times New Roman" panose="02020603050405020304" pitchFamily="18" charset="0"/>
                  <a:sym typeface="Calibri"/>
                </a:rPr>
                <a:t> </a:t>
              </a:r>
              <a:r>
                <a:rPr lang="en-US" sz="2400" err="1">
                  <a:solidFill>
                    <a:schemeClr val="lt1"/>
                  </a:solidFill>
                  <a:latin typeface="Times New Roman" panose="02020603050405020304" pitchFamily="18" charset="0"/>
                  <a:ea typeface="Calibri"/>
                  <a:cs typeface="Times New Roman" panose="02020603050405020304" pitchFamily="18" charset="0"/>
                  <a:sym typeface="Calibri"/>
                </a:rPr>
                <a:t>và</a:t>
              </a:r>
              <a:r>
                <a:rPr lang="en-US" sz="2400">
                  <a:solidFill>
                    <a:schemeClr val="lt1"/>
                  </a:solidFill>
                  <a:latin typeface="Times New Roman" panose="02020603050405020304" pitchFamily="18" charset="0"/>
                  <a:ea typeface="Calibri"/>
                  <a:cs typeface="Times New Roman" panose="02020603050405020304" pitchFamily="18" charset="0"/>
                  <a:sym typeface="Calibri"/>
                </a:rPr>
                <a:t> </a:t>
              </a:r>
              <a:r>
                <a:rPr lang="en-US" sz="2400" err="1">
                  <a:solidFill>
                    <a:schemeClr val="lt1"/>
                  </a:solidFill>
                  <a:latin typeface="Times New Roman" panose="02020603050405020304" pitchFamily="18" charset="0"/>
                  <a:ea typeface="Calibri"/>
                  <a:cs typeface="Times New Roman" panose="02020603050405020304" pitchFamily="18" charset="0"/>
                  <a:sym typeface="Calibri"/>
                </a:rPr>
                <a:t>theo</a:t>
              </a:r>
              <a:r>
                <a:rPr lang="en-US" sz="2400">
                  <a:solidFill>
                    <a:schemeClr val="lt1"/>
                  </a:solidFill>
                  <a:latin typeface="Times New Roman" panose="02020603050405020304" pitchFamily="18" charset="0"/>
                  <a:ea typeface="Calibri"/>
                  <a:cs typeface="Times New Roman" panose="02020603050405020304" pitchFamily="18" charset="0"/>
                  <a:sym typeface="Calibri"/>
                </a:rPr>
                <a:t> </a:t>
              </a:r>
              <a:r>
                <a:rPr lang="en-US" sz="2400" err="1">
                  <a:solidFill>
                    <a:schemeClr val="lt1"/>
                  </a:solidFill>
                  <a:latin typeface="Times New Roman" panose="02020603050405020304" pitchFamily="18" charset="0"/>
                  <a:ea typeface="Calibri"/>
                  <a:cs typeface="Times New Roman" panose="02020603050405020304" pitchFamily="18" charset="0"/>
                  <a:sym typeface="Calibri"/>
                </a:rPr>
                <a:t>dõi</a:t>
              </a:r>
              <a:r>
                <a:rPr lang="en-US" sz="2400">
                  <a:solidFill>
                    <a:schemeClr val="lt1"/>
                  </a:solidFill>
                  <a:latin typeface="Times New Roman" panose="02020603050405020304" pitchFamily="18" charset="0"/>
                  <a:ea typeface="Calibri"/>
                  <a:cs typeface="Times New Roman" panose="02020603050405020304" pitchFamily="18" charset="0"/>
                  <a:sym typeface="Calibri"/>
                </a:rPr>
                <a:t> </a:t>
              </a:r>
              <a:r>
                <a:rPr lang="en-US" sz="2400" err="1">
                  <a:solidFill>
                    <a:schemeClr val="lt1"/>
                  </a:solidFill>
                  <a:latin typeface="Times New Roman" panose="02020603050405020304" pitchFamily="18" charset="0"/>
                  <a:ea typeface="Calibri"/>
                  <a:cs typeface="Times New Roman" panose="02020603050405020304" pitchFamily="18" charset="0"/>
                  <a:sym typeface="Calibri"/>
                </a:rPr>
                <a:t>điều</a:t>
              </a:r>
              <a:r>
                <a:rPr lang="en-US" sz="2400">
                  <a:solidFill>
                    <a:schemeClr val="lt1"/>
                  </a:solidFill>
                  <a:latin typeface="Times New Roman" panose="02020603050405020304" pitchFamily="18" charset="0"/>
                  <a:ea typeface="Calibri"/>
                  <a:cs typeface="Times New Roman" panose="02020603050405020304" pitchFamily="18" charset="0"/>
                  <a:sym typeface="Calibri"/>
                </a:rPr>
                <a:t> </a:t>
              </a:r>
              <a:r>
                <a:rPr lang="en-US" sz="2400" err="1">
                  <a:solidFill>
                    <a:schemeClr val="lt1"/>
                  </a:solidFill>
                  <a:latin typeface="Times New Roman" panose="02020603050405020304" pitchFamily="18" charset="0"/>
                  <a:ea typeface="Calibri"/>
                  <a:cs typeface="Times New Roman" panose="02020603050405020304" pitchFamily="18" charset="0"/>
                  <a:sym typeface="Calibri"/>
                </a:rPr>
                <a:t>trị</a:t>
              </a:r>
              <a:r>
                <a:rPr lang="en-US" sz="2400">
                  <a:solidFill>
                    <a:schemeClr val="lt1"/>
                  </a:solidFill>
                  <a:latin typeface="Times New Roman" panose="02020603050405020304" pitchFamily="18" charset="0"/>
                  <a:ea typeface="Calibri"/>
                  <a:cs typeface="Times New Roman" panose="02020603050405020304" pitchFamily="18" charset="0"/>
                  <a:sym typeface="Calibri"/>
                </a:rPr>
                <a:t>, </a:t>
              </a:r>
              <a:r>
                <a:rPr lang="en-US" sz="2400" err="1">
                  <a:solidFill>
                    <a:schemeClr val="lt1"/>
                  </a:solidFill>
                  <a:latin typeface="Times New Roman" panose="02020603050405020304" pitchFamily="18" charset="0"/>
                  <a:ea typeface="Calibri"/>
                  <a:cs typeface="Times New Roman" panose="02020603050405020304" pitchFamily="18" charset="0"/>
                  <a:sym typeface="Calibri"/>
                </a:rPr>
                <a:t>nhưng</a:t>
              </a:r>
              <a:r>
                <a:rPr lang="en-US" sz="2400">
                  <a:solidFill>
                    <a:schemeClr val="lt1"/>
                  </a:solidFill>
                  <a:latin typeface="Times New Roman" panose="02020603050405020304" pitchFamily="18" charset="0"/>
                  <a:ea typeface="Calibri"/>
                  <a:cs typeface="Times New Roman" panose="02020603050405020304" pitchFamily="18" charset="0"/>
                  <a:sym typeface="Calibri"/>
                </a:rPr>
                <a:t> KHÔNG </a:t>
              </a:r>
              <a:r>
                <a:rPr lang="en-US" sz="2400" err="1">
                  <a:solidFill>
                    <a:schemeClr val="lt1"/>
                  </a:solidFill>
                  <a:latin typeface="Times New Roman" panose="02020603050405020304" pitchFamily="18" charset="0"/>
                  <a:ea typeface="Calibri"/>
                  <a:cs typeface="Times New Roman" panose="02020603050405020304" pitchFamily="18" charset="0"/>
                  <a:sym typeface="Calibri"/>
                </a:rPr>
                <a:t>dùng</a:t>
              </a:r>
              <a:r>
                <a:rPr lang="en-US" sz="2400">
                  <a:solidFill>
                    <a:schemeClr val="lt1"/>
                  </a:solidFill>
                  <a:latin typeface="Times New Roman" panose="02020603050405020304" pitchFamily="18" charset="0"/>
                  <a:ea typeface="Calibri"/>
                  <a:cs typeface="Times New Roman" panose="02020603050405020304" pitchFamily="18" charset="0"/>
                  <a:sym typeface="Calibri"/>
                </a:rPr>
                <a:t> </a:t>
              </a:r>
              <a:r>
                <a:rPr lang="en-US" sz="2400" err="1">
                  <a:solidFill>
                    <a:schemeClr val="lt1"/>
                  </a:solidFill>
                  <a:latin typeface="Times New Roman" panose="02020603050405020304" pitchFamily="18" charset="0"/>
                  <a:ea typeface="Calibri"/>
                  <a:cs typeface="Times New Roman" panose="02020603050405020304" pitchFamily="18" charset="0"/>
                  <a:sym typeface="Calibri"/>
                </a:rPr>
                <a:t>để</a:t>
              </a:r>
              <a:r>
                <a:rPr lang="en-US" sz="2400">
                  <a:solidFill>
                    <a:schemeClr val="lt1"/>
                  </a:solidFill>
                  <a:latin typeface="Times New Roman" panose="02020603050405020304" pitchFamily="18" charset="0"/>
                  <a:ea typeface="Calibri"/>
                  <a:cs typeface="Times New Roman" panose="02020603050405020304" pitchFamily="18" charset="0"/>
                  <a:sym typeface="Calibri"/>
                </a:rPr>
                <a:t> </a:t>
              </a:r>
              <a:r>
                <a:rPr lang="en-US" sz="2400" err="1">
                  <a:solidFill>
                    <a:schemeClr val="lt1"/>
                  </a:solidFill>
                  <a:latin typeface="Times New Roman" panose="02020603050405020304" pitchFamily="18" charset="0"/>
                  <a:ea typeface="Calibri"/>
                  <a:cs typeface="Times New Roman" panose="02020603050405020304" pitchFamily="18" charset="0"/>
                  <a:sym typeface="Calibri"/>
                </a:rPr>
                <a:t>chẩn</a:t>
              </a:r>
              <a:r>
                <a:rPr lang="en-US" sz="2400">
                  <a:solidFill>
                    <a:schemeClr val="lt1"/>
                  </a:solidFill>
                  <a:latin typeface="Times New Roman" panose="02020603050405020304" pitchFamily="18" charset="0"/>
                  <a:ea typeface="Calibri"/>
                  <a:cs typeface="Times New Roman" panose="02020603050405020304" pitchFamily="18" charset="0"/>
                  <a:sym typeface="Calibri"/>
                </a:rPr>
                <a:t> </a:t>
              </a:r>
              <a:r>
                <a:rPr lang="en-US" sz="2400" err="1">
                  <a:solidFill>
                    <a:schemeClr val="lt1"/>
                  </a:solidFill>
                  <a:latin typeface="Times New Roman" panose="02020603050405020304" pitchFamily="18" charset="0"/>
                  <a:ea typeface="Calibri"/>
                  <a:cs typeface="Times New Roman" panose="02020603050405020304" pitchFamily="18" charset="0"/>
                  <a:sym typeface="Calibri"/>
                </a:rPr>
                <a:t>đoán</a:t>
              </a:r>
              <a:r>
                <a:rPr lang="en-US" sz="2400">
                  <a:solidFill>
                    <a:schemeClr val="lt1"/>
                  </a:solidFill>
                  <a:latin typeface="Times New Roman" panose="02020603050405020304" pitchFamily="18" charset="0"/>
                  <a:ea typeface="Calibri"/>
                  <a:cs typeface="Times New Roman" panose="02020603050405020304" pitchFamily="18" charset="0"/>
                  <a:sym typeface="Calibri"/>
                </a:rPr>
                <a:t> UTBMTBG.</a:t>
              </a:r>
              <a:endParaRPr sz="2400">
                <a:latin typeface="Times New Roman" panose="02020603050405020304" pitchFamily="18" charset="0"/>
                <a:cs typeface="Times New Roman" panose="02020603050405020304" pitchFamily="18" charset="0"/>
              </a:endParaRPr>
            </a:p>
          </p:txBody>
        </p:sp>
        <p:sp>
          <p:nvSpPr>
            <p:cNvPr id="7" name="Google Shape;238;p11"/>
            <p:cNvSpPr/>
            <p:nvPr/>
          </p:nvSpPr>
          <p:spPr>
            <a:xfrm>
              <a:off x="0" y="1879640"/>
              <a:ext cx="6291714" cy="1771453"/>
            </a:xfrm>
            <a:prstGeom prst="roundRect">
              <a:avLst>
                <a:gd name="adj" fmla="val 16667"/>
              </a:avLst>
            </a:prstGeom>
            <a:solidFill>
              <a:srgbClr val="44B78C"/>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39;p11"/>
            <p:cNvSpPr txBox="1"/>
            <p:nvPr/>
          </p:nvSpPr>
          <p:spPr>
            <a:xfrm>
              <a:off x="86475" y="1966115"/>
              <a:ext cx="6118764" cy="1598503"/>
            </a:xfrm>
            <a:prstGeom prst="rect">
              <a:avLst/>
            </a:prstGeom>
            <a:noFill/>
            <a:ln>
              <a:noFill/>
            </a:ln>
          </p:spPr>
          <p:txBody>
            <a:bodyPr spcFirstLastPara="1" wrap="square" lIns="95250" tIns="95250" rIns="95250" bIns="95250" anchor="ctr" anchorCtr="0">
              <a:noAutofit/>
            </a:bodyPr>
            <a:lstStyle/>
            <a:p>
              <a:pPr marL="0" marR="0" lvl="0" indent="0" algn="l" rtl="0">
                <a:lnSpc>
                  <a:spcPct val="90000"/>
                </a:lnSpc>
                <a:spcBef>
                  <a:spcPts val="0"/>
                </a:spcBef>
                <a:spcAft>
                  <a:spcPts val="0"/>
                </a:spcAft>
                <a:buClr>
                  <a:schemeClr val="lt1"/>
                </a:buClr>
                <a:buSzPts val="2500"/>
                <a:buFont typeface="Calibri"/>
                <a:buNone/>
              </a:pPr>
              <a:r>
                <a:rPr lang="en-US" sz="2500">
                  <a:solidFill>
                    <a:schemeClr val="lt1"/>
                  </a:solidFill>
                  <a:latin typeface="Times New Roman" panose="02020603050405020304" pitchFamily="18" charset="0"/>
                  <a:ea typeface="Calibri"/>
                  <a:cs typeface="Times New Roman" panose="02020603050405020304" pitchFamily="18" charset="0"/>
                  <a:sym typeface="Calibri"/>
                </a:rPr>
                <a:t>Sens: 6</a:t>
              </a:r>
              <a:r>
                <a:rPr lang="vi-VN" sz="2500">
                  <a:solidFill>
                    <a:schemeClr val="lt1"/>
                  </a:solidFill>
                  <a:latin typeface="Times New Roman" panose="02020603050405020304" pitchFamily="18" charset="0"/>
                  <a:ea typeface="Calibri"/>
                  <a:cs typeface="Times New Roman" panose="02020603050405020304" pitchFamily="18" charset="0"/>
                  <a:sym typeface="Calibri"/>
                </a:rPr>
                <a:t>5-</a:t>
              </a:r>
              <a:r>
                <a:rPr lang="en-US" sz="2500">
                  <a:solidFill>
                    <a:schemeClr val="lt1"/>
                  </a:solidFill>
                  <a:latin typeface="Times New Roman" panose="02020603050405020304" pitchFamily="18" charset="0"/>
                  <a:ea typeface="Calibri"/>
                  <a:cs typeface="Times New Roman" panose="02020603050405020304" pitchFamily="18" charset="0"/>
                  <a:sym typeface="Calibri"/>
                </a:rPr>
                <a:t>80%, spec: 90%.</a:t>
              </a:r>
              <a:endParaRPr>
                <a:latin typeface="Times New Roman" panose="02020603050405020304" pitchFamily="18" charset="0"/>
                <a:cs typeface="Times New Roman" panose="02020603050405020304" pitchFamily="18" charset="0"/>
              </a:endParaRPr>
            </a:p>
          </p:txBody>
        </p:sp>
        <p:sp>
          <p:nvSpPr>
            <p:cNvPr id="9" name="Google Shape;240;p11"/>
            <p:cNvSpPr/>
            <p:nvPr/>
          </p:nvSpPr>
          <p:spPr>
            <a:xfrm>
              <a:off x="0" y="3723094"/>
              <a:ext cx="6291714" cy="1771453"/>
            </a:xfrm>
            <a:prstGeom prst="roundRect">
              <a:avLst>
                <a:gd name="adj" fmla="val 16667"/>
              </a:avLst>
            </a:prstGeom>
            <a:solidFill>
              <a:srgbClr val="6FAA47"/>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1;p11"/>
            <p:cNvSpPr txBox="1"/>
            <p:nvPr/>
          </p:nvSpPr>
          <p:spPr>
            <a:xfrm>
              <a:off x="86475" y="3809569"/>
              <a:ext cx="6118764" cy="1598503"/>
            </a:xfrm>
            <a:prstGeom prst="rect">
              <a:avLst/>
            </a:prstGeom>
            <a:noFill/>
            <a:ln>
              <a:noFill/>
            </a:ln>
          </p:spPr>
          <p:txBody>
            <a:bodyPr spcFirstLastPara="1" wrap="square" lIns="95250" tIns="95250" rIns="95250" bIns="95250" anchor="ctr" anchorCtr="0">
              <a:noAutofit/>
            </a:bodyPr>
            <a:lstStyle/>
            <a:p>
              <a:pPr marL="0" marR="0" lvl="0" indent="0" algn="l" rtl="0">
                <a:lnSpc>
                  <a:spcPct val="90000"/>
                </a:lnSpc>
                <a:spcBef>
                  <a:spcPts val="0"/>
                </a:spcBef>
                <a:spcAft>
                  <a:spcPts val="0"/>
                </a:spcAft>
                <a:buClr>
                  <a:schemeClr val="lt1"/>
                </a:buClr>
                <a:buSzPts val="2500"/>
                <a:buFont typeface="Calibri"/>
                <a:buNone/>
              </a:pPr>
              <a:r>
                <a:rPr lang="en-US" sz="2500" err="1">
                  <a:solidFill>
                    <a:schemeClr val="lt1"/>
                  </a:solidFill>
                  <a:latin typeface="Times New Roman" panose="02020603050405020304" pitchFamily="18" charset="0"/>
                  <a:ea typeface="Calibri"/>
                  <a:cs typeface="Times New Roman" panose="02020603050405020304" pitchFamily="18" charset="0"/>
                  <a:sym typeface="Calibri"/>
                </a:rPr>
                <a:t>Đánh</a:t>
              </a:r>
              <a:r>
                <a:rPr lang="en-US" sz="2500">
                  <a:solidFill>
                    <a:schemeClr val="lt1"/>
                  </a:solidFill>
                  <a:latin typeface="Times New Roman" panose="02020603050405020304" pitchFamily="18" charset="0"/>
                  <a:ea typeface="Calibri"/>
                  <a:cs typeface="Times New Roman" panose="02020603050405020304" pitchFamily="18" charset="0"/>
                  <a:sym typeface="Calibri"/>
                </a:rPr>
                <a:t> </a:t>
              </a:r>
              <a:r>
                <a:rPr lang="en-US" sz="2500" err="1">
                  <a:solidFill>
                    <a:schemeClr val="lt1"/>
                  </a:solidFill>
                  <a:latin typeface="Times New Roman" panose="02020603050405020304" pitchFamily="18" charset="0"/>
                  <a:ea typeface="Calibri"/>
                  <a:cs typeface="Times New Roman" panose="02020603050405020304" pitchFamily="18" charset="0"/>
                  <a:sym typeface="Calibri"/>
                </a:rPr>
                <a:t>giá</a:t>
              </a:r>
              <a:r>
                <a:rPr lang="en-US" sz="2500">
                  <a:solidFill>
                    <a:schemeClr val="lt1"/>
                  </a:solidFill>
                  <a:latin typeface="Times New Roman" panose="02020603050405020304" pitchFamily="18" charset="0"/>
                  <a:ea typeface="Calibri"/>
                  <a:cs typeface="Times New Roman" panose="02020603050405020304" pitchFamily="18" charset="0"/>
                  <a:sym typeface="Calibri"/>
                </a:rPr>
                <a:t>: </a:t>
              </a:r>
              <a:r>
                <a:rPr lang="en-US" sz="2500" err="1">
                  <a:solidFill>
                    <a:schemeClr val="lt1"/>
                  </a:solidFill>
                  <a:latin typeface="Times New Roman" panose="02020603050405020304" pitchFamily="18" charset="0"/>
                  <a:ea typeface="Calibri"/>
                  <a:cs typeface="Times New Roman" panose="02020603050405020304" pitchFamily="18" charset="0"/>
                  <a:sym typeface="Calibri"/>
                </a:rPr>
                <a:t>hình</a:t>
              </a:r>
              <a:r>
                <a:rPr lang="en-US" sz="2500">
                  <a:solidFill>
                    <a:schemeClr val="lt1"/>
                  </a:solidFill>
                  <a:latin typeface="Times New Roman" panose="02020603050405020304" pitchFamily="18" charset="0"/>
                  <a:ea typeface="Calibri"/>
                  <a:cs typeface="Times New Roman" panose="02020603050405020304" pitchFamily="18" charset="0"/>
                  <a:sym typeface="Calibri"/>
                </a:rPr>
                <a:t> </a:t>
              </a:r>
              <a:r>
                <a:rPr lang="en-US" sz="2500" err="1">
                  <a:solidFill>
                    <a:schemeClr val="lt1"/>
                  </a:solidFill>
                  <a:latin typeface="Times New Roman" panose="02020603050405020304" pitchFamily="18" charset="0"/>
                  <a:ea typeface="Calibri"/>
                  <a:cs typeface="Times New Roman" panose="02020603050405020304" pitchFamily="18" charset="0"/>
                  <a:sym typeface="Calibri"/>
                </a:rPr>
                <a:t>dạng</a:t>
              </a:r>
              <a:r>
                <a:rPr lang="en-US" sz="2500">
                  <a:solidFill>
                    <a:schemeClr val="lt1"/>
                  </a:solidFill>
                  <a:latin typeface="Times New Roman" panose="02020603050405020304" pitchFamily="18" charset="0"/>
                  <a:ea typeface="Calibri"/>
                  <a:cs typeface="Times New Roman" panose="02020603050405020304" pitchFamily="18" charset="0"/>
                  <a:sym typeface="Calibri"/>
                </a:rPr>
                <a:t>, </a:t>
              </a:r>
              <a:r>
                <a:rPr lang="en-US" sz="2500" err="1">
                  <a:solidFill>
                    <a:schemeClr val="lt1"/>
                  </a:solidFill>
                  <a:latin typeface="Times New Roman" panose="02020603050405020304" pitchFamily="18" charset="0"/>
                  <a:ea typeface="Calibri"/>
                  <a:cs typeface="Times New Roman" panose="02020603050405020304" pitchFamily="18" charset="0"/>
                  <a:sym typeface="Calibri"/>
                </a:rPr>
                <a:t>vị</a:t>
              </a:r>
              <a:r>
                <a:rPr lang="en-US" sz="2500">
                  <a:solidFill>
                    <a:schemeClr val="lt1"/>
                  </a:solidFill>
                  <a:latin typeface="Times New Roman" panose="02020603050405020304" pitchFamily="18" charset="0"/>
                  <a:ea typeface="Calibri"/>
                  <a:cs typeface="Times New Roman" panose="02020603050405020304" pitchFamily="18" charset="0"/>
                  <a:sym typeface="Calibri"/>
                </a:rPr>
                <a:t> </a:t>
              </a:r>
              <a:r>
                <a:rPr lang="en-US" sz="2500" err="1">
                  <a:solidFill>
                    <a:schemeClr val="lt1"/>
                  </a:solidFill>
                  <a:latin typeface="Times New Roman" panose="02020603050405020304" pitchFamily="18" charset="0"/>
                  <a:ea typeface="Calibri"/>
                  <a:cs typeface="Times New Roman" panose="02020603050405020304" pitchFamily="18" charset="0"/>
                  <a:sym typeface="Calibri"/>
                </a:rPr>
                <a:t>trí</a:t>
              </a:r>
              <a:r>
                <a:rPr lang="en-US" sz="2500">
                  <a:solidFill>
                    <a:schemeClr val="lt1"/>
                  </a:solidFill>
                  <a:latin typeface="Times New Roman" panose="02020603050405020304" pitchFamily="18" charset="0"/>
                  <a:ea typeface="Calibri"/>
                  <a:cs typeface="Times New Roman" panose="02020603050405020304" pitchFamily="18" charset="0"/>
                  <a:sym typeface="Calibri"/>
                </a:rPr>
                <a:t>, </a:t>
              </a:r>
              <a:r>
                <a:rPr lang="en-US" sz="2500" err="1">
                  <a:solidFill>
                    <a:schemeClr val="lt1"/>
                  </a:solidFill>
                  <a:latin typeface="Times New Roman" panose="02020603050405020304" pitchFamily="18" charset="0"/>
                  <a:ea typeface="Calibri"/>
                  <a:cs typeface="Times New Roman" panose="02020603050405020304" pitchFamily="18" charset="0"/>
                  <a:sym typeface="Calibri"/>
                </a:rPr>
                <a:t>số</a:t>
              </a:r>
              <a:r>
                <a:rPr lang="en-US" sz="2500">
                  <a:solidFill>
                    <a:schemeClr val="lt1"/>
                  </a:solidFill>
                  <a:latin typeface="Times New Roman" panose="02020603050405020304" pitchFamily="18" charset="0"/>
                  <a:ea typeface="Calibri"/>
                  <a:cs typeface="Times New Roman" panose="02020603050405020304" pitchFamily="18" charset="0"/>
                  <a:sym typeface="Calibri"/>
                </a:rPr>
                <a:t> </a:t>
              </a:r>
              <a:r>
                <a:rPr lang="en-US" sz="2500" err="1">
                  <a:solidFill>
                    <a:schemeClr val="lt1"/>
                  </a:solidFill>
                  <a:latin typeface="Times New Roman" panose="02020603050405020304" pitchFamily="18" charset="0"/>
                  <a:ea typeface="Calibri"/>
                  <a:cs typeface="Times New Roman" panose="02020603050405020304" pitchFamily="18" charset="0"/>
                  <a:sym typeface="Calibri"/>
                </a:rPr>
                <a:t>lượng</a:t>
              </a:r>
              <a:r>
                <a:rPr lang="en-US" sz="2500">
                  <a:solidFill>
                    <a:schemeClr val="lt1"/>
                  </a:solidFill>
                  <a:latin typeface="Times New Roman" panose="02020603050405020304" pitchFamily="18" charset="0"/>
                  <a:ea typeface="Calibri"/>
                  <a:cs typeface="Times New Roman" panose="02020603050405020304" pitchFamily="18" charset="0"/>
                  <a:sym typeface="Calibri"/>
                </a:rPr>
                <a:t>, </a:t>
              </a:r>
              <a:r>
                <a:rPr lang="en-US" sz="2500" err="1">
                  <a:solidFill>
                    <a:schemeClr val="lt1"/>
                  </a:solidFill>
                  <a:latin typeface="Times New Roman" panose="02020603050405020304" pitchFamily="18" charset="0"/>
                  <a:ea typeface="Calibri"/>
                  <a:cs typeface="Times New Roman" panose="02020603050405020304" pitchFamily="18" charset="0"/>
                  <a:sym typeface="Calibri"/>
                </a:rPr>
                <a:t>kích</a:t>
              </a:r>
              <a:r>
                <a:rPr lang="en-US" sz="2500">
                  <a:solidFill>
                    <a:schemeClr val="lt1"/>
                  </a:solidFill>
                  <a:latin typeface="Times New Roman" panose="02020603050405020304" pitchFamily="18" charset="0"/>
                  <a:ea typeface="Calibri"/>
                  <a:cs typeface="Times New Roman" panose="02020603050405020304" pitchFamily="18" charset="0"/>
                  <a:sym typeface="Calibri"/>
                </a:rPr>
                <a:t> </a:t>
              </a:r>
              <a:r>
                <a:rPr lang="en-US" sz="2500" err="1">
                  <a:solidFill>
                    <a:schemeClr val="lt1"/>
                  </a:solidFill>
                  <a:latin typeface="Times New Roman" panose="02020603050405020304" pitchFamily="18" charset="0"/>
                  <a:ea typeface="Calibri"/>
                  <a:cs typeface="Times New Roman" panose="02020603050405020304" pitchFamily="18" charset="0"/>
                  <a:sym typeface="Calibri"/>
                </a:rPr>
                <a:t>thước</a:t>
              </a:r>
              <a:r>
                <a:rPr lang="en-US" sz="2500">
                  <a:solidFill>
                    <a:schemeClr val="lt1"/>
                  </a:solidFill>
                  <a:latin typeface="Times New Roman" panose="02020603050405020304" pitchFamily="18" charset="0"/>
                  <a:ea typeface="Calibri"/>
                  <a:cs typeface="Times New Roman" panose="02020603050405020304" pitchFamily="18" charset="0"/>
                  <a:sym typeface="Calibri"/>
                </a:rPr>
                <a:t> </a:t>
              </a:r>
              <a:r>
                <a:rPr lang="en-US" sz="2500" err="1">
                  <a:solidFill>
                    <a:schemeClr val="lt1"/>
                  </a:solidFill>
                  <a:latin typeface="Times New Roman" panose="02020603050405020304" pitchFamily="18" charset="0"/>
                  <a:ea typeface="Calibri"/>
                  <a:cs typeface="Times New Roman" panose="02020603050405020304" pitchFamily="18" charset="0"/>
                  <a:sym typeface="Calibri"/>
                </a:rPr>
                <a:t>khối</a:t>
              </a:r>
              <a:r>
                <a:rPr lang="en-US" sz="2500">
                  <a:solidFill>
                    <a:schemeClr val="lt1"/>
                  </a:solidFill>
                  <a:latin typeface="Times New Roman" panose="02020603050405020304" pitchFamily="18" charset="0"/>
                  <a:ea typeface="Calibri"/>
                  <a:cs typeface="Times New Roman" panose="02020603050405020304" pitchFamily="18" charset="0"/>
                  <a:sym typeface="Calibri"/>
                </a:rPr>
                <a:t> u </a:t>
              </a:r>
              <a:r>
                <a:rPr lang="en-US" sz="2500" err="1">
                  <a:solidFill>
                    <a:schemeClr val="lt1"/>
                  </a:solidFill>
                  <a:latin typeface="Times New Roman" panose="02020603050405020304" pitchFamily="18" charset="0"/>
                  <a:ea typeface="Calibri"/>
                  <a:cs typeface="Times New Roman" panose="02020603050405020304" pitchFamily="18" charset="0"/>
                  <a:sym typeface="Calibri"/>
                </a:rPr>
                <a:t>gan</a:t>
              </a:r>
              <a:r>
                <a:rPr lang="en-US" sz="2500">
                  <a:solidFill>
                    <a:schemeClr val="lt1"/>
                  </a:solidFill>
                  <a:latin typeface="Times New Roman" panose="02020603050405020304" pitchFamily="18" charset="0"/>
                  <a:ea typeface="Calibri"/>
                  <a:cs typeface="Times New Roman" panose="02020603050405020304" pitchFamily="18" charset="0"/>
                  <a:sym typeface="Calibri"/>
                </a:rPr>
                <a:t>, </a:t>
              </a:r>
              <a:r>
                <a:rPr lang="en-US" sz="2500" err="1">
                  <a:solidFill>
                    <a:schemeClr val="lt1"/>
                  </a:solidFill>
                  <a:latin typeface="Times New Roman" panose="02020603050405020304" pitchFamily="18" charset="0"/>
                  <a:ea typeface="Calibri"/>
                  <a:cs typeface="Times New Roman" panose="02020603050405020304" pitchFamily="18" charset="0"/>
                  <a:sym typeface="Calibri"/>
                </a:rPr>
                <a:t>tình</a:t>
              </a:r>
              <a:r>
                <a:rPr lang="en-US" sz="2500">
                  <a:solidFill>
                    <a:schemeClr val="lt1"/>
                  </a:solidFill>
                  <a:latin typeface="Times New Roman" panose="02020603050405020304" pitchFamily="18" charset="0"/>
                  <a:ea typeface="Calibri"/>
                  <a:cs typeface="Times New Roman" panose="02020603050405020304" pitchFamily="18" charset="0"/>
                  <a:sym typeface="Calibri"/>
                </a:rPr>
                <a:t> </a:t>
              </a:r>
              <a:r>
                <a:rPr lang="en-US" sz="2500" err="1">
                  <a:solidFill>
                    <a:schemeClr val="lt1"/>
                  </a:solidFill>
                  <a:latin typeface="Times New Roman" panose="02020603050405020304" pitchFamily="18" charset="0"/>
                  <a:ea typeface="Calibri"/>
                  <a:cs typeface="Times New Roman" panose="02020603050405020304" pitchFamily="18" charset="0"/>
                  <a:sym typeface="Calibri"/>
                </a:rPr>
                <a:t>trạng</a:t>
              </a:r>
              <a:r>
                <a:rPr lang="en-US" sz="2500">
                  <a:solidFill>
                    <a:schemeClr val="lt1"/>
                  </a:solidFill>
                  <a:latin typeface="Times New Roman" panose="02020603050405020304" pitchFamily="18" charset="0"/>
                  <a:ea typeface="Calibri"/>
                  <a:cs typeface="Times New Roman" panose="02020603050405020304" pitchFamily="18" charset="0"/>
                  <a:sym typeface="Calibri"/>
                </a:rPr>
                <a:t> </a:t>
              </a:r>
              <a:r>
                <a:rPr lang="en-US" sz="2500" err="1">
                  <a:solidFill>
                    <a:schemeClr val="lt1"/>
                  </a:solidFill>
                  <a:latin typeface="Times New Roman" panose="02020603050405020304" pitchFamily="18" charset="0"/>
                  <a:ea typeface="Calibri"/>
                  <a:cs typeface="Times New Roman" panose="02020603050405020304" pitchFamily="18" charset="0"/>
                  <a:sym typeface="Calibri"/>
                </a:rPr>
                <a:t>bệnh</a:t>
              </a:r>
              <a:r>
                <a:rPr lang="en-US" sz="2500">
                  <a:solidFill>
                    <a:schemeClr val="lt1"/>
                  </a:solidFill>
                  <a:latin typeface="Times New Roman" panose="02020603050405020304" pitchFamily="18" charset="0"/>
                  <a:ea typeface="Calibri"/>
                  <a:cs typeface="Times New Roman" panose="02020603050405020304" pitchFamily="18" charset="0"/>
                  <a:sym typeface="Calibri"/>
                </a:rPr>
                <a:t> </a:t>
              </a:r>
              <a:r>
                <a:rPr lang="en-US" sz="2500" err="1">
                  <a:solidFill>
                    <a:schemeClr val="lt1"/>
                  </a:solidFill>
                  <a:latin typeface="Times New Roman" panose="02020603050405020304" pitchFamily="18" charset="0"/>
                  <a:ea typeface="Calibri"/>
                  <a:cs typeface="Times New Roman" panose="02020603050405020304" pitchFamily="18" charset="0"/>
                  <a:sym typeface="Calibri"/>
                </a:rPr>
                <a:t>lý</a:t>
              </a:r>
              <a:r>
                <a:rPr lang="en-US" sz="2500">
                  <a:solidFill>
                    <a:schemeClr val="lt1"/>
                  </a:solidFill>
                  <a:latin typeface="Times New Roman" panose="02020603050405020304" pitchFamily="18" charset="0"/>
                  <a:ea typeface="Calibri"/>
                  <a:cs typeface="Times New Roman" panose="02020603050405020304" pitchFamily="18" charset="0"/>
                  <a:sym typeface="Calibri"/>
                </a:rPr>
                <a:t> </a:t>
              </a:r>
              <a:r>
                <a:rPr lang="en-US" sz="2500" err="1">
                  <a:solidFill>
                    <a:schemeClr val="lt1"/>
                  </a:solidFill>
                  <a:latin typeface="Times New Roman" panose="02020603050405020304" pitchFamily="18" charset="0"/>
                  <a:ea typeface="Calibri"/>
                  <a:cs typeface="Times New Roman" panose="02020603050405020304" pitchFamily="18" charset="0"/>
                  <a:sym typeface="Calibri"/>
                </a:rPr>
                <a:t>gan</a:t>
              </a:r>
              <a:r>
                <a:rPr lang="en-US" sz="2500">
                  <a:solidFill>
                    <a:schemeClr val="lt1"/>
                  </a:solidFill>
                  <a:latin typeface="Times New Roman" panose="02020603050405020304" pitchFamily="18" charset="0"/>
                  <a:ea typeface="Calibri"/>
                  <a:cs typeface="Times New Roman" panose="02020603050405020304" pitchFamily="18" charset="0"/>
                  <a:sym typeface="Calibri"/>
                </a:rPr>
                <a:t> </a:t>
              </a:r>
              <a:r>
                <a:rPr lang="en-US" sz="2500" err="1">
                  <a:solidFill>
                    <a:schemeClr val="lt1"/>
                  </a:solidFill>
                  <a:latin typeface="Times New Roman" panose="02020603050405020304" pitchFamily="18" charset="0"/>
                  <a:ea typeface="Calibri"/>
                  <a:cs typeface="Times New Roman" panose="02020603050405020304" pitchFamily="18" charset="0"/>
                  <a:sym typeface="Calibri"/>
                </a:rPr>
                <a:t>nền</a:t>
              </a:r>
              <a:r>
                <a:rPr lang="en-US" sz="2500">
                  <a:solidFill>
                    <a:schemeClr val="lt1"/>
                  </a:solidFill>
                  <a:latin typeface="Times New Roman" panose="02020603050405020304" pitchFamily="18" charset="0"/>
                  <a:ea typeface="Calibri"/>
                  <a:cs typeface="Times New Roman" panose="02020603050405020304" pitchFamily="18" charset="0"/>
                  <a:sym typeface="Calibri"/>
                </a:rPr>
                <a:t>, </a:t>
              </a:r>
              <a:r>
                <a:rPr lang="en-US" sz="2500" err="1">
                  <a:solidFill>
                    <a:schemeClr val="lt1"/>
                  </a:solidFill>
                  <a:latin typeface="Times New Roman" panose="02020603050405020304" pitchFamily="18" charset="0"/>
                  <a:ea typeface="Calibri"/>
                  <a:cs typeface="Times New Roman" panose="02020603050405020304" pitchFamily="18" charset="0"/>
                  <a:sym typeface="Calibri"/>
                </a:rPr>
                <a:t>tình</a:t>
              </a:r>
              <a:r>
                <a:rPr lang="en-US" sz="2500">
                  <a:solidFill>
                    <a:schemeClr val="lt1"/>
                  </a:solidFill>
                  <a:latin typeface="Times New Roman" panose="02020603050405020304" pitchFamily="18" charset="0"/>
                  <a:ea typeface="Calibri"/>
                  <a:cs typeface="Times New Roman" panose="02020603050405020304" pitchFamily="18" charset="0"/>
                  <a:sym typeface="Calibri"/>
                </a:rPr>
                <a:t> </a:t>
              </a:r>
              <a:r>
                <a:rPr lang="en-US" sz="2500" err="1">
                  <a:solidFill>
                    <a:schemeClr val="lt1"/>
                  </a:solidFill>
                  <a:latin typeface="Times New Roman" panose="02020603050405020304" pitchFamily="18" charset="0"/>
                  <a:ea typeface="Calibri"/>
                  <a:cs typeface="Times New Roman" panose="02020603050405020304" pitchFamily="18" charset="0"/>
                  <a:sym typeface="Calibri"/>
                </a:rPr>
                <a:t>trạng</a:t>
              </a:r>
              <a:r>
                <a:rPr lang="en-US" sz="2500">
                  <a:solidFill>
                    <a:schemeClr val="lt1"/>
                  </a:solidFill>
                  <a:latin typeface="Times New Roman" panose="02020603050405020304" pitchFamily="18" charset="0"/>
                  <a:ea typeface="Calibri"/>
                  <a:cs typeface="Times New Roman" panose="02020603050405020304" pitchFamily="18" charset="0"/>
                  <a:sym typeface="Calibri"/>
                </a:rPr>
                <a:t> </a:t>
              </a:r>
              <a:r>
                <a:rPr lang="en-US" sz="2500" err="1">
                  <a:solidFill>
                    <a:schemeClr val="lt1"/>
                  </a:solidFill>
                  <a:latin typeface="Times New Roman" panose="02020603050405020304" pitchFamily="18" charset="0"/>
                  <a:ea typeface="Calibri"/>
                  <a:cs typeface="Times New Roman" panose="02020603050405020304" pitchFamily="18" charset="0"/>
                  <a:sym typeface="Calibri"/>
                </a:rPr>
                <a:t>dịch</a:t>
              </a:r>
              <a:r>
                <a:rPr lang="en-US" sz="2500">
                  <a:solidFill>
                    <a:schemeClr val="lt1"/>
                  </a:solidFill>
                  <a:latin typeface="Times New Roman" panose="02020603050405020304" pitchFamily="18" charset="0"/>
                  <a:ea typeface="Calibri"/>
                  <a:cs typeface="Times New Roman" panose="02020603050405020304" pitchFamily="18" charset="0"/>
                  <a:sym typeface="Calibri"/>
                </a:rPr>
                <a:t> ổ </a:t>
              </a:r>
              <a:r>
                <a:rPr lang="en-US" sz="2500" err="1">
                  <a:solidFill>
                    <a:schemeClr val="lt1"/>
                  </a:solidFill>
                  <a:latin typeface="Times New Roman" panose="02020603050405020304" pitchFamily="18" charset="0"/>
                  <a:ea typeface="Calibri"/>
                  <a:cs typeface="Times New Roman" panose="02020603050405020304" pitchFamily="18" charset="0"/>
                  <a:sym typeface="Calibri"/>
                </a:rPr>
                <a:t>bụng</a:t>
              </a:r>
              <a:r>
                <a:rPr lang="en-US" sz="2500">
                  <a:solidFill>
                    <a:schemeClr val="lt1"/>
                  </a:solidFill>
                  <a:latin typeface="Times New Roman" panose="02020603050405020304" pitchFamily="18" charset="0"/>
                  <a:ea typeface="Calibri"/>
                  <a:cs typeface="Times New Roman" panose="02020603050405020304" pitchFamily="18" charset="0"/>
                  <a:sym typeface="Calibri"/>
                </a:rPr>
                <a:t>, </a:t>
              </a:r>
              <a:r>
                <a:rPr lang="en-US" sz="2500" err="1">
                  <a:solidFill>
                    <a:schemeClr val="lt1"/>
                  </a:solidFill>
                  <a:latin typeface="Times New Roman" panose="02020603050405020304" pitchFamily="18" charset="0"/>
                  <a:ea typeface="Calibri"/>
                  <a:cs typeface="Times New Roman" panose="02020603050405020304" pitchFamily="18" charset="0"/>
                  <a:sym typeface="Calibri"/>
                </a:rPr>
                <a:t>các</a:t>
              </a:r>
              <a:r>
                <a:rPr lang="en-US" sz="2500">
                  <a:solidFill>
                    <a:schemeClr val="lt1"/>
                  </a:solidFill>
                  <a:latin typeface="Times New Roman" panose="02020603050405020304" pitchFamily="18" charset="0"/>
                  <a:ea typeface="Calibri"/>
                  <a:cs typeface="Times New Roman" panose="02020603050405020304" pitchFamily="18" charset="0"/>
                  <a:sym typeface="Calibri"/>
                </a:rPr>
                <a:t> </a:t>
              </a:r>
              <a:r>
                <a:rPr lang="en-US" sz="2500" err="1">
                  <a:solidFill>
                    <a:schemeClr val="lt1"/>
                  </a:solidFill>
                  <a:latin typeface="Times New Roman" panose="02020603050405020304" pitchFamily="18" charset="0"/>
                  <a:ea typeface="Calibri"/>
                  <a:cs typeface="Times New Roman" panose="02020603050405020304" pitchFamily="18" charset="0"/>
                  <a:sym typeface="Calibri"/>
                </a:rPr>
                <a:t>tổn</a:t>
              </a:r>
              <a:r>
                <a:rPr lang="en-US" sz="2500">
                  <a:solidFill>
                    <a:schemeClr val="lt1"/>
                  </a:solidFill>
                  <a:latin typeface="Times New Roman" panose="02020603050405020304" pitchFamily="18" charset="0"/>
                  <a:ea typeface="Calibri"/>
                  <a:cs typeface="Times New Roman" panose="02020603050405020304" pitchFamily="18" charset="0"/>
                  <a:sym typeface="Calibri"/>
                </a:rPr>
                <a:t> </a:t>
              </a:r>
              <a:r>
                <a:rPr lang="en-US" sz="2500" err="1">
                  <a:solidFill>
                    <a:schemeClr val="lt1"/>
                  </a:solidFill>
                  <a:latin typeface="Times New Roman" panose="02020603050405020304" pitchFamily="18" charset="0"/>
                  <a:ea typeface="Calibri"/>
                  <a:cs typeface="Times New Roman" panose="02020603050405020304" pitchFamily="18" charset="0"/>
                  <a:sym typeface="Calibri"/>
                </a:rPr>
                <a:t>thương</a:t>
              </a:r>
              <a:r>
                <a:rPr lang="en-US" sz="2500">
                  <a:solidFill>
                    <a:schemeClr val="lt1"/>
                  </a:solidFill>
                  <a:latin typeface="Times New Roman" panose="02020603050405020304" pitchFamily="18" charset="0"/>
                  <a:ea typeface="Calibri"/>
                  <a:cs typeface="Times New Roman" panose="02020603050405020304" pitchFamily="18" charset="0"/>
                  <a:sym typeface="Calibri"/>
                </a:rPr>
                <a:t> </a:t>
              </a:r>
              <a:r>
                <a:rPr lang="en-US" sz="2500" err="1">
                  <a:solidFill>
                    <a:schemeClr val="lt1"/>
                  </a:solidFill>
                  <a:latin typeface="Times New Roman" panose="02020603050405020304" pitchFamily="18" charset="0"/>
                  <a:ea typeface="Calibri"/>
                  <a:cs typeface="Times New Roman" panose="02020603050405020304" pitchFamily="18" charset="0"/>
                  <a:sym typeface="Calibri"/>
                </a:rPr>
                <a:t>đi</a:t>
              </a:r>
              <a:r>
                <a:rPr lang="en-US" sz="2500">
                  <a:solidFill>
                    <a:schemeClr val="lt1"/>
                  </a:solidFill>
                  <a:latin typeface="Times New Roman" panose="02020603050405020304" pitchFamily="18" charset="0"/>
                  <a:ea typeface="Calibri"/>
                  <a:cs typeface="Times New Roman" panose="02020603050405020304" pitchFamily="18" charset="0"/>
                  <a:sym typeface="Calibri"/>
                </a:rPr>
                <a:t> </a:t>
              </a:r>
              <a:r>
                <a:rPr lang="en-US" sz="2500" err="1">
                  <a:solidFill>
                    <a:schemeClr val="lt1"/>
                  </a:solidFill>
                  <a:latin typeface="Times New Roman" panose="02020603050405020304" pitchFamily="18" charset="0"/>
                  <a:ea typeface="Calibri"/>
                  <a:cs typeface="Times New Roman" panose="02020603050405020304" pitchFamily="18" charset="0"/>
                  <a:sym typeface="Calibri"/>
                </a:rPr>
                <a:t>kèm</a:t>
              </a:r>
              <a:r>
                <a:rPr lang="en-US" sz="2500">
                  <a:solidFill>
                    <a:schemeClr val="lt1"/>
                  </a:solidFill>
                  <a:latin typeface="Times New Roman" panose="02020603050405020304" pitchFamily="18" charset="0"/>
                  <a:ea typeface="Calibri"/>
                  <a:cs typeface="Times New Roman" panose="02020603050405020304" pitchFamily="18" charset="0"/>
                  <a:sym typeface="Calibri"/>
                </a:rPr>
                <a:t> </a:t>
              </a:r>
              <a:r>
                <a:rPr lang="en-US" sz="2500" err="1">
                  <a:solidFill>
                    <a:schemeClr val="lt1"/>
                  </a:solidFill>
                  <a:latin typeface="Times New Roman" panose="02020603050405020304" pitchFamily="18" charset="0"/>
                  <a:ea typeface="Calibri"/>
                  <a:cs typeface="Times New Roman" panose="02020603050405020304" pitchFamily="18" charset="0"/>
                  <a:sym typeface="Calibri"/>
                </a:rPr>
                <a:t>trong</a:t>
              </a:r>
              <a:r>
                <a:rPr lang="en-US" sz="2500">
                  <a:solidFill>
                    <a:schemeClr val="lt1"/>
                  </a:solidFill>
                  <a:latin typeface="Times New Roman" panose="02020603050405020304" pitchFamily="18" charset="0"/>
                  <a:ea typeface="Calibri"/>
                  <a:cs typeface="Times New Roman" panose="02020603050405020304" pitchFamily="18" charset="0"/>
                  <a:sym typeface="Calibri"/>
                </a:rPr>
                <a:t> ổ </a:t>
              </a:r>
              <a:r>
                <a:rPr lang="en-US" sz="2500" err="1">
                  <a:solidFill>
                    <a:schemeClr val="lt1"/>
                  </a:solidFill>
                  <a:latin typeface="Times New Roman" panose="02020603050405020304" pitchFamily="18" charset="0"/>
                  <a:ea typeface="Calibri"/>
                  <a:cs typeface="Times New Roman" panose="02020603050405020304" pitchFamily="18" charset="0"/>
                  <a:sym typeface="Calibri"/>
                </a:rPr>
                <a:t>bụng</a:t>
              </a:r>
              <a:r>
                <a:rPr lang="en-US" sz="2500">
                  <a:solidFill>
                    <a:schemeClr val="lt1"/>
                  </a:solidFill>
                  <a:latin typeface="Times New Roman" panose="02020603050405020304" pitchFamily="18" charset="0"/>
                  <a:ea typeface="Calibri"/>
                  <a:cs typeface="Times New Roman" panose="02020603050405020304" pitchFamily="18" charset="0"/>
                  <a:sym typeface="Calibri"/>
                </a:rPr>
                <a:t>.</a:t>
              </a:r>
              <a:endParaRPr>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653230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latin typeface="Times New Roman" panose="02020603050405020304" pitchFamily="18" charset="0"/>
                <a:cs typeface="Times New Roman" panose="02020603050405020304" pitchFamily="18" charset="0"/>
              </a:rPr>
              <a:t>Chẩn đoán ung thư tế bào gan</a:t>
            </a:r>
            <a:endParaRPr lang="en-US">
              <a:latin typeface="Times New Roman" panose="02020603050405020304" pitchFamily="18" charset="0"/>
              <a:cs typeface="Times New Roman" panose="02020603050405020304" pitchFamily="18" charset="0"/>
            </a:endParaRPr>
          </a:p>
        </p:txBody>
      </p:sp>
      <p:pic>
        <p:nvPicPr>
          <p:cNvPr id="4" name="Content Placeholder 3"/>
          <p:cNvPicPr>
            <a:picLocks noGrp="1"/>
          </p:cNvPicPr>
          <p:nvPr>
            <p:ph idx="1"/>
          </p:nvPr>
        </p:nvPicPr>
        <p:blipFill>
          <a:blip r:embed="rId3"/>
          <a:stretch>
            <a:fillRect/>
          </a:stretch>
        </p:blipFill>
        <p:spPr>
          <a:xfrm>
            <a:off x="522825" y="1817556"/>
            <a:ext cx="11146350" cy="4655815"/>
          </a:xfrm>
          <a:prstGeom prst="rect">
            <a:avLst/>
          </a:prstGeom>
        </p:spPr>
      </p:pic>
      <p:sp>
        <p:nvSpPr>
          <p:cNvPr id="5" name="Rectangle 4"/>
          <p:cNvSpPr/>
          <p:nvPr/>
        </p:nvSpPr>
        <p:spPr>
          <a:xfrm>
            <a:off x="817743" y="6599873"/>
            <a:ext cx="9400313" cy="258127"/>
          </a:xfrm>
          <a:prstGeom prst="rect">
            <a:avLst/>
          </a:prstGeom>
          <a:ln>
            <a:noFill/>
          </a:ln>
        </p:spPr>
        <p:txBody>
          <a:bodyPr vert="horz" lIns="0" tIns="0" rIns="0" bIns="0" rtlCol="0">
            <a:noAutofit/>
          </a:bodyPr>
          <a:lstStyle/>
          <a:p>
            <a:pPr>
              <a:lnSpc>
                <a:spcPct val="107000"/>
              </a:lnSpc>
              <a:spcAft>
                <a:spcPts val="800"/>
              </a:spcAft>
            </a:pPr>
            <a:r>
              <a:rPr lang="en-US" sz="1400" i="1">
                <a:solidFill>
                  <a:srgbClr val="548ED4"/>
                </a:solidFill>
                <a:latin typeface="Arial" panose="020B0604020202020204" pitchFamily="34" charset="0"/>
                <a:ea typeface="Arial" panose="020B0604020202020204" pitchFamily="34" charset="0"/>
              </a:rPr>
              <a:t>From</a:t>
            </a:r>
            <a:r>
              <a:rPr lang="vi-VN" sz="1400" i="1">
                <a:solidFill>
                  <a:srgbClr val="548ED4"/>
                </a:solidFill>
                <a:latin typeface="Arial" panose="020B0604020202020204" pitchFamily="34" charset="0"/>
                <a:ea typeface="Arial" panose="020B0604020202020204" pitchFamily="34" charset="0"/>
              </a:rPr>
              <a:t> Bruix</a:t>
            </a:r>
            <a:r>
              <a:rPr lang="en-US" sz="1400" i="1">
                <a:solidFill>
                  <a:srgbClr val="548ED4"/>
                </a:solidFill>
                <a:latin typeface="Arial" panose="020B0604020202020204" pitchFamily="34" charset="0"/>
                <a:ea typeface="Arial" panose="020B0604020202020204" pitchFamily="34" charset="0"/>
              </a:rPr>
              <a:t> </a:t>
            </a:r>
            <a:r>
              <a:rPr lang="vi-VN" sz="1400" i="1">
                <a:solidFill>
                  <a:srgbClr val="548ED4"/>
                </a:solidFill>
                <a:effectLst/>
                <a:latin typeface="Arial" panose="020B0604020202020204" pitchFamily="34" charset="0"/>
                <a:ea typeface="Arial" panose="020B0604020202020204" pitchFamily="34" charset="0"/>
              </a:rPr>
              <a:t> </a:t>
            </a:r>
            <a:r>
              <a:rPr lang="en-US" sz="1400" i="1">
                <a:solidFill>
                  <a:srgbClr val="548ED4"/>
                </a:solidFill>
                <a:effectLst/>
                <a:latin typeface="Arial" panose="020B0604020202020204" pitchFamily="34" charset="0"/>
                <a:ea typeface="Arial" panose="020B0604020202020204" pitchFamily="34" charset="0"/>
              </a:rPr>
              <a:t>J, Sherman M, 2011: Management of hepatocellular carcinoma: an update.</a:t>
            </a:r>
            <a:r>
              <a:rPr lang="vi-VN" sz="1400" i="1">
                <a:solidFill>
                  <a:srgbClr val="548ED4"/>
                </a:solidFill>
                <a:effectLst/>
                <a:latin typeface="Arial" panose="020B0604020202020204" pitchFamily="34" charset="0"/>
                <a:ea typeface="Arial" panose="020B0604020202020204" pitchFamily="34" charset="0"/>
              </a:rPr>
              <a:t> Hepatology 53:1020-1022</a:t>
            </a:r>
            <a:r>
              <a:rPr lang="en-US" sz="1400" i="1">
                <a:solidFill>
                  <a:srgbClr val="548ED4"/>
                </a:solidFill>
                <a:effectLst/>
                <a:latin typeface="Arial" panose="020B0604020202020204" pitchFamily="34" charset="0"/>
                <a:ea typeface="Arial" panose="020B0604020202020204" pitchFamily="34" charset="0"/>
              </a:rPr>
              <a:t> </a:t>
            </a:r>
            <a:endParaRPr lang="en-US" sz="1100">
              <a:solidFill>
                <a:srgbClr val="000000"/>
              </a:solidFill>
              <a:effectLst/>
              <a:latin typeface="Calibri" panose="020F0502020204030204" pitchFamily="34" charset="0"/>
              <a:ea typeface="Calibri" panose="020F0502020204030204" pitchFamily="34" charset="0"/>
            </a:endParaRPr>
          </a:p>
        </p:txBody>
      </p:sp>
      <p:sp>
        <p:nvSpPr>
          <p:cNvPr id="3" name="Rectangle 2">
            <a:extLst>
              <a:ext uri="{FF2B5EF4-FFF2-40B4-BE49-F238E27FC236}">
                <a16:creationId xmlns:a16="http://schemas.microsoft.com/office/drawing/2014/main" id="{06259597-77ED-9877-A95A-4C80C3326861}"/>
              </a:ext>
            </a:extLst>
          </p:cNvPr>
          <p:cNvSpPr/>
          <p:nvPr/>
        </p:nvSpPr>
        <p:spPr>
          <a:xfrm>
            <a:off x="577970" y="1821612"/>
            <a:ext cx="1696527" cy="7188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AASLD 2011</a:t>
            </a:r>
          </a:p>
        </p:txBody>
      </p:sp>
    </p:spTree>
    <p:extLst>
      <p:ext uri="{BB962C8B-B14F-4D97-AF65-F5344CB8AC3E}">
        <p14:creationId xmlns:p14="http://schemas.microsoft.com/office/powerpoint/2010/main" val="3758664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latin typeface="Times New Roman" panose="02020603050405020304" pitchFamily="18" charset="0"/>
                <a:cs typeface="Times New Roman" panose="02020603050405020304" pitchFamily="18" charset="0"/>
              </a:rPr>
              <a:t>Chẩn đoán ung thư tế bào gan</a:t>
            </a:r>
            <a:endParaRPr lang="en-US">
              <a:latin typeface="Times New Roman" panose="02020603050405020304" pitchFamily="18" charset="0"/>
              <a:cs typeface="Times New Roman" panose="02020603050405020304" pitchFamily="18" charset="0"/>
            </a:endParaRPr>
          </a:p>
        </p:txBody>
      </p:sp>
      <p:sp>
        <p:nvSpPr>
          <p:cNvPr id="6" name="Content Placeholder 5"/>
          <p:cNvSpPr>
            <a:spLocks noGrp="1"/>
          </p:cNvSpPr>
          <p:nvPr>
            <p:ph idx="1"/>
          </p:nvPr>
        </p:nvSpPr>
        <p:spPr>
          <a:xfrm>
            <a:off x="323297" y="1715956"/>
            <a:ext cx="2598057" cy="983618"/>
          </a:xfrm>
        </p:spPr>
        <p:txBody>
          <a:bodyPr>
            <a:normAutofit/>
          </a:bodyPr>
          <a:lstStyle/>
          <a:p>
            <a:pPr marL="0" indent="0">
              <a:buNone/>
            </a:pPr>
            <a:r>
              <a:rPr lang="vi-VN" sz="2400" b="1">
                <a:solidFill>
                  <a:schemeClr val="tx1"/>
                </a:solidFill>
                <a:latin typeface="Times New Roman" panose="02020603050405020304" pitchFamily="18" charset="0"/>
                <a:cs typeface="Times New Roman" panose="02020603050405020304" pitchFamily="18" charset="0"/>
              </a:rPr>
              <a:t>BỘ Y TẾ 2020</a:t>
            </a:r>
            <a:endParaRPr lang="en-US" sz="2400" b="1">
              <a:solidFill>
                <a:schemeClr val="tx1"/>
              </a:solidFill>
              <a:latin typeface="Times New Roman" panose="02020603050405020304" pitchFamily="18" charset="0"/>
              <a:cs typeface="Times New Roman" panose="02020603050405020304" pitchFamily="18" charset="0"/>
            </a:endParaRPr>
          </a:p>
        </p:txBody>
      </p:sp>
      <p:pic>
        <p:nvPicPr>
          <p:cNvPr id="7" name="Google Shape;504;p40"/>
          <p:cNvPicPr preferRelativeResize="0">
            <a:picLocks/>
          </p:cNvPicPr>
          <p:nvPr/>
        </p:nvPicPr>
        <p:blipFill rotWithShape="1">
          <a:blip r:embed="rId3">
            <a:alphaModFix/>
          </a:blip>
          <a:stretch/>
        </p:blipFill>
        <p:spPr>
          <a:xfrm>
            <a:off x="2496594" y="1816066"/>
            <a:ext cx="8947435" cy="4855028"/>
          </a:xfrm>
          <a:prstGeom prst="rect">
            <a:avLst/>
          </a:prstGeom>
          <a:noFill/>
          <a:ln>
            <a:noFill/>
          </a:ln>
        </p:spPr>
      </p:pic>
    </p:spTree>
    <p:extLst>
      <p:ext uri="{BB962C8B-B14F-4D97-AF65-F5344CB8AC3E}">
        <p14:creationId xmlns:p14="http://schemas.microsoft.com/office/powerpoint/2010/main" val="3517894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2F26F0B-B6A6-AD63-179B-3137D9A5B842}"/>
              </a:ext>
            </a:extLst>
          </p:cNvPr>
          <p:cNvSpPr>
            <a:spLocks noGrp="1"/>
          </p:cNvSpPr>
          <p:nvPr>
            <p:ph type="title"/>
          </p:nvPr>
        </p:nvSpPr>
        <p:spPr/>
        <p:txBody>
          <a:bodyPr/>
          <a:lstStyle/>
          <a:p>
            <a:r>
              <a:rPr lang="vi-VN" err="1">
                <a:latin typeface="Tahoma"/>
                <a:ea typeface="Tahoma"/>
                <a:cs typeface="Tahoma"/>
              </a:rPr>
              <a:t>Chẩn</a:t>
            </a:r>
            <a:r>
              <a:rPr lang="vi-VN">
                <a:latin typeface="Tahoma"/>
                <a:ea typeface="Tahoma"/>
                <a:cs typeface="Tahoma"/>
              </a:rPr>
              <a:t> </a:t>
            </a:r>
            <a:r>
              <a:rPr lang="vi-VN" err="1">
                <a:latin typeface="Tahoma"/>
                <a:ea typeface="Tahoma"/>
                <a:cs typeface="Tahoma"/>
              </a:rPr>
              <a:t>đoán</a:t>
            </a:r>
            <a:r>
              <a:rPr lang="vi-VN">
                <a:latin typeface="Tahoma"/>
                <a:ea typeface="Tahoma"/>
                <a:cs typeface="Tahoma"/>
              </a:rPr>
              <a:t> giai </a:t>
            </a:r>
            <a:r>
              <a:rPr lang="vi-VN" err="1">
                <a:latin typeface="Tahoma"/>
                <a:ea typeface="Tahoma"/>
                <a:cs typeface="Tahoma"/>
              </a:rPr>
              <a:t>đoạn</a:t>
            </a:r>
          </a:p>
        </p:txBody>
      </p:sp>
      <p:pic>
        <p:nvPicPr>
          <p:cNvPr id="4" name="Hình ảnh 4">
            <a:extLst>
              <a:ext uri="{FF2B5EF4-FFF2-40B4-BE49-F238E27FC236}">
                <a16:creationId xmlns:a16="http://schemas.microsoft.com/office/drawing/2014/main" id="{64AD6015-AC1B-E923-E180-067C30CDA63A}"/>
              </a:ext>
            </a:extLst>
          </p:cNvPr>
          <p:cNvPicPr>
            <a:picLocks noGrp="1" noChangeAspect="1"/>
          </p:cNvPicPr>
          <p:nvPr>
            <p:ph idx="1"/>
          </p:nvPr>
        </p:nvPicPr>
        <p:blipFill rotWithShape="1">
          <a:blip r:embed="rId3"/>
          <a:srcRect l="16792" r="251" b="78125"/>
          <a:stretch/>
        </p:blipFill>
        <p:spPr>
          <a:xfrm>
            <a:off x="811879" y="2238005"/>
            <a:ext cx="11071304" cy="2587420"/>
          </a:xfrm>
        </p:spPr>
      </p:pic>
      <p:sp>
        <p:nvSpPr>
          <p:cNvPr id="3" name="Rectangle 2">
            <a:extLst>
              <a:ext uri="{FF2B5EF4-FFF2-40B4-BE49-F238E27FC236}">
                <a16:creationId xmlns:a16="http://schemas.microsoft.com/office/drawing/2014/main" id="{314B94FF-985E-E391-278D-C6CF74AD021C}"/>
              </a:ext>
            </a:extLst>
          </p:cNvPr>
          <p:cNvSpPr/>
          <p:nvPr/>
        </p:nvSpPr>
        <p:spPr>
          <a:xfrm>
            <a:off x="304800" y="1965385"/>
            <a:ext cx="2170980" cy="920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000000"/>
                </a:solidFill>
              </a:rPr>
              <a:t>BCLC 2022</a:t>
            </a:r>
          </a:p>
        </p:txBody>
      </p:sp>
    </p:spTree>
    <p:extLst>
      <p:ext uri="{BB962C8B-B14F-4D97-AF65-F5344CB8AC3E}">
        <p14:creationId xmlns:p14="http://schemas.microsoft.com/office/powerpoint/2010/main" val="12159341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latin typeface="Times New Roman" panose="02020603050405020304" pitchFamily="18" charset="0"/>
                <a:cs typeface="Times New Roman" panose="02020603050405020304" pitchFamily="18" charset="0"/>
              </a:rPr>
              <a:t>Chẩn đoán phân biệt</a:t>
            </a:r>
            <a:endParaRPr lang="en-US">
              <a:latin typeface="Times New Roman" panose="02020603050405020304" pitchFamily="18" charset="0"/>
              <a:cs typeface="Times New Roman" panose="02020603050405020304" pitchFamily="18" charset="0"/>
            </a:endParaRPr>
          </a:p>
        </p:txBody>
      </p:sp>
      <p:grpSp>
        <p:nvGrpSpPr>
          <p:cNvPr id="82" name="Google Shape;511;p41">
            <a:extLst>
              <a:ext uri="{FF2B5EF4-FFF2-40B4-BE49-F238E27FC236}">
                <a16:creationId xmlns:a16="http://schemas.microsoft.com/office/drawing/2014/main" id="{DCA0F451-C5F2-CDF3-B750-F73418E15AD1}"/>
              </a:ext>
            </a:extLst>
          </p:cNvPr>
          <p:cNvGrpSpPr/>
          <p:nvPr/>
        </p:nvGrpSpPr>
        <p:grpSpPr>
          <a:xfrm>
            <a:off x="581192" y="2111374"/>
            <a:ext cx="10874427" cy="3667125"/>
            <a:chOff x="557425" y="0"/>
            <a:chExt cx="7925238" cy="4285815"/>
          </a:xfrm>
        </p:grpSpPr>
        <p:sp>
          <p:nvSpPr>
            <p:cNvPr id="44" name="Google Shape;512;p41">
              <a:extLst>
                <a:ext uri="{FF2B5EF4-FFF2-40B4-BE49-F238E27FC236}">
                  <a16:creationId xmlns:a16="http://schemas.microsoft.com/office/drawing/2014/main" id="{5984BF6E-90A8-2B38-F323-92983C1792A3}"/>
                </a:ext>
              </a:extLst>
            </p:cNvPr>
            <p:cNvSpPr/>
            <p:nvPr/>
          </p:nvSpPr>
          <p:spPr>
            <a:xfrm>
              <a:off x="557425" y="1963795"/>
              <a:ext cx="1407285" cy="703642"/>
            </a:xfrm>
            <a:prstGeom prst="roundRect">
              <a:avLst>
                <a:gd name="adj" fmla="val 10000"/>
              </a:avLst>
            </a:prstGeom>
            <a:solidFill>
              <a:srgbClr val="BBD6EE"/>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5" name="Google Shape;513;p41">
              <a:extLst>
                <a:ext uri="{FF2B5EF4-FFF2-40B4-BE49-F238E27FC236}">
                  <a16:creationId xmlns:a16="http://schemas.microsoft.com/office/drawing/2014/main" id="{8254FF32-A77A-D34A-6FB3-7E17A8D519FA}"/>
                </a:ext>
              </a:extLst>
            </p:cNvPr>
            <p:cNvSpPr txBox="1"/>
            <p:nvPr/>
          </p:nvSpPr>
          <p:spPr>
            <a:xfrm>
              <a:off x="578034" y="1984404"/>
              <a:ext cx="1366067" cy="662424"/>
            </a:xfrm>
            <a:prstGeom prst="rect">
              <a:avLst/>
            </a:prstGeom>
            <a:noFill/>
            <a:ln>
              <a:noFill/>
            </a:ln>
          </p:spPr>
          <p:txBody>
            <a:bodyPr spcFirstLastPara="1" wrap="square" lIns="12700" tIns="12700" rIns="12700" bIns="12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9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KHỐI U </a:t>
              </a:r>
              <a:endParaRPr/>
            </a:p>
            <a:p>
              <a:pPr marL="0" marR="0" lvl="0" indent="0" algn="ctr" rtl="0">
                <a:lnSpc>
                  <a:spcPct val="90000"/>
                </a:lnSpc>
                <a:spcBef>
                  <a:spcPts val="70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Ở </a:t>
              </a:r>
              <a:r>
                <a:rPr lang="en-US" sz="2000">
                  <a:solidFill>
                    <a:schemeClr val="dk1"/>
                  </a:solidFill>
                  <a:latin typeface="Times New Roman" panose="02020603050405020304" pitchFamily="18" charset="0"/>
                  <a:ea typeface="Calibri"/>
                  <a:cs typeface="Times New Roman" panose="02020603050405020304" pitchFamily="18" charset="0"/>
                  <a:sym typeface="Calibri"/>
                </a:rPr>
                <a:t>GAN</a:t>
              </a:r>
              <a:endParaRPr>
                <a:latin typeface="Times New Roman" panose="02020603050405020304" pitchFamily="18" charset="0"/>
                <a:cs typeface="Times New Roman" panose="02020603050405020304" pitchFamily="18" charset="0"/>
              </a:endParaRPr>
            </a:p>
          </p:txBody>
        </p:sp>
        <p:sp>
          <p:nvSpPr>
            <p:cNvPr id="46" name="Google Shape;514;p41">
              <a:extLst>
                <a:ext uri="{FF2B5EF4-FFF2-40B4-BE49-F238E27FC236}">
                  <a16:creationId xmlns:a16="http://schemas.microsoft.com/office/drawing/2014/main" id="{25199DFD-92DE-154A-7E92-E07904C7419C}"/>
                </a:ext>
              </a:extLst>
            </p:cNvPr>
            <p:cNvSpPr/>
            <p:nvPr/>
          </p:nvSpPr>
          <p:spPr>
            <a:xfrm rot="-3907178">
              <a:off x="1577186" y="1694171"/>
              <a:ext cx="1337961" cy="29107"/>
            </a:xfrm>
            <a:custGeom>
              <a:avLst/>
              <a:gdLst/>
              <a:ahLst/>
              <a:cxnLst/>
              <a:rect l="l" t="t" r="r" b="b"/>
              <a:pathLst>
                <a:path w="120000" h="120000" extrusionOk="0">
                  <a:moveTo>
                    <a:pt x="0" y="59998"/>
                  </a:moveTo>
                  <a:lnTo>
                    <a:pt x="120000" y="59998"/>
                  </a:lnTo>
                </a:path>
              </a:pathLst>
            </a:custGeom>
            <a:noFill/>
            <a:ln w="12700" cap="flat" cmpd="sng">
              <a:solidFill>
                <a:srgbClr val="487AA8"/>
              </a:solidFill>
              <a:prstDash val="solid"/>
              <a:miter lim="800000"/>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7" name="Google Shape;515;p41">
              <a:extLst>
                <a:ext uri="{FF2B5EF4-FFF2-40B4-BE49-F238E27FC236}">
                  <a16:creationId xmlns:a16="http://schemas.microsoft.com/office/drawing/2014/main" id="{70BD1A90-FB1F-2B2E-C2B5-EF73690A24EC}"/>
                </a:ext>
              </a:extLst>
            </p:cNvPr>
            <p:cNvSpPr txBox="1"/>
            <p:nvPr/>
          </p:nvSpPr>
          <p:spPr>
            <a:xfrm rot="-3907178">
              <a:off x="2212718" y="1675275"/>
              <a:ext cx="66898" cy="66898"/>
            </a:xfrm>
            <a:prstGeom prst="rect">
              <a:avLst/>
            </a:prstGeom>
            <a:noFill/>
            <a:ln>
              <a:noFill/>
            </a:ln>
          </p:spPr>
          <p:txBody>
            <a:bodyPr spcFirstLastPara="1" wrap="square" lIns="12700" tIns="0" rIns="1270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48" name="Google Shape;516;p41">
              <a:extLst>
                <a:ext uri="{FF2B5EF4-FFF2-40B4-BE49-F238E27FC236}">
                  <a16:creationId xmlns:a16="http://schemas.microsoft.com/office/drawing/2014/main" id="{A7DA8595-4C05-EAFA-4A73-816212CE9964}"/>
                </a:ext>
              </a:extLst>
            </p:cNvPr>
            <p:cNvSpPr/>
            <p:nvPr/>
          </p:nvSpPr>
          <p:spPr>
            <a:xfrm>
              <a:off x="2527624" y="750011"/>
              <a:ext cx="1407285" cy="703642"/>
            </a:xfrm>
            <a:prstGeom prst="roundRect">
              <a:avLst>
                <a:gd name="adj" fmla="val 10000"/>
              </a:avLst>
            </a:prstGeom>
            <a:solidFill>
              <a:srgbClr val="BBD6EE"/>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9" name="Google Shape;517;p41">
              <a:extLst>
                <a:ext uri="{FF2B5EF4-FFF2-40B4-BE49-F238E27FC236}">
                  <a16:creationId xmlns:a16="http://schemas.microsoft.com/office/drawing/2014/main" id="{025546E6-E12B-E825-502E-1B5C73DA5ABD}"/>
                </a:ext>
              </a:extLst>
            </p:cNvPr>
            <p:cNvSpPr txBox="1"/>
            <p:nvPr/>
          </p:nvSpPr>
          <p:spPr>
            <a:xfrm>
              <a:off x="2590054" y="814755"/>
              <a:ext cx="1324245" cy="618289"/>
            </a:xfrm>
            <a:prstGeom prst="rect">
              <a:avLst/>
            </a:prstGeom>
            <a:noFill/>
            <a:ln>
              <a:noFill/>
            </a:ln>
          </p:spPr>
          <p:txBody>
            <a:bodyPr spcFirstLastPara="1" wrap="square" lIns="12700" tIns="12700" rIns="12700" bIns="12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90000"/>
                </a:lnSpc>
                <a:spcBef>
                  <a:spcPts val="0"/>
                </a:spcBef>
                <a:spcAft>
                  <a:spcPts val="0"/>
                </a:spcAft>
                <a:buClr>
                  <a:schemeClr val="dk1"/>
                </a:buClr>
                <a:buSzPts val="2000"/>
                <a:buFont typeface="Calibri"/>
                <a:buNone/>
              </a:pPr>
              <a:r>
                <a:rPr lang="en-US" sz="2000">
                  <a:solidFill>
                    <a:schemeClr val="dk1"/>
                  </a:solidFill>
                  <a:latin typeface="Times New Roman" panose="02020603050405020304" pitchFamily="18" charset="0"/>
                  <a:ea typeface="Calibri"/>
                  <a:cs typeface="Times New Roman" panose="02020603050405020304" pitchFamily="18" charset="0"/>
                  <a:sym typeface="Calibri"/>
                </a:rPr>
                <a:t>LÀNH TÍNH</a:t>
              </a:r>
              <a:endParaRPr>
                <a:latin typeface="Times New Roman" panose="02020603050405020304" pitchFamily="18" charset="0"/>
                <a:cs typeface="Times New Roman" panose="02020603050405020304" pitchFamily="18" charset="0"/>
              </a:endParaRPr>
            </a:p>
          </p:txBody>
        </p:sp>
        <p:sp>
          <p:nvSpPr>
            <p:cNvPr id="50" name="Google Shape;518;p41">
              <a:extLst>
                <a:ext uri="{FF2B5EF4-FFF2-40B4-BE49-F238E27FC236}">
                  <a16:creationId xmlns:a16="http://schemas.microsoft.com/office/drawing/2014/main" id="{3B59B4B5-9657-14BE-B97C-5725EBE22070}"/>
                </a:ext>
              </a:extLst>
            </p:cNvPr>
            <p:cNvSpPr/>
            <p:nvPr/>
          </p:nvSpPr>
          <p:spPr>
            <a:xfrm rot="-3186618">
              <a:off x="3747487" y="712273"/>
              <a:ext cx="937757" cy="29107"/>
            </a:xfrm>
            <a:custGeom>
              <a:avLst/>
              <a:gdLst/>
              <a:ahLst/>
              <a:cxnLst/>
              <a:rect l="l" t="t" r="r" b="b"/>
              <a:pathLst>
                <a:path w="120000" h="120000" extrusionOk="0">
                  <a:moveTo>
                    <a:pt x="0" y="59998"/>
                  </a:moveTo>
                  <a:lnTo>
                    <a:pt x="120000" y="59998"/>
                  </a:lnTo>
                </a:path>
              </a:pathLst>
            </a:custGeom>
            <a:noFill/>
            <a:ln w="12700" cap="flat" cmpd="sng">
              <a:solidFill>
                <a:srgbClr val="528CBE"/>
              </a:solidFill>
              <a:prstDash val="solid"/>
              <a:miter lim="800000"/>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1" name="Google Shape;519;p41">
              <a:extLst>
                <a:ext uri="{FF2B5EF4-FFF2-40B4-BE49-F238E27FC236}">
                  <a16:creationId xmlns:a16="http://schemas.microsoft.com/office/drawing/2014/main" id="{6C76A003-1000-14CD-FDFC-13D8EB1E5AA7}"/>
                </a:ext>
              </a:extLst>
            </p:cNvPr>
            <p:cNvSpPr txBox="1"/>
            <p:nvPr/>
          </p:nvSpPr>
          <p:spPr>
            <a:xfrm rot="-3186618">
              <a:off x="4192922" y="703383"/>
              <a:ext cx="46887" cy="46887"/>
            </a:xfrm>
            <a:prstGeom prst="rect">
              <a:avLst/>
            </a:prstGeom>
            <a:noFill/>
            <a:ln>
              <a:noFill/>
            </a:ln>
          </p:spPr>
          <p:txBody>
            <a:bodyPr spcFirstLastPara="1" wrap="square" lIns="12700" tIns="0" rIns="1270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52" name="Google Shape;520;p41">
              <a:extLst>
                <a:ext uri="{FF2B5EF4-FFF2-40B4-BE49-F238E27FC236}">
                  <a16:creationId xmlns:a16="http://schemas.microsoft.com/office/drawing/2014/main" id="{EC7E67BC-A831-1A28-2AB0-6D0E5F29A7BF}"/>
                </a:ext>
              </a:extLst>
            </p:cNvPr>
            <p:cNvSpPr/>
            <p:nvPr/>
          </p:nvSpPr>
          <p:spPr>
            <a:xfrm>
              <a:off x="4497823" y="0"/>
              <a:ext cx="2337725" cy="703642"/>
            </a:xfrm>
            <a:prstGeom prst="roundRect">
              <a:avLst>
                <a:gd name="adj" fmla="val 10000"/>
              </a:avLst>
            </a:prstGeom>
            <a:solidFill>
              <a:srgbClr val="BBD6EE"/>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3" name="Google Shape;521;p41">
              <a:extLst>
                <a:ext uri="{FF2B5EF4-FFF2-40B4-BE49-F238E27FC236}">
                  <a16:creationId xmlns:a16="http://schemas.microsoft.com/office/drawing/2014/main" id="{72A915DC-FEF2-F78B-DB3A-1917F628F5CB}"/>
                </a:ext>
              </a:extLst>
            </p:cNvPr>
            <p:cNvSpPr txBox="1"/>
            <p:nvPr/>
          </p:nvSpPr>
          <p:spPr>
            <a:xfrm>
              <a:off x="4518432" y="20609"/>
              <a:ext cx="2296507" cy="662424"/>
            </a:xfrm>
            <a:prstGeom prst="rect">
              <a:avLst/>
            </a:prstGeom>
            <a:noFill/>
            <a:ln>
              <a:noFill/>
            </a:ln>
          </p:spPr>
          <p:txBody>
            <a:bodyPr spcFirstLastPara="1" wrap="square" lIns="12700" tIns="12700" rIns="12700" bIns="12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90000"/>
                </a:lnSpc>
                <a:spcBef>
                  <a:spcPts val="0"/>
                </a:spcBef>
                <a:spcAft>
                  <a:spcPts val="0"/>
                </a:spcAft>
                <a:buClr>
                  <a:schemeClr val="dk1"/>
                </a:buClr>
                <a:buSzPts val="2000"/>
                <a:buFont typeface="Calibri"/>
                <a:buNone/>
              </a:pPr>
              <a:r>
                <a:rPr lang="en-US" sz="2000">
                  <a:solidFill>
                    <a:schemeClr val="dk1"/>
                  </a:solidFill>
                  <a:latin typeface="Times New Roman" panose="02020603050405020304" pitchFamily="18" charset="0"/>
                  <a:ea typeface="Calibri"/>
                  <a:cs typeface="Times New Roman" panose="02020603050405020304" pitchFamily="18" charset="0"/>
                  <a:sym typeface="Calibri"/>
                </a:rPr>
                <a:t>U mạch máu gan</a:t>
              </a:r>
              <a:endParaRPr>
                <a:latin typeface="Times New Roman" panose="02020603050405020304" pitchFamily="18" charset="0"/>
                <a:cs typeface="Times New Roman" panose="02020603050405020304" pitchFamily="18" charset="0"/>
              </a:endParaRPr>
            </a:p>
          </p:txBody>
        </p:sp>
        <p:sp>
          <p:nvSpPr>
            <p:cNvPr id="54" name="Google Shape;522;p41">
              <a:extLst>
                <a:ext uri="{FF2B5EF4-FFF2-40B4-BE49-F238E27FC236}">
                  <a16:creationId xmlns:a16="http://schemas.microsoft.com/office/drawing/2014/main" id="{16A88529-175F-55E5-8000-B6A4F8C7133D}"/>
                </a:ext>
              </a:extLst>
            </p:cNvPr>
            <p:cNvSpPr/>
            <p:nvPr/>
          </p:nvSpPr>
          <p:spPr>
            <a:xfrm>
              <a:off x="3934909" y="1087279"/>
              <a:ext cx="562914" cy="29107"/>
            </a:xfrm>
            <a:custGeom>
              <a:avLst/>
              <a:gdLst/>
              <a:ahLst/>
              <a:cxnLst/>
              <a:rect l="l" t="t" r="r" b="b"/>
              <a:pathLst>
                <a:path w="120000" h="120000" extrusionOk="0">
                  <a:moveTo>
                    <a:pt x="0" y="59998"/>
                  </a:moveTo>
                  <a:lnTo>
                    <a:pt x="120000" y="59998"/>
                  </a:lnTo>
                </a:path>
              </a:pathLst>
            </a:custGeom>
            <a:noFill/>
            <a:ln w="12700" cap="flat" cmpd="sng">
              <a:solidFill>
                <a:srgbClr val="528CBE"/>
              </a:solidFill>
              <a:prstDash val="solid"/>
              <a:miter lim="800000"/>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5" name="Google Shape;523;p41">
              <a:extLst>
                <a:ext uri="{FF2B5EF4-FFF2-40B4-BE49-F238E27FC236}">
                  <a16:creationId xmlns:a16="http://schemas.microsoft.com/office/drawing/2014/main" id="{2E9C261B-BAB0-84B1-ED21-B76511234154}"/>
                </a:ext>
              </a:extLst>
            </p:cNvPr>
            <p:cNvSpPr txBox="1"/>
            <p:nvPr/>
          </p:nvSpPr>
          <p:spPr>
            <a:xfrm>
              <a:off x="4202293" y="1087760"/>
              <a:ext cx="28145" cy="28145"/>
            </a:xfrm>
            <a:prstGeom prst="rect">
              <a:avLst/>
            </a:prstGeom>
            <a:noFill/>
            <a:ln>
              <a:noFill/>
            </a:ln>
          </p:spPr>
          <p:txBody>
            <a:bodyPr spcFirstLastPara="1" wrap="square" lIns="12700" tIns="0" rIns="1270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56" name="Google Shape;524;p41">
              <a:extLst>
                <a:ext uri="{FF2B5EF4-FFF2-40B4-BE49-F238E27FC236}">
                  <a16:creationId xmlns:a16="http://schemas.microsoft.com/office/drawing/2014/main" id="{FD53B27C-D555-AD90-EA0A-71D02DFB5510}"/>
                </a:ext>
              </a:extLst>
            </p:cNvPr>
            <p:cNvSpPr/>
            <p:nvPr/>
          </p:nvSpPr>
          <p:spPr>
            <a:xfrm>
              <a:off x="4497823" y="750011"/>
              <a:ext cx="2375708" cy="703642"/>
            </a:xfrm>
            <a:prstGeom prst="roundRect">
              <a:avLst>
                <a:gd name="adj" fmla="val 10000"/>
              </a:avLst>
            </a:prstGeom>
            <a:solidFill>
              <a:srgbClr val="BBD6EE"/>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7" name="Google Shape;525;p41">
              <a:extLst>
                <a:ext uri="{FF2B5EF4-FFF2-40B4-BE49-F238E27FC236}">
                  <a16:creationId xmlns:a16="http://schemas.microsoft.com/office/drawing/2014/main" id="{6FE8F072-FFB7-40B1-CC26-118BC6669C0C}"/>
                </a:ext>
              </a:extLst>
            </p:cNvPr>
            <p:cNvSpPr txBox="1"/>
            <p:nvPr/>
          </p:nvSpPr>
          <p:spPr>
            <a:xfrm>
              <a:off x="4532167" y="770620"/>
              <a:ext cx="2320755" cy="662424"/>
            </a:xfrm>
            <a:prstGeom prst="rect">
              <a:avLst/>
            </a:prstGeom>
            <a:noFill/>
            <a:ln>
              <a:noFill/>
            </a:ln>
          </p:spPr>
          <p:txBody>
            <a:bodyPr spcFirstLastPara="1" wrap="square" lIns="12700" tIns="12700" rIns="12700" bIns="12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90000"/>
                </a:lnSpc>
                <a:spcBef>
                  <a:spcPts val="0"/>
                </a:spcBef>
                <a:spcAft>
                  <a:spcPts val="0"/>
                </a:spcAft>
                <a:buClr>
                  <a:schemeClr val="dk1"/>
                </a:buClr>
                <a:buSzPts val="2000"/>
                <a:buFont typeface="Calibri"/>
                <a:buNone/>
              </a:pPr>
              <a:r>
                <a:rPr lang="en-US" sz="2000">
                  <a:solidFill>
                    <a:schemeClr val="dk1"/>
                  </a:solidFill>
                  <a:latin typeface="Times New Roman" panose="02020603050405020304" pitchFamily="18" charset="0"/>
                  <a:ea typeface="Calibri"/>
                  <a:cs typeface="Times New Roman" panose="02020603050405020304" pitchFamily="18" charset="0"/>
                  <a:sym typeface="Calibri"/>
                </a:rPr>
                <a:t>Sang </a:t>
              </a:r>
              <a:r>
                <a:rPr lang="en-US" sz="2000" err="1">
                  <a:solidFill>
                    <a:schemeClr val="dk1"/>
                  </a:solidFill>
                  <a:latin typeface="Times New Roman" panose="02020603050405020304" pitchFamily="18" charset="0"/>
                  <a:ea typeface="Calibri"/>
                  <a:cs typeface="Times New Roman" panose="02020603050405020304" pitchFamily="18" charset="0"/>
                  <a:sym typeface="Calibri"/>
                </a:rPr>
                <a:t>thương</a:t>
              </a:r>
              <a:r>
                <a:rPr lang="en-US" sz="2000">
                  <a:solidFill>
                    <a:schemeClr val="dk1"/>
                  </a:solidFill>
                  <a:latin typeface="Times New Roman" panose="02020603050405020304" pitchFamily="18" charset="0"/>
                  <a:ea typeface="Calibri"/>
                  <a:cs typeface="Times New Roman" panose="02020603050405020304" pitchFamily="18" charset="0"/>
                  <a:sym typeface="Calibri"/>
                </a:rPr>
                <a:t> </a:t>
              </a:r>
              <a:r>
                <a:rPr lang="en-US" sz="2000" err="1">
                  <a:solidFill>
                    <a:schemeClr val="dk1"/>
                  </a:solidFill>
                  <a:latin typeface="Times New Roman" panose="02020603050405020304" pitchFamily="18" charset="0"/>
                  <a:ea typeface="Calibri"/>
                  <a:cs typeface="Times New Roman" panose="02020603050405020304" pitchFamily="18" charset="0"/>
                  <a:sym typeface="Calibri"/>
                </a:rPr>
                <a:t>tăng</a:t>
              </a:r>
              <a:r>
                <a:rPr lang="en-US" sz="2000">
                  <a:solidFill>
                    <a:schemeClr val="dk1"/>
                  </a:solidFill>
                  <a:latin typeface="Times New Roman" panose="02020603050405020304" pitchFamily="18" charset="0"/>
                  <a:ea typeface="Calibri"/>
                  <a:cs typeface="Times New Roman" panose="02020603050405020304" pitchFamily="18" charset="0"/>
                  <a:sym typeface="Calibri"/>
                </a:rPr>
                <a:t> </a:t>
              </a:r>
              <a:r>
                <a:rPr lang="en-US" sz="2000" err="1">
                  <a:solidFill>
                    <a:schemeClr val="dk1"/>
                  </a:solidFill>
                  <a:latin typeface="Times New Roman" panose="02020603050405020304" pitchFamily="18" charset="0"/>
                  <a:ea typeface="Calibri"/>
                  <a:cs typeface="Times New Roman" panose="02020603050405020304" pitchFamily="18" charset="0"/>
                  <a:sym typeface="Calibri"/>
                </a:rPr>
                <a:t>sản</a:t>
              </a:r>
              <a:r>
                <a:rPr lang="en-US" sz="2000">
                  <a:solidFill>
                    <a:schemeClr val="dk1"/>
                  </a:solidFill>
                  <a:latin typeface="Times New Roman" panose="02020603050405020304" pitchFamily="18" charset="0"/>
                  <a:ea typeface="Calibri"/>
                  <a:cs typeface="Times New Roman" panose="02020603050405020304" pitchFamily="18" charset="0"/>
                  <a:sym typeface="Calibri"/>
                </a:rPr>
                <a:t> </a:t>
              </a:r>
              <a:r>
                <a:rPr lang="en-US" sz="2000" err="1">
                  <a:solidFill>
                    <a:schemeClr val="dk1"/>
                  </a:solidFill>
                  <a:latin typeface="Times New Roman" panose="02020603050405020304" pitchFamily="18" charset="0"/>
                  <a:ea typeface="Calibri"/>
                  <a:cs typeface="Times New Roman" panose="02020603050405020304" pitchFamily="18" charset="0"/>
                  <a:sym typeface="Calibri"/>
                </a:rPr>
                <a:t>dạng</a:t>
              </a:r>
              <a:r>
                <a:rPr lang="en-US" sz="2000">
                  <a:solidFill>
                    <a:schemeClr val="dk1"/>
                  </a:solidFill>
                  <a:latin typeface="Times New Roman" panose="02020603050405020304" pitchFamily="18" charset="0"/>
                  <a:ea typeface="Calibri"/>
                  <a:cs typeface="Times New Roman" panose="02020603050405020304" pitchFamily="18" charset="0"/>
                  <a:sym typeface="Calibri"/>
                </a:rPr>
                <a:t> </a:t>
              </a:r>
              <a:r>
                <a:rPr lang="en-US" sz="2000" err="1">
                  <a:solidFill>
                    <a:schemeClr val="dk1"/>
                  </a:solidFill>
                  <a:latin typeface="Times New Roman" panose="02020603050405020304" pitchFamily="18" charset="0"/>
                  <a:ea typeface="Calibri"/>
                  <a:cs typeface="Times New Roman" panose="02020603050405020304" pitchFamily="18" charset="0"/>
                  <a:sym typeface="Calibri"/>
                </a:rPr>
                <a:t>nốt</a:t>
              </a:r>
              <a:endParaRPr>
                <a:latin typeface="Times New Roman" panose="02020603050405020304" pitchFamily="18" charset="0"/>
                <a:cs typeface="Times New Roman" panose="02020603050405020304" pitchFamily="18" charset="0"/>
              </a:endParaRPr>
            </a:p>
          </p:txBody>
        </p:sp>
        <p:sp>
          <p:nvSpPr>
            <p:cNvPr id="58" name="Google Shape;526;p41">
              <a:extLst>
                <a:ext uri="{FF2B5EF4-FFF2-40B4-BE49-F238E27FC236}">
                  <a16:creationId xmlns:a16="http://schemas.microsoft.com/office/drawing/2014/main" id="{B4CA7A7A-2E65-925A-1992-2A88F999F412}"/>
                </a:ext>
              </a:extLst>
            </p:cNvPr>
            <p:cNvSpPr/>
            <p:nvPr/>
          </p:nvSpPr>
          <p:spPr>
            <a:xfrm rot="3310531">
              <a:off x="3723503" y="1491873"/>
              <a:ext cx="985727" cy="29107"/>
            </a:xfrm>
            <a:custGeom>
              <a:avLst/>
              <a:gdLst/>
              <a:ahLst/>
              <a:cxnLst/>
              <a:rect l="l" t="t" r="r" b="b"/>
              <a:pathLst>
                <a:path w="120000" h="120000" extrusionOk="0">
                  <a:moveTo>
                    <a:pt x="0" y="59998"/>
                  </a:moveTo>
                  <a:lnTo>
                    <a:pt x="120000" y="59998"/>
                  </a:lnTo>
                </a:path>
              </a:pathLst>
            </a:custGeom>
            <a:noFill/>
            <a:ln w="12700" cap="flat" cmpd="sng">
              <a:solidFill>
                <a:srgbClr val="528CBE"/>
              </a:solidFill>
              <a:prstDash val="solid"/>
              <a:miter lim="800000"/>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527;p41">
              <a:extLst>
                <a:ext uri="{FF2B5EF4-FFF2-40B4-BE49-F238E27FC236}">
                  <a16:creationId xmlns:a16="http://schemas.microsoft.com/office/drawing/2014/main" id="{ED5C8A3C-8ED3-E9ED-AE90-554F1D18D633}"/>
                </a:ext>
              </a:extLst>
            </p:cNvPr>
            <p:cNvSpPr txBox="1"/>
            <p:nvPr/>
          </p:nvSpPr>
          <p:spPr>
            <a:xfrm rot="3310531">
              <a:off x="4191723" y="1481784"/>
              <a:ext cx="49286" cy="49286"/>
            </a:xfrm>
            <a:prstGeom prst="rect">
              <a:avLst/>
            </a:prstGeom>
            <a:noFill/>
            <a:ln>
              <a:noFill/>
            </a:ln>
          </p:spPr>
          <p:txBody>
            <a:bodyPr spcFirstLastPara="1" wrap="square" lIns="12700" tIns="0" rIns="1270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60" name="Google Shape;528;p41">
              <a:extLst>
                <a:ext uri="{FF2B5EF4-FFF2-40B4-BE49-F238E27FC236}">
                  <a16:creationId xmlns:a16="http://schemas.microsoft.com/office/drawing/2014/main" id="{94C709CD-ED24-A69B-BDE0-23BE4EF28868}"/>
                </a:ext>
              </a:extLst>
            </p:cNvPr>
            <p:cNvSpPr/>
            <p:nvPr/>
          </p:nvSpPr>
          <p:spPr>
            <a:xfrm>
              <a:off x="4497823" y="1559200"/>
              <a:ext cx="2432745" cy="703642"/>
            </a:xfrm>
            <a:prstGeom prst="roundRect">
              <a:avLst>
                <a:gd name="adj" fmla="val 10000"/>
              </a:avLst>
            </a:prstGeom>
            <a:solidFill>
              <a:srgbClr val="BBD6EE"/>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1" name="Google Shape;529;p41">
              <a:extLst>
                <a:ext uri="{FF2B5EF4-FFF2-40B4-BE49-F238E27FC236}">
                  <a16:creationId xmlns:a16="http://schemas.microsoft.com/office/drawing/2014/main" id="{3F9BC6FE-FFAC-7B2E-D5E4-5F7D14AFEDBF}"/>
                </a:ext>
              </a:extLst>
            </p:cNvPr>
            <p:cNvSpPr txBox="1"/>
            <p:nvPr/>
          </p:nvSpPr>
          <p:spPr>
            <a:xfrm>
              <a:off x="4518432" y="1579809"/>
              <a:ext cx="2391527" cy="662424"/>
            </a:xfrm>
            <a:prstGeom prst="rect">
              <a:avLst/>
            </a:prstGeom>
            <a:noFill/>
            <a:ln>
              <a:noFill/>
            </a:ln>
          </p:spPr>
          <p:txBody>
            <a:bodyPr spcFirstLastPara="1" wrap="square" lIns="12700" tIns="12700" rIns="12700" bIns="12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90000"/>
                </a:lnSpc>
                <a:spcBef>
                  <a:spcPts val="0"/>
                </a:spcBef>
                <a:spcAft>
                  <a:spcPts val="0"/>
                </a:spcAft>
                <a:buClr>
                  <a:schemeClr val="dk1"/>
                </a:buClr>
                <a:buSzPts val="2000"/>
                <a:buFont typeface="Calibri"/>
                <a:buNone/>
              </a:pPr>
              <a:r>
                <a:rPr lang="en-US" sz="2000">
                  <a:solidFill>
                    <a:schemeClr val="dk1"/>
                  </a:solidFill>
                  <a:latin typeface="Times New Roman" panose="02020603050405020304" pitchFamily="18" charset="0"/>
                  <a:ea typeface="Calibri"/>
                  <a:cs typeface="Times New Roman" panose="02020603050405020304" pitchFamily="18" charset="0"/>
                  <a:sym typeface="Calibri"/>
                </a:rPr>
                <a:t>U </a:t>
              </a:r>
              <a:r>
                <a:rPr lang="en-US" sz="2000" err="1">
                  <a:solidFill>
                    <a:schemeClr val="dk1"/>
                  </a:solidFill>
                  <a:latin typeface="Times New Roman" panose="02020603050405020304" pitchFamily="18" charset="0"/>
                  <a:ea typeface="Calibri"/>
                  <a:cs typeface="Times New Roman" panose="02020603050405020304" pitchFamily="18" charset="0"/>
                  <a:sym typeface="Calibri"/>
                </a:rPr>
                <a:t>tuyến</a:t>
              </a:r>
              <a:r>
                <a:rPr lang="en-US" sz="2000">
                  <a:solidFill>
                    <a:schemeClr val="dk1"/>
                  </a:solidFill>
                  <a:latin typeface="Times New Roman" panose="02020603050405020304" pitchFamily="18" charset="0"/>
                  <a:ea typeface="Calibri"/>
                  <a:cs typeface="Times New Roman" panose="02020603050405020304" pitchFamily="18" charset="0"/>
                  <a:sym typeface="Calibri"/>
                </a:rPr>
                <a:t> </a:t>
              </a:r>
              <a:r>
                <a:rPr lang="en-US" sz="2000" err="1">
                  <a:solidFill>
                    <a:schemeClr val="dk1"/>
                  </a:solidFill>
                  <a:latin typeface="Times New Roman" panose="02020603050405020304" pitchFamily="18" charset="0"/>
                  <a:ea typeface="Calibri"/>
                  <a:cs typeface="Times New Roman" panose="02020603050405020304" pitchFamily="18" charset="0"/>
                  <a:sym typeface="Calibri"/>
                </a:rPr>
                <a:t>gan</a:t>
              </a:r>
              <a:endParaRPr>
                <a:latin typeface="Times New Roman" panose="02020603050405020304" pitchFamily="18" charset="0"/>
                <a:cs typeface="Times New Roman" panose="02020603050405020304" pitchFamily="18" charset="0"/>
              </a:endParaRPr>
            </a:p>
          </p:txBody>
        </p:sp>
        <p:sp>
          <p:nvSpPr>
            <p:cNvPr id="62" name="Google Shape;530;p41">
              <a:extLst>
                <a:ext uri="{FF2B5EF4-FFF2-40B4-BE49-F238E27FC236}">
                  <a16:creationId xmlns:a16="http://schemas.microsoft.com/office/drawing/2014/main" id="{44FE260D-BF45-1656-982B-798D60FB5C4C}"/>
                </a:ext>
              </a:extLst>
            </p:cNvPr>
            <p:cNvSpPr/>
            <p:nvPr/>
          </p:nvSpPr>
          <p:spPr>
            <a:xfrm rot="3907178">
              <a:off x="1577186" y="2907954"/>
              <a:ext cx="1337961" cy="29107"/>
            </a:xfrm>
            <a:custGeom>
              <a:avLst/>
              <a:gdLst/>
              <a:ahLst/>
              <a:cxnLst/>
              <a:rect l="l" t="t" r="r" b="b"/>
              <a:pathLst>
                <a:path w="120000" h="120000" extrusionOk="0">
                  <a:moveTo>
                    <a:pt x="0" y="59998"/>
                  </a:moveTo>
                  <a:lnTo>
                    <a:pt x="120000" y="59998"/>
                  </a:lnTo>
                </a:path>
              </a:pathLst>
            </a:custGeom>
            <a:noFill/>
            <a:ln w="12700" cap="flat" cmpd="sng">
              <a:solidFill>
                <a:srgbClr val="487AA8"/>
              </a:solidFill>
              <a:prstDash val="solid"/>
              <a:miter lim="800000"/>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3" name="Google Shape;531;p41">
              <a:extLst>
                <a:ext uri="{FF2B5EF4-FFF2-40B4-BE49-F238E27FC236}">
                  <a16:creationId xmlns:a16="http://schemas.microsoft.com/office/drawing/2014/main" id="{DD41EEBD-8AAA-C1B9-057C-92E9B66B7FA2}"/>
                </a:ext>
              </a:extLst>
            </p:cNvPr>
            <p:cNvSpPr txBox="1"/>
            <p:nvPr/>
          </p:nvSpPr>
          <p:spPr>
            <a:xfrm rot="3907178">
              <a:off x="2212718" y="2889059"/>
              <a:ext cx="66898" cy="66898"/>
            </a:xfrm>
            <a:prstGeom prst="rect">
              <a:avLst/>
            </a:prstGeom>
            <a:noFill/>
            <a:ln>
              <a:noFill/>
            </a:ln>
          </p:spPr>
          <p:txBody>
            <a:bodyPr spcFirstLastPara="1" wrap="square" lIns="12700" tIns="0" rIns="1270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64" name="Google Shape;532;p41">
              <a:extLst>
                <a:ext uri="{FF2B5EF4-FFF2-40B4-BE49-F238E27FC236}">
                  <a16:creationId xmlns:a16="http://schemas.microsoft.com/office/drawing/2014/main" id="{A0960760-7D50-A18B-1C4F-D0AD492D64D9}"/>
                </a:ext>
              </a:extLst>
            </p:cNvPr>
            <p:cNvSpPr/>
            <p:nvPr/>
          </p:nvSpPr>
          <p:spPr>
            <a:xfrm>
              <a:off x="2527624" y="3177578"/>
              <a:ext cx="1407285" cy="703642"/>
            </a:xfrm>
            <a:prstGeom prst="roundRect">
              <a:avLst>
                <a:gd name="adj" fmla="val 10000"/>
              </a:avLst>
            </a:prstGeom>
            <a:solidFill>
              <a:srgbClr val="BBD6EE"/>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5" name="Google Shape;533;p41">
              <a:extLst>
                <a:ext uri="{FF2B5EF4-FFF2-40B4-BE49-F238E27FC236}">
                  <a16:creationId xmlns:a16="http://schemas.microsoft.com/office/drawing/2014/main" id="{4A1A6CC7-02D1-EC05-23BF-CF1580CD6CB4}"/>
                </a:ext>
              </a:extLst>
            </p:cNvPr>
            <p:cNvSpPr txBox="1"/>
            <p:nvPr/>
          </p:nvSpPr>
          <p:spPr>
            <a:xfrm>
              <a:off x="2548233" y="3198187"/>
              <a:ext cx="1366067" cy="662424"/>
            </a:xfrm>
            <a:prstGeom prst="rect">
              <a:avLst/>
            </a:prstGeom>
            <a:noFill/>
            <a:ln>
              <a:noFill/>
            </a:ln>
          </p:spPr>
          <p:txBody>
            <a:bodyPr spcFirstLastPara="1" wrap="square" lIns="12700" tIns="12700" rIns="12700" bIns="12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90000"/>
                </a:lnSpc>
                <a:spcBef>
                  <a:spcPts val="0"/>
                </a:spcBef>
                <a:spcAft>
                  <a:spcPts val="0"/>
                </a:spcAft>
                <a:buClr>
                  <a:schemeClr val="dk1"/>
                </a:buClr>
                <a:buSzPts val="2000"/>
                <a:buFont typeface="Calibri"/>
                <a:buNone/>
              </a:pPr>
              <a:r>
                <a:rPr lang="en-US" sz="2000">
                  <a:solidFill>
                    <a:schemeClr val="dk1"/>
                  </a:solidFill>
                  <a:latin typeface="Times New Roman" panose="02020603050405020304" pitchFamily="18" charset="0"/>
                  <a:ea typeface="Calibri"/>
                  <a:cs typeface="Times New Roman" panose="02020603050405020304" pitchFamily="18" charset="0"/>
                  <a:sym typeface="Calibri"/>
                </a:rPr>
                <a:t>ÁC TÍNH</a:t>
              </a:r>
              <a:endParaRPr>
                <a:latin typeface="Times New Roman" panose="02020603050405020304" pitchFamily="18" charset="0"/>
                <a:cs typeface="Times New Roman" panose="02020603050405020304" pitchFamily="18" charset="0"/>
              </a:endParaRPr>
            </a:p>
          </p:txBody>
        </p:sp>
        <p:sp>
          <p:nvSpPr>
            <p:cNvPr id="66" name="Google Shape;534;p41">
              <a:extLst>
                <a:ext uri="{FF2B5EF4-FFF2-40B4-BE49-F238E27FC236}">
                  <a16:creationId xmlns:a16="http://schemas.microsoft.com/office/drawing/2014/main" id="{EB71736C-39B4-FD56-C50F-E36BD2CD8105}"/>
                </a:ext>
              </a:extLst>
            </p:cNvPr>
            <p:cNvSpPr/>
            <p:nvPr/>
          </p:nvSpPr>
          <p:spPr>
            <a:xfrm rot="-2142401">
              <a:off x="3869751" y="3312548"/>
              <a:ext cx="693230" cy="29107"/>
            </a:xfrm>
            <a:custGeom>
              <a:avLst/>
              <a:gdLst/>
              <a:ahLst/>
              <a:cxnLst/>
              <a:rect l="l" t="t" r="r" b="b"/>
              <a:pathLst>
                <a:path w="120000" h="120000" extrusionOk="0">
                  <a:moveTo>
                    <a:pt x="0" y="59998"/>
                  </a:moveTo>
                  <a:lnTo>
                    <a:pt x="120000" y="59998"/>
                  </a:lnTo>
                </a:path>
              </a:pathLst>
            </a:custGeom>
            <a:noFill/>
            <a:ln w="12700" cap="flat" cmpd="sng">
              <a:solidFill>
                <a:srgbClr val="528CBE"/>
              </a:solidFill>
              <a:prstDash val="solid"/>
              <a:miter lim="800000"/>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7" name="Google Shape;535;p41">
              <a:extLst>
                <a:ext uri="{FF2B5EF4-FFF2-40B4-BE49-F238E27FC236}">
                  <a16:creationId xmlns:a16="http://schemas.microsoft.com/office/drawing/2014/main" id="{4EC21BD4-9C2C-5EFE-8DB8-C91DFF214B34}"/>
                </a:ext>
              </a:extLst>
            </p:cNvPr>
            <p:cNvSpPr txBox="1"/>
            <p:nvPr/>
          </p:nvSpPr>
          <p:spPr>
            <a:xfrm rot="-2142401">
              <a:off x="4199036" y="3309771"/>
              <a:ext cx="34661" cy="34661"/>
            </a:xfrm>
            <a:prstGeom prst="rect">
              <a:avLst/>
            </a:prstGeom>
            <a:noFill/>
            <a:ln>
              <a:noFill/>
            </a:ln>
          </p:spPr>
          <p:txBody>
            <a:bodyPr spcFirstLastPara="1" wrap="square" lIns="12700" tIns="0" rIns="1270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68" name="Google Shape;536;p41">
              <a:extLst>
                <a:ext uri="{FF2B5EF4-FFF2-40B4-BE49-F238E27FC236}">
                  <a16:creationId xmlns:a16="http://schemas.microsoft.com/office/drawing/2014/main" id="{B4362B76-D42C-CD59-7942-8BCA68983593}"/>
                </a:ext>
              </a:extLst>
            </p:cNvPr>
            <p:cNvSpPr/>
            <p:nvPr/>
          </p:nvSpPr>
          <p:spPr>
            <a:xfrm>
              <a:off x="4497823" y="2772984"/>
              <a:ext cx="1407285" cy="703642"/>
            </a:xfrm>
            <a:prstGeom prst="roundRect">
              <a:avLst>
                <a:gd name="adj" fmla="val 10000"/>
              </a:avLst>
            </a:prstGeom>
            <a:solidFill>
              <a:srgbClr val="BBD6EE"/>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9" name="Google Shape;537;p41">
              <a:extLst>
                <a:ext uri="{FF2B5EF4-FFF2-40B4-BE49-F238E27FC236}">
                  <a16:creationId xmlns:a16="http://schemas.microsoft.com/office/drawing/2014/main" id="{313D281C-2058-8BC2-AF37-31AA55DDD419}"/>
                </a:ext>
              </a:extLst>
            </p:cNvPr>
            <p:cNvSpPr txBox="1"/>
            <p:nvPr/>
          </p:nvSpPr>
          <p:spPr>
            <a:xfrm>
              <a:off x="4518432" y="2793593"/>
              <a:ext cx="1366067" cy="662424"/>
            </a:xfrm>
            <a:prstGeom prst="rect">
              <a:avLst/>
            </a:prstGeom>
            <a:noFill/>
            <a:ln>
              <a:noFill/>
            </a:ln>
          </p:spPr>
          <p:txBody>
            <a:bodyPr spcFirstLastPara="1" wrap="square" lIns="12700" tIns="12700" rIns="12700" bIns="12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90000"/>
                </a:lnSpc>
                <a:spcBef>
                  <a:spcPts val="0"/>
                </a:spcBef>
                <a:spcAft>
                  <a:spcPts val="0"/>
                </a:spcAft>
                <a:buClr>
                  <a:schemeClr val="dk1"/>
                </a:buClr>
                <a:buSzPts val="2000"/>
                <a:buFont typeface="Calibri"/>
                <a:buNone/>
              </a:pPr>
              <a:r>
                <a:rPr lang="en-US" sz="2000">
                  <a:solidFill>
                    <a:schemeClr val="dk1"/>
                  </a:solidFill>
                  <a:latin typeface="Times New Roman" panose="02020603050405020304" pitchFamily="18" charset="0"/>
                  <a:ea typeface="Calibri"/>
                  <a:cs typeface="Times New Roman" panose="02020603050405020304" pitchFamily="18" charset="0"/>
                  <a:sym typeface="Calibri"/>
                </a:rPr>
                <a:t>Ung </a:t>
              </a:r>
              <a:r>
                <a:rPr lang="en-US" sz="2000" err="1">
                  <a:solidFill>
                    <a:schemeClr val="dk1"/>
                  </a:solidFill>
                  <a:latin typeface="Times New Roman" panose="02020603050405020304" pitchFamily="18" charset="0"/>
                  <a:ea typeface="Calibri"/>
                  <a:cs typeface="Times New Roman" panose="02020603050405020304" pitchFamily="18" charset="0"/>
                  <a:sym typeface="Calibri"/>
                </a:rPr>
                <a:t>thư</a:t>
              </a:r>
              <a:r>
                <a:rPr lang="en-US" sz="2000">
                  <a:solidFill>
                    <a:schemeClr val="dk1"/>
                  </a:solidFill>
                  <a:latin typeface="Times New Roman" panose="02020603050405020304" pitchFamily="18" charset="0"/>
                  <a:ea typeface="Calibri"/>
                  <a:cs typeface="Times New Roman" panose="02020603050405020304" pitchFamily="18" charset="0"/>
                  <a:sym typeface="Calibri"/>
                </a:rPr>
                <a:t> </a:t>
              </a:r>
              <a:r>
                <a:rPr lang="en-US" sz="2000" err="1">
                  <a:solidFill>
                    <a:schemeClr val="dk1"/>
                  </a:solidFill>
                  <a:latin typeface="Times New Roman" panose="02020603050405020304" pitchFamily="18" charset="0"/>
                  <a:ea typeface="Calibri"/>
                  <a:cs typeface="Times New Roman" panose="02020603050405020304" pitchFamily="18" charset="0"/>
                  <a:sym typeface="Calibri"/>
                </a:rPr>
                <a:t>gan</a:t>
              </a:r>
              <a:r>
                <a:rPr lang="en-US" sz="2000">
                  <a:solidFill>
                    <a:schemeClr val="dk1"/>
                  </a:solidFill>
                  <a:latin typeface="Times New Roman" panose="02020603050405020304" pitchFamily="18" charset="0"/>
                  <a:ea typeface="Calibri"/>
                  <a:cs typeface="Times New Roman" panose="02020603050405020304" pitchFamily="18" charset="0"/>
                  <a:sym typeface="Calibri"/>
                </a:rPr>
                <a:t> </a:t>
              </a:r>
              <a:r>
                <a:rPr lang="en-US" sz="2000" err="1">
                  <a:solidFill>
                    <a:schemeClr val="dk1"/>
                  </a:solidFill>
                  <a:latin typeface="Times New Roman" panose="02020603050405020304" pitchFamily="18" charset="0"/>
                  <a:ea typeface="Calibri"/>
                  <a:cs typeface="Times New Roman" panose="02020603050405020304" pitchFamily="18" charset="0"/>
                  <a:sym typeface="Calibri"/>
                </a:rPr>
                <a:t>nguyên</a:t>
              </a:r>
              <a:r>
                <a:rPr lang="en-US" sz="2000">
                  <a:solidFill>
                    <a:schemeClr val="dk1"/>
                  </a:solidFill>
                  <a:latin typeface="Times New Roman" panose="02020603050405020304" pitchFamily="18" charset="0"/>
                  <a:ea typeface="Calibri"/>
                  <a:cs typeface="Times New Roman" panose="02020603050405020304" pitchFamily="18" charset="0"/>
                  <a:sym typeface="Calibri"/>
                </a:rPr>
                <a:t> </a:t>
              </a:r>
              <a:r>
                <a:rPr lang="en-US" sz="2000" err="1">
                  <a:solidFill>
                    <a:schemeClr val="dk1"/>
                  </a:solidFill>
                  <a:latin typeface="Times New Roman" panose="02020603050405020304" pitchFamily="18" charset="0"/>
                  <a:ea typeface="Calibri"/>
                  <a:cs typeface="Times New Roman" panose="02020603050405020304" pitchFamily="18" charset="0"/>
                  <a:sym typeface="Calibri"/>
                </a:rPr>
                <a:t>phát</a:t>
              </a:r>
              <a:endParaRPr>
                <a:latin typeface="Times New Roman" panose="02020603050405020304" pitchFamily="18" charset="0"/>
                <a:cs typeface="Times New Roman" panose="02020603050405020304" pitchFamily="18" charset="0"/>
              </a:endParaRPr>
            </a:p>
          </p:txBody>
        </p:sp>
        <p:sp>
          <p:nvSpPr>
            <p:cNvPr id="70" name="Google Shape;538;p41">
              <a:extLst>
                <a:ext uri="{FF2B5EF4-FFF2-40B4-BE49-F238E27FC236}">
                  <a16:creationId xmlns:a16="http://schemas.microsoft.com/office/drawing/2014/main" id="{F74089C1-FD13-FA99-C492-42720C39EE7B}"/>
                </a:ext>
              </a:extLst>
            </p:cNvPr>
            <p:cNvSpPr/>
            <p:nvPr/>
          </p:nvSpPr>
          <p:spPr>
            <a:xfrm rot="-2142401">
              <a:off x="5839950" y="2907954"/>
              <a:ext cx="693230" cy="29107"/>
            </a:xfrm>
            <a:custGeom>
              <a:avLst/>
              <a:gdLst/>
              <a:ahLst/>
              <a:cxnLst/>
              <a:rect l="l" t="t" r="r" b="b"/>
              <a:pathLst>
                <a:path w="120000" h="120000" extrusionOk="0">
                  <a:moveTo>
                    <a:pt x="0" y="59998"/>
                  </a:moveTo>
                  <a:lnTo>
                    <a:pt x="120000" y="59998"/>
                  </a:lnTo>
                </a:path>
              </a:pathLst>
            </a:custGeom>
            <a:noFill/>
            <a:ln w="12700" cap="flat" cmpd="sng">
              <a:solidFill>
                <a:srgbClr val="528CBE"/>
              </a:solidFill>
              <a:prstDash val="solid"/>
              <a:miter lim="800000"/>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1" name="Google Shape;539;p41">
              <a:extLst>
                <a:ext uri="{FF2B5EF4-FFF2-40B4-BE49-F238E27FC236}">
                  <a16:creationId xmlns:a16="http://schemas.microsoft.com/office/drawing/2014/main" id="{9719B3A4-4212-6E95-1251-A127FC55832C}"/>
                </a:ext>
              </a:extLst>
            </p:cNvPr>
            <p:cNvSpPr txBox="1"/>
            <p:nvPr/>
          </p:nvSpPr>
          <p:spPr>
            <a:xfrm rot="-2142401">
              <a:off x="6169235" y="2905177"/>
              <a:ext cx="34661" cy="34661"/>
            </a:xfrm>
            <a:prstGeom prst="rect">
              <a:avLst/>
            </a:prstGeom>
            <a:noFill/>
            <a:ln>
              <a:noFill/>
            </a:ln>
          </p:spPr>
          <p:txBody>
            <a:bodyPr spcFirstLastPara="1" wrap="square" lIns="12700" tIns="0" rIns="1270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72" name="Google Shape;540;p41">
              <a:extLst>
                <a:ext uri="{FF2B5EF4-FFF2-40B4-BE49-F238E27FC236}">
                  <a16:creationId xmlns:a16="http://schemas.microsoft.com/office/drawing/2014/main" id="{36645DBE-A164-5145-E0C9-638279D67C77}"/>
                </a:ext>
              </a:extLst>
            </p:cNvPr>
            <p:cNvSpPr/>
            <p:nvPr/>
          </p:nvSpPr>
          <p:spPr>
            <a:xfrm>
              <a:off x="6468022" y="2368389"/>
              <a:ext cx="1986298" cy="703642"/>
            </a:xfrm>
            <a:prstGeom prst="roundRect">
              <a:avLst>
                <a:gd name="adj" fmla="val 10000"/>
              </a:avLst>
            </a:prstGeom>
            <a:solidFill>
              <a:srgbClr val="BBD6EE"/>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3" name="Google Shape;541;p41">
              <a:extLst>
                <a:ext uri="{FF2B5EF4-FFF2-40B4-BE49-F238E27FC236}">
                  <a16:creationId xmlns:a16="http://schemas.microsoft.com/office/drawing/2014/main" id="{146480DD-3A8D-08F7-686A-7A1611CE3F69}"/>
                </a:ext>
              </a:extLst>
            </p:cNvPr>
            <p:cNvSpPr txBox="1"/>
            <p:nvPr/>
          </p:nvSpPr>
          <p:spPr>
            <a:xfrm>
              <a:off x="6488631" y="2388998"/>
              <a:ext cx="1945080" cy="662424"/>
            </a:xfrm>
            <a:prstGeom prst="rect">
              <a:avLst/>
            </a:prstGeom>
            <a:noFill/>
            <a:ln>
              <a:noFill/>
            </a:ln>
          </p:spPr>
          <p:txBody>
            <a:bodyPr spcFirstLastPara="1" wrap="square" lIns="12700" tIns="12700" rIns="12700" bIns="12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90000"/>
                </a:lnSpc>
                <a:spcBef>
                  <a:spcPts val="0"/>
                </a:spcBef>
                <a:spcAft>
                  <a:spcPts val="0"/>
                </a:spcAft>
                <a:buClr>
                  <a:schemeClr val="dk1"/>
                </a:buClr>
                <a:buSzPts val="2000"/>
                <a:buFont typeface="Calibri"/>
                <a:buNone/>
              </a:pPr>
              <a:r>
                <a:rPr lang="en-US" sz="2000">
                  <a:solidFill>
                    <a:schemeClr val="dk1"/>
                  </a:solidFill>
                  <a:latin typeface="Times New Roman" panose="02020603050405020304" pitchFamily="18" charset="0"/>
                  <a:ea typeface="Calibri"/>
                  <a:cs typeface="Times New Roman" panose="02020603050405020304" pitchFamily="18" charset="0"/>
                  <a:sym typeface="Calibri"/>
                </a:rPr>
                <a:t>Tế bào ống mật</a:t>
              </a:r>
              <a:endParaRPr sz="20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74" name="Google Shape;542;p41">
              <a:extLst>
                <a:ext uri="{FF2B5EF4-FFF2-40B4-BE49-F238E27FC236}">
                  <a16:creationId xmlns:a16="http://schemas.microsoft.com/office/drawing/2014/main" id="{46114E19-3496-ED12-576C-786767C6727E}"/>
                </a:ext>
              </a:extLst>
            </p:cNvPr>
            <p:cNvSpPr/>
            <p:nvPr/>
          </p:nvSpPr>
          <p:spPr>
            <a:xfrm rot="2142401">
              <a:off x="5839950" y="3312548"/>
              <a:ext cx="693230" cy="29107"/>
            </a:xfrm>
            <a:custGeom>
              <a:avLst/>
              <a:gdLst/>
              <a:ahLst/>
              <a:cxnLst/>
              <a:rect l="l" t="t" r="r" b="b"/>
              <a:pathLst>
                <a:path w="120000" h="120000" extrusionOk="0">
                  <a:moveTo>
                    <a:pt x="0" y="59998"/>
                  </a:moveTo>
                  <a:lnTo>
                    <a:pt x="120000" y="59998"/>
                  </a:lnTo>
                </a:path>
              </a:pathLst>
            </a:custGeom>
            <a:noFill/>
            <a:ln w="12700" cap="flat" cmpd="sng">
              <a:solidFill>
                <a:srgbClr val="528CBE"/>
              </a:solidFill>
              <a:prstDash val="solid"/>
              <a:miter lim="800000"/>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5" name="Google Shape;543;p41">
              <a:extLst>
                <a:ext uri="{FF2B5EF4-FFF2-40B4-BE49-F238E27FC236}">
                  <a16:creationId xmlns:a16="http://schemas.microsoft.com/office/drawing/2014/main" id="{062C356D-14EC-8577-27FF-58F9263D0B51}"/>
                </a:ext>
              </a:extLst>
            </p:cNvPr>
            <p:cNvSpPr txBox="1"/>
            <p:nvPr/>
          </p:nvSpPr>
          <p:spPr>
            <a:xfrm rot="2142401">
              <a:off x="6169235" y="3309771"/>
              <a:ext cx="34661" cy="34661"/>
            </a:xfrm>
            <a:prstGeom prst="rect">
              <a:avLst/>
            </a:prstGeom>
            <a:noFill/>
            <a:ln>
              <a:noFill/>
            </a:ln>
          </p:spPr>
          <p:txBody>
            <a:bodyPr spcFirstLastPara="1" wrap="square" lIns="12700" tIns="0" rIns="1270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76" name="Google Shape;544;p41">
              <a:extLst>
                <a:ext uri="{FF2B5EF4-FFF2-40B4-BE49-F238E27FC236}">
                  <a16:creationId xmlns:a16="http://schemas.microsoft.com/office/drawing/2014/main" id="{227AA28D-04CA-3152-1E44-044BDD5B5BA0}"/>
                </a:ext>
              </a:extLst>
            </p:cNvPr>
            <p:cNvSpPr/>
            <p:nvPr/>
          </p:nvSpPr>
          <p:spPr>
            <a:xfrm>
              <a:off x="6468022" y="3177578"/>
              <a:ext cx="2014641" cy="703642"/>
            </a:xfrm>
            <a:prstGeom prst="roundRect">
              <a:avLst>
                <a:gd name="adj" fmla="val 10000"/>
              </a:avLst>
            </a:prstGeom>
            <a:solidFill>
              <a:srgbClr val="BBD6EE"/>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7" name="Google Shape;545;p41">
              <a:extLst>
                <a:ext uri="{FF2B5EF4-FFF2-40B4-BE49-F238E27FC236}">
                  <a16:creationId xmlns:a16="http://schemas.microsoft.com/office/drawing/2014/main" id="{D13218F4-26D2-42E4-2740-93C794369DAF}"/>
                </a:ext>
              </a:extLst>
            </p:cNvPr>
            <p:cNvSpPr txBox="1"/>
            <p:nvPr/>
          </p:nvSpPr>
          <p:spPr>
            <a:xfrm>
              <a:off x="6488631" y="3198187"/>
              <a:ext cx="1973423" cy="662424"/>
            </a:xfrm>
            <a:prstGeom prst="rect">
              <a:avLst/>
            </a:prstGeom>
            <a:noFill/>
            <a:ln>
              <a:noFill/>
            </a:ln>
          </p:spPr>
          <p:txBody>
            <a:bodyPr spcFirstLastPara="1" wrap="square" lIns="12700" tIns="12700" rIns="12700" bIns="12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90000"/>
                </a:lnSpc>
                <a:spcBef>
                  <a:spcPts val="0"/>
                </a:spcBef>
                <a:spcAft>
                  <a:spcPts val="0"/>
                </a:spcAft>
                <a:buClr>
                  <a:schemeClr val="dk1"/>
                </a:buClr>
                <a:buSzPts val="2000"/>
                <a:buFont typeface="Calibri"/>
                <a:buNone/>
              </a:pPr>
              <a:r>
                <a:rPr lang="en-US" sz="2000" err="1">
                  <a:solidFill>
                    <a:schemeClr val="dk1"/>
                  </a:solidFill>
                  <a:latin typeface="Times New Roman" panose="02020603050405020304" pitchFamily="18" charset="0"/>
                  <a:ea typeface="Calibri"/>
                  <a:cs typeface="Times New Roman" panose="02020603050405020304" pitchFamily="18" charset="0"/>
                  <a:sym typeface="Calibri"/>
                </a:rPr>
                <a:t>Tế</a:t>
              </a:r>
              <a:r>
                <a:rPr lang="en-US" sz="2000">
                  <a:solidFill>
                    <a:schemeClr val="dk1"/>
                  </a:solidFill>
                  <a:latin typeface="Times New Roman" panose="02020603050405020304" pitchFamily="18" charset="0"/>
                  <a:ea typeface="Calibri"/>
                  <a:cs typeface="Times New Roman" panose="02020603050405020304" pitchFamily="18" charset="0"/>
                  <a:sym typeface="Calibri"/>
                </a:rPr>
                <a:t> </a:t>
              </a:r>
              <a:r>
                <a:rPr lang="en-US" sz="2000" err="1">
                  <a:solidFill>
                    <a:schemeClr val="dk1"/>
                  </a:solidFill>
                  <a:latin typeface="Times New Roman" panose="02020603050405020304" pitchFamily="18" charset="0"/>
                  <a:ea typeface="Calibri"/>
                  <a:cs typeface="Times New Roman" panose="02020603050405020304" pitchFamily="18" charset="0"/>
                  <a:sym typeface="Calibri"/>
                </a:rPr>
                <a:t>bào</a:t>
              </a:r>
              <a:r>
                <a:rPr lang="en-US" sz="2000">
                  <a:solidFill>
                    <a:schemeClr val="dk1"/>
                  </a:solidFill>
                  <a:latin typeface="Times New Roman" panose="02020603050405020304" pitchFamily="18" charset="0"/>
                  <a:ea typeface="Calibri"/>
                  <a:cs typeface="Times New Roman" panose="02020603050405020304" pitchFamily="18" charset="0"/>
                  <a:sym typeface="Calibri"/>
                </a:rPr>
                <a:t> </a:t>
              </a:r>
              <a:r>
                <a:rPr lang="en-US" sz="2000" err="1">
                  <a:solidFill>
                    <a:schemeClr val="dk1"/>
                  </a:solidFill>
                  <a:latin typeface="Times New Roman" panose="02020603050405020304" pitchFamily="18" charset="0"/>
                  <a:ea typeface="Calibri"/>
                  <a:cs typeface="Times New Roman" panose="02020603050405020304" pitchFamily="18" charset="0"/>
                  <a:sym typeface="Calibri"/>
                </a:rPr>
                <a:t>gan</a:t>
              </a:r>
              <a:endParaRPr>
                <a:latin typeface="Times New Roman" panose="02020603050405020304" pitchFamily="18" charset="0"/>
                <a:cs typeface="Times New Roman" panose="02020603050405020304" pitchFamily="18" charset="0"/>
              </a:endParaRPr>
            </a:p>
          </p:txBody>
        </p:sp>
        <p:sp>
          <p:nvSpPr>
            <p:cNvPr id="78" name="Google Shape;546;p41">
              <a:extLst>
                <a:ext uri="{FF2B5EF4-FFF2-40B4-BE49-F238E27FC236}">
                  <a16:creationId xmlns:a16="http://schemas.microsoft.com/office/drawing/2014/main" id="{DA14C94F-4FF2-D952-E2A6-3206E12D72C8}"/>
                </a:ext>
              </a:extLst>
            </p:cNvPr>
            <p:cNvSpPr/>
            <p:nvPr/>
          </p:nvSpPr>
          <p:spPr>
            <a:xfrm rot="2142401">
              <a:off x="3869751" y="3717143"/>
              <a:ext cx="693230" cy="29107"/>
            </a:xfrm>
            <a:custGeom>
              <a:avLst/>
              <a:gdLst/>
              <a:ahLst/>
              <a:cxnLst/>
              <a:rect l="l" t="t" r="r" b="b"/>
              <a:pathLst>
                <a:path w="120000" h="120000" extrusionOk="0">
                  <a:moveTo>
                    <a:pt x="0" y="59998"/>
                  </a:moveTo>
                  <a:lnTo>
                    <a:pt x="120000" y="59998"/>
                  </a:lnTo>
                </a:path>
              </a:pathLst>
            </a:custGeom>
            <a:noFill/>
            <a:ln w="12700" cap="flat" cmpd="sng">
              <a:solidFill>
                <a:srgbClr val="528CBE"/>
              </a:solidFill>
              <a:prstDash val="solid"/>
              <a:miter lim="800000"/>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9" name="Google Shape;547;p41">
              <a:extLst>
                <a:ext uri="{FF2B5EF4-FFF2-40B4-BE49-F238E27FC236}">
                  <a16:creationId xmlns:a16="http://schemas.microsoft.com/office/drawing/2014/main" id="{F5579437-F066-C0D3-A946-DE765AE65D5B}"/>
                </a:ext>
              </a:extLst>
            </p:cNvPr>
            <p:cNvSpPr txBox="1"/>
            <p:nvPr/>
          </p:nvSpPr>
          <p:spPr>
            <a:xfrm rot="2142401">
              <a:off x="4199036" y="3714366"/>
              <a:ext cx="34661" cy="34661"/>
            </a:xfrm>
            <a:prstGeom prst="rect">
              <a:avLst/>
            </a:prstGeom>
            <a:noFill/>
            <a:ln>
              <a:noFill/>
            </a:ln>
          </p:spPr>
          <p:txBody>
            <a:bodyPr spcFirstLastPara="1" wrap="square" lIns="12700" tIns="0" rIns="1270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80" name="Google Shape;548;p41">
              <a:extLst>
                <a:ext uri="{FF2B5EF4-FFF2-40B4-BE49-F238E27FC236}">
                  <a16:creationId xmlns:a16="http://schemas.microsoft.com/office/drawing/2014/main" id="{FF41DDB9-D49E-70CD-3CE0-7A2AAE187ECA}"/>
                </a:ext>
              </a:extLst>
            </p:cNvPr>
            <p:cNvSpPr/>
            <p:nvPr/>
          </p:nvSpPr>
          <p:spPr>
            <a:xfrm>
              <a:off x="4497823" y="3582173"/>
              <a:ext cx="1407285" cy="703642"/>
            </a:xfrm>
            <a:prstGeom prst="roundRect">
              <a:avLst>
                <a:gd name="adj" fmla="val 10000"/>
              </a:avLst>
            </a:prstGeom>
            <a:solidFill>
              <a:srgbClr val="BBD6EE"/>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1" name="Google Shape;549;p41">
              <a:extLst>
                <a:ext uri="{FF2B5EF4-FFF2-40B4-BE49-F238E27FC236}">
                  <a16:creationId xmlns:a16="http://schemas.microsoft.com/office/drawing/2014/main" id="{1783210C-3898-06BE-9B73-5B79481E54F7}"/>
                </a:ext>
              </a:extLst>
            </p:cNvPr>
            <p:cNvSpPr txBox="1"/>
            <p:nvPr/>
          </p:nvSpPr>
          <p:spPr>
            <a:xfrm>
              <a:off x="4518432" y="3602782"/>
              <a:ext cx="1366067" cy="662424"/>
            </a:xfrm>
            <a:prstGeom prst="rect">
              <a:avLst/>
            </a:prstGeom>
            <a:noFill/>
            <a:ln>
              <a:noFill/>
            </a:ln>
          </p:spPr>
          <p:txBody>
            <a:bodyPr spcFirstLastPara="1" wrap="square" lIns="12700" tIns="12700" rIns="12700" bIns="12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90000"/>
                </a:lnSpc>
                <a:spcBef>
                  <a:spcPts val="0"/>
                </a:spcBef>
                <a:spcAft>
                  <a:spcPts val="0"/>
                </a:spcAft>
                <a:buClr>
                  <a:schemeClr val="dk1"/>
                </a:buClr>
                <a:buSzPts val="2000"/>
                <a:buFont typeface="Calibri"/>
                <a:buNone/>
              </a:pPr>
              <a:r>
                <a:rPr lang="en-US" sz="2000">
                  <a:solidFill>
                    <a:schemeClr val="dk1"/>
                  </a:solidFill>
                  <a:latin typeface="Times New Roman" panose="02020603050405020304" pitchFamily="18" charset="0"/>
                  <a:ea typeface="Calibri"/>
                  <a:cs typeface="Times New Roman" panose="02020603050405020304" pitchFamily="18" charset="0"/>
                  <a:sym typeface="Calibri"/>
                </a:rPr>
                <a:t>Ung </a:t>
              </a:r>
              <a:r>
                <a:rPr lang="en-US" sz="2000" err="1">
                  <a:solidFill>
                    <a:schemeClr val="dk1"/>
                  </a:solidFill>
                  <a:latin typeface="Times New Roman" panose="02020603050405020304" pitchFamily="18" charset="0"/>
                  <a:ea typeface="Calibri"/>
                  <a:cs typeface="Times New Roman" panose="02020603050405020304" pitchFamily="18" charset="0"/>
                  <a:sym typeface="Calibri"/>
                </a:rPr>
                <a:t>thư</a:t>
              </a:r>
              <a:r>
                <a:rPr lang="en-US" sz="2000">
                  <a:solidFill>
                    <a:schemeClr val="dk1"/>
                  </a:solidFill>
                  <a:latin typeface="Times New Roman" panose="02020603050405020304" pitchFamily="18" charset="0"/>
                  <a:ea typeface="Calibri"/>
                  <a:cs typeface="Times New Roman" panose="02020603050405020304" pitchFamily="18" charset="0"/>
                  <a:sym typeface="Calibri"/>
                </a:rPr>
                <a:t> </a:t>
              </a:r>
              <a:r>
                <a:rPr lang="en-US" sz="2000" err="1">
                  <a:solidFill>
                    <a:schemeClr val="dk1"/>
                  </a:solidFill>
                  <a:latin typeface="Times New Roman" panose="02020603050405020304" pitchFamily="18" charset="0"/>
                  <a:ea typeface="Calibri"/>
                  <a:cs typeface="Times New Roman" panose="02020603050405020304" pitchFamily="18" charset="0"/>
                  <a:sym typeface="Calibri"/>
                </a:rPr>
                <a:t>gan</a:t>
              </a:r>
              <a:r>
                <a:rPr lang="en-US" sz="2000">
                  <a:solidFill>
                    <a:schemeClr val="dk1"/>
                  </a:solidFill>
                  <a:latin typeface="Times New Roman" panose="02020603050405020304" pitchFamily="18" charset="0"/>
                  <a:ea typeface="Calibri"/>
                  <a:cs typeface="Times New Roman" panose="02020603050405020304" pitchFamily="18" charset="0"/>
                  <a:sym typeface="Calibri"/>
                </a:rPr>
                <a:t> </a:t>
              </a:r>
              <a:r>
                <a:rPr lang="en-US" sz="2000" err="1">
                  <a:solidFill>
                    <a:schemeClr val="dk1"/>
                  </a:solidFill>
                  <a:latin typeface="Times New Roman" panose="02020603050405020304" pitchFamily="18" charset="0"/>
                  <a:ea typeface="Calibri"/>
                  <a:cs typeface="Times New Roman" panose="02020603050405020304" pitchFamily="18" charset="0"/>
                  <a:sym typeface="Calibri"/>
                </a:rPr>
                <a:t>thứ</a:t>
              </a:r>
              <a:r>
                <a:rPr lang="en-US" sz="2000">
                  <a:solidFill>
                    <a:schemeClr val="dk1"/>
                  </a:solidFill>
                  <a:latin typeface="Times New Roman" panose="02020603050405020304" pitchFamily="18" charset="0"/>
                  <a:ea typeface="Calibri"/>
                  <a:cs typeface="Times New Roman" panose="02020603050405020304" pitchFamily="18" charset="0"/>
                  <a:sym typeface="Calibri"/>
                </a:rPr>
                <a:t> </a:t>
              </a:r>
              <a:r>
                <a:rPr lang="en-US" sz="2000" err="1">
                  <a:solidFill>
                    <a:schemeClr val="dk1"/>
                  </a:solidFill>
                  <a:latin typeface="Times New Roman" panose="02020603050405020304" pitchFamily="18" charset="0"/>
                  <a:ea typeface="Calibri"/>
                  <a:cs typeface="Times New Roman" panose="02020603050405020304" pitchFamily="18" charset="0"/>
                  <a:sym typeface="Calibri"/>
                </a:rPr>
                <a:t>phát</a:t>
              </a:r>
              <a:endParaRPr>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143151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latin typeface="Times New Roman" panose="02020603050405020304" pitchFamily="18" charset="0"/>
                <a:cs typeface="Times New Roman" panose="02020603050405020304" pitchFamily="18" charset="0"/>
              </a:rPr>
              <a:t>Điều trị</a:t>
            </a:r>
            <a:endParaRPr lang="en-US">
              <a:latin typeface="Times New Roman" panose="02020603050405020304" pitchFamily="18" charset="0"/>
              <a:cs typeface="Times New Roman" panose="02020603050405020304" pitchFamily="18" charset="0"/>
            </a:endParaRPr>
          </a:p>
        </p:txBody>
      </p:sp>
      <p:sp>
        <p:nvSpPr>
          <p:cNvPr id="4" name="Content Placeholder 2"/>
          <p:cNvSpPr txBox="1">
            <a:spLocks/>
          </p:cNvSpPr>
          <p:nvPr/>
        </p:nvSpPr>
        <p:spPr>
          <a:xfrm>
            <a:off x="581193" y="2588308"/>
            <a:ext cx="4539947" cy="3081383"/>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05435" indent="-305435">
              <a:buFont typeface="Wingdings" panose="05000000000000000000" pitchFamily="2" charset="2"/>
              <a:buChar char="v"/>
            </a:pPr>
            <a:r>
              <a:rPr lang="vi-VN" sz="2400">
                <a:solidFill>
                  <a:schemeClr val="tx1"/>
                </a:solidFill>
                <a:latin typeface="Times New Roman"/>
                <a:cs typeface="Times New Roman"/>
              </a:rPr>
              <a:t>Nguyên </a:t>
            </a:r>
            <a:r>
              <a:rPr lang="vi-VN" sz="2400" err="1">
                <a:solidFill>
                  <a:schemeClr val="tx1"/>
                </a:solidFill>
                <a:latin typeface="Times New Roman"/>
                <a:cs typeface="Times New Roman"/>
              </a:rPr>
              <a:t>tắc</a:t>
            </a:r>
            <a:r>
              <a:rPr lang="vi-VN" sz="2400">
                <a:solidFill>
                  <a:schemeClr val="tx1"/>
                </a:solidFill>
                <a:latin typeface="Times New Roman"/>
                <a:cs typeface="Times New Roman"/>
              </a:rPr>
              <a:t> </a:t>
            </a:r>
            <a:r>
              <a:rPr lang="vi-VN" sz="2400" err="1">
                <a:solidFill>
                  <a:schemeClr val="tx1"/>
                </a:solidFill>
                <a:latin typeface="Times New Roman"/>
                <a:cs typeface="Times New Roman"/>
              </a:rPr>
              <a:t>điều</a:t>
            </a:r>
            <a:r>
              <a:rPr lang="vi-VN" sz="2400">
                <a:solidFill>
                  <a:schemeClr val="tx1"/>
                </a:solidFill>
                <a:latin typeface="Times New Roman"/>
                <a:cs typeface="Times New Roman"/>
              </a:rPr>
              <a:t> </a:t>
            </a:r>
            <a:r>
              <a:rPr lang="vi-VN" sz="2400" err="1">
                <a:solidFill>
                  <a:schemeClr val="tx1"/>
                </a:solidFill>
                <a:latin typeface="Times New Roman"/>
                <a:cs typeface="Times New Roman"/>
              </a:rPr>
              <a:t>trị</a:t>
            </a:r>
            <a:r>
              <a:rPr lang="vi-VN" sz="2400">
                <a:solidFill>
                  <a:schemeClr val="tx1"/>
                </a:solidFill>
                <a:latin typeface="Times New Roman"/>
                <a:cs typeface="Times New Roman"/>
              </a:rPr>
              <a:t>:</a:t>
            </a:r>
          </a:p>
          <a:p>
            <a:pPr marL="305435" indent="-305435">
              <a:buFont typeface="Wingdings" panose="05000000000000000000" pitchFamily="2" charset="2"/>
              <a:buChar char="§"/>
            </a:pPr>
            <a:r>
              <a:rPr lang="vi-VN" sz="2400" err="1">
                <a:solidFill>
                  <a:schemeClr val="tx1"/>
                </a:solidFill>
                <a:latin typeface="Times New Roman"/>
                <a:cs typeface="Times New Roman"/>
              </a:rPr>
              <a:t>Điều</a:t>
            </a:r>
            <a:r>
              <a:rPr lang="vi-VN" sz="2400">
                <a:solidFill>
                  <a:schemeClr val="tx1"/>
                </a:solidFill>
                <a:latin typeface="Times New Roman"/>
                <a:cs typeface="Times New Roman"/>
              </a:rPr>
              <a:t> </a:t>
            </a:r>
            <a:r>
              <a:rPr lang="vi-VN" sz="2400" err="1">
                <a:solidFill>
                  <a:schemeClr val="tx1"/>
                </a:solidFill>
                <a:latin typeface="Times New Roman"/>
                <a:cs typeface="Times New Roman"/>
              </a:rPr>
              <a:t>trị</a:t>
            </a:r>
            <a:r>
              <a:rPr lang="vi-VN" sz="2400">
                <a:solidFill>
                  <a:schemeClr val="tx1"/>
                </a:solidFill>
                <a:latin typeface="Times New Roman"/>
                <a:cs typeface="Times New Roman"/>
              </a:rPr>
              <a:t> ( </a:t>
            </a:r>
            <a:r>
              <a:rPr lang="vi-VN" sz="2400" err="1">
                <a:solidFill>
                  <a:schemeClr val="tx1"/>
                </a:solidFill>
                <a:latin typeface="Times New Roman"/>
                <a:cs typeface="Times New Roman"/>
              </a:rPr>
              <a:t>các</a:t>
            </a:r>
            <a:r>
              <a:rPr lang="vi-VN" sz="2400">
                <a:solidFill>
                  <a:schemeClr val="tx1"/>
                </a:solidFill>
                <a:latin typeface="Times New Roman"/>
                <a:cs typeface="Times New Roman"/>
              </a:rPr>
              <a:t>) </a:t>
            </a:r>
            <a:r>
              <a:rPr lang="vi-VN" sz="2400" err="1">
                <a:solidFill>
                  <a:schemeClr val="tx1"/>
                </a:solidFill>
                <a:latin typeface="Times New Roman"/>
                <a:cs typeface="Times New Roman"/>
              </a:rPr>
              <a:t>khối</a:t>
            </a:r>
            <a:r>
              <a:rPr lang="vi-VN" sz="2400">
                <a:solidFill>
                  <a:schemeClr val="tx1"/>
                </a:solidFill>
                <a:latin typeface="Times New Roman"/>
                <a:cs typeface="Times New Roman"/>
              </a:rPr>
              <a:t> UTBMTBG ở gian </a:t>
            </a:r>
            <a:r>
              <a:rPr lang="vi-VN" sz="2400" err="1">
                <a:solidFill>
                  <a:schemeClr val="tx1"/>
                </a:solidFill>
                <a:latin typeface="Times New Roman"/>
                <a:cs typeface="Times New Roman"/>
              </a:rPr>
              <a:t>đoạn</a:t>
            </a:r>
            <a:r>
              <a:rPr lang="vi-VN" sz="2400">
                <a:solidFill>
                  <a:schemeClr val="tx1"/>
                </a:solidFill>
                <a:latin typeface="Times New Roman"/>
                <a:cs typeface="Times New Roman"/>
              </a:rPr>
              <a:t> </a:t>
            </a:r>
            <a:r>
              <a:rPr lang="vi-VN" sz="2400" err="1">
                <a:solidFill>
                  <a:schemeClr val="tx1"/>
                </a:solidFill>
                <a:latin typeface="Times New Roman"/>
                <a:cs typeface="Times New Roman"/>
              </a:rPr>
              <a:t>còn</a:t>
            </a:r>
            <a:r>
              <a:rPr lang="vi-VN" sz="2400">
                <a:solidFill>
                  <a:schemeClr val="tx1"/>
                </a:solidFill>
                <a:latin typeface="Times New Roman"/>
                <a:cs typeface="Times New Roman"/>
              </a:rPr>
              <a:t> </a:t>
            </a:r>
            <a:r>
              <a:rPr lang="vi-VN" sz="2400" err="1">
                <a:solidFill>
                  <a:schemeClr val="tx1"/>
                </a:solidFill>
                <a:latin typeface="Times New Roman"/>
                <a:cs typeface="Times New Roman"/>
              </a:rPr>
              <a:t>khả</a:t>
            </a:r>
            <a:r>
              <a:rPr lang="vi-VN" sz="2400">
                <a:solidFill>
                  <a:schemeClr val="tx1"/>
                </a:solidFill>
                <a:latin typeface="Times New Roman"/>
                <a:cs typeface="Times New Roman"/>
              </a:rPr>
              <a:t> năng </a:t>
            </a:r>
            <a:r>
              <a:rPr lang="vi-VN" sz="2400" err="1">
                <a:solidFill>
                  <a:schemeClr val="tx1"/>
                </a:solidFill>
                <a:latin typeface="Times New Roman"/>
                <a:cs typeface="Times New Roman"/>
              </a:rPr>
              <a:t>điều</a:t>
            </a:r>
            <a:r>
              <a:rPr lang="vi-VN" sz="2400">
                <a:solidFill>
                  <a:schemeClr val="tx1"/>
                </a:solidFill>
                <a:latin typeface="Times New Roman"/>
                <a:cs typeface="Times New Roman"/>
              </a:rPr>
              <a:t> </a:t>
            </a:r>
            <a:r>
              <a:rPr lang="vi-VN" sz="2400" err="1">
                <a:solidFill>
                  <a:schemeClr val="tx1"/>
                </a:solidFill>
                <a:latin typeface="Times New Roman"/>
                <a:cs typeface="Times New Roman"/>
              </a:rPr>
              <a:t>trị</a:t>
            </a:r>
            <a:endParaRPr lang="vi-VN" sz="2400">
              <a:solidFill>
                <a:schemeClr val="tx1"/>
              </a:solidFill>
              <a:latin typeface="Times New Roman"/>
              <a:cs typeface="Times New Roman"/>
            </a:endParaRPr>
          </a:p>
          <a:p>
            <a:pPr marL="305435" indent="-305435"/>
            <a:r>
              <a:rPr lang="vi-VN" sz="2400" err="1">
                <a:solidFill>
                  <a:schemeClr val="tx1"/>
                </a:solidFill>
                <a:latin typeface="Times New Roman"/>
                <a:cs typeface="Times New Roman"/>
              </a:rPr>
              <a:t>Điều</a:t>
            </a:r>
            <a:r>
              <a:rPr lang="vi-VN" sz="2400">
                <a:solidFill>
                  <a:schemeClr val="tx1"/>
                </a:solidFill>
                <a:latin typeface="Times New Roman"/>
                <a:cs typeface="Times New Roman"/>
              </a:rPr>
              <a:t> </a:t>
            </a:r>
            <a:r>
              <a:rPr lang="vi-VN" sz="2400" err="1">
                <a:solidFill>
                  <a:schemeClr val="tx1"/>
                </a:solidFill>
                <a:latin typeface="Times New Roman"/>
                <a:cs typeface="Times New Roman"/>
              </a:rPr>
              <a:t>trị</a:t>
            </a:r>
            <a:r>
              <a:rPr lang="vi-VN" sz="2400">
                <a:solidFill>
                  <a:schemeClr val="tx1"/>
                </a:solidFill>
                <a:latin typeface="Times New Roman"/>
                <a:cs typeface="Times New Roman"/>
              </a:rPr>
              <a:t> </a:t>
            </a:r>
            <a:r>
              <a:rPr lang="vi-VN" sz="2400" err="1">
                <a:solidFill>
                  <a:schemeClr val="tx1"/>
                </a:solidFill>
                <a:latin typeface="Times New Roman"/>
                <a:cs typeface="Times New Roman"/>
              </a:rPr>
              <a:t>bệnh</a:t>
            </a:r>
            <a:r>
              <a:rPr lang="vi-VN" sz="2400">
                <a:solidFill>
                  <a:schemeClr val="tx1"/>
                </a:solidFill>
                <a:latin typeface="Times New Roman"/>
                <a:cs typeface="Times New Roman"/>
              </a:rPr>
              <a:t> </a:t>
            </a:r>
            <a:r>
              <a:rPr lang="vi-VN" sz="2400" err="1">
                <a:solidFill>
                  <a:schemeClr val="tx1"/>
                </a:solidFill>
                <a:latin typeface="Times New Roman"/>
                <a:cs typeface="Times New Roman"/>
              </a:rPr>
              <a:t>lý</a:t>
            </a:r>
            <a:r>
              <a:rPr lang="vi-VN" sz="2400">
                <a:solidFill>
                  <a:schemeClr val="tx1"/>
                </a:solidFill>
                <a:latin typeface="Times New Roman"/>
                <a:cs typeface="Times New Roman"/>
              </a:rPr>
              <a:t> </a:t>
            </a:r>
            <a:r>
              <a:rPr lang="vi-VN" sz="2400" err="1">
                <a:solidFill>
                  <a:schemeClr val="tx1"/>
                </a:solidFill>
                <a:latin typeface="Times New Roman"/>
                <a:cs typeface="Times New Roman"/>
              </a:rPr>
              <a:t>nền</a:t>
            </a:r>
            <a:r>
              <a:rPr lang="vi-VN" sz="2400">
                <a:solidFill>
                  <a:schemeClr val="tx1"/>
                </a:solidFill>
                <a:latin typeface="Times New Roman"/>
                <a:cs typeface="Times New Roman"/>
              </a:rPr>
              <a:t> </a:t>
            </a:r>
            <a:r>
              <a:rPr lang="vi-VN" sz="2400" err="1">
                <a:solidFill>
                  <a:schemeClr val="tx1"/>
                </a:solidFill>
                <a:latin typeface="Times New Roman"/>
                <a:cs typeface="Times New Roman"/>
              </a:rPr>
              <a:t>tảng</a:t>
            </a:r>
            <a:r>
              <a:rPr lang="vi-VN" sz="2400">
                <a:solidFill>
                  <a:schemeClr val="tx1"/>
                </a:solidFill>
                <a:latin typeface="Times New Roman"/>
                <a:cs typeface="Times New Roman"/>
              </a:rPr>
              <a:t> hay </a:t>
            </a:r>
            <a:r>
              <a:rPr lang="vi-VN" sz="2400" err="1">
                <a:solidFill>
                  <a:schemeClr val="tx1"/>
                </a:solidFill>
                <a:latin typeface="Times New Roman"/>
                <a:cs typeface="Times New Roman"/>
              </a:rPr>
              <a:t>yếu</a:t>
            </a:r>
            <a:r>
              <a:rPr lang="vi-VN" sz="2400">
                <a:solidFill>
                  <a:schemeClr val="tx1"/>
                </a:solidFill>
                <a:latin typeface="Times New Roman"/>
                <a:cs typeface="Times New Roman"/>
              </a:rPr>
              <a:t> </a:t>
            </a:r>
            <a:r>
              <a:rPr lang="vi-VN" sz="2400" err="1">
                <a:solidFill>
                  <a:schemeClr val="tx1"/>
                </a:solidFill>
                <a:latin typeface="Times New Roman"/>
                <a:cs typeface="Times New Roman"/>
              </a:rPr>
              <a:t>tố</a:t>
            </a:r>
            <a:r>
              <a:rPr lang="vi-VN" sz="2400">
                <a:solidFill>
                  <a:schemeClr val="tx1"/>
                </a:solidFill>
                <a:latin typeface="Times New Roman"/>
                <a:cs typeface="Times New Roman"/>
              </a:rPr>
              <a:t> nguy cơ (viêm gan siêu vi B </a:t>
            </a:r>
            <a:r>
              <a:rPr lang="vi-VN" sz="2400" err="1">
                <a:solidFill>
                  <a:schemeClr val="tx1"/>
                </a:solidFill>
                <a:latin typeface="Times New Roman"/>
                <a:cs typeface="Times New Roman"/>
              </a:rPr>
              <a:t>hoặc</a:t>
            </a:r>
            <a:r>
              <a:rPr lang="vi-VN" sz="2400">
                <a:solidFill>
                  <a:schemeClr val="tx1"/>
                </a:solidFill>
                <a:latin typeface="Times New Roman"/>
                <a:cs typeface="Times New Roman"/>
              </a:rPr>
              <a:t> C, xơ gan...).</a:t>
            </a:r>
          </a:p>
          <a:p>
            <a:pPr marL="305435" indent="-305435"/>
            <a:r>
              <a:rPr lang="vi-VN" sz="2400" err="1">
                <a:solidFill>
                  <a:schemeClr val="tx1"/>
                </a:solidFill>
                <a:latin typeface="Times New Roman"/>
                <a:cs typeface="Times New Roman"/>
              </a:rPr>
              <a:t>Điều</a:t>
            </a:r>
            <a:r>
              <a:rPr lang="vi-VN" sz="2400">
                <a:solidFill>
                  <a:schemeClr val="tx1"/>
                </a:solidFill>
                <a:latin typeface="Times New Roman"/>
                <a:cs typeface="Times New Roman"/>
              </a:rPr>
              <a:t> </a:t>
            </a:r>
            <a:r>
              <a:rPr lang="vi-VN" sz="2400" err="1">
                <a:solidFill>
                  <a:schemeClr val="tx1"/>
                </a:solidFill>
                <a:latin typeface="Times New Roman"/>
                <a:cs typeface="Times New Roman"/>
              </a:rPr>
              <a:t>trị</a:t>
            </a:r>
            <a:r>
              <a:rPr lang="vi-VN" sz="2400">
                <a:solidFill>
                  <a:schemeClr val="tx1"/>
                </a:solidFill>
                <a:latin typeface="Times New Roman"/>
                <a:cs typeface="Times New Roman"/>
              </a:rPr>
              <a:t> </a:t>
            </a:r>
            <a:r>
              <a:rPr lang="vi-VN" sz="2400" err="1">
                <a:solidFill>
                  <a:schemeClr val="tx1"/>
                </a:solidFill>
                <a:latin typeface="Times New Roman"/>
                <a:cs typeface="Times New Roman"/>
              </a:rPr>
              <a:t>nội</a:t>
            </a:r>
            <a:r>
              <a:rPr lang="vi-VN" sz="2400">
                <a:solidFill>
                  <a:schemeClr val="tx1"/>
                </a:solidFill>
                <a:latin typeface="Times New Roman"/>
                <a:cs typeface="Times New Roman"/>
              </a:rPr>
              <a:t> khoa </a:t>
            </a:r>
            <a:r>
              <a:rPr lang="vi-VN" sz="2400" err="1">
                <a:solidFill>
                  <a:schemeClr val="tx1"/>
                </a:solidFill>
                <a:latin typeface="Times New Roman"/>
                <a:cs typeface="Times New Roman"/>
              </a:rPr>
              <a:t>kết</a:t>
            </a:r>
            <a:r>
              <a:rPr lang="vi-VN" sz="2400">
                <a:solidFill>
                  <a:schemeClr val="tx1"/>
                </a:solidFill>
                <a:latin typeface="Times New Roman"/>
                <a:cs typeface="Times New Roman"/>
              </a:rPr>
              <a:t> </a:t>
            </a:r>
            <a:r>
              <a:rPr lang="vi-VN" sz="2400" err="1">
                <a:solidFill>
                  <a:schemeClr val="tx1"/>
                </a:solidFill>
                <a:latin typeface="Times New Roman"/>
                <a:cs typeface="Times New Roman"/>
              </a:rPr>
              <a:t>hợp</a:t>
            </a:r>
            <a:r>
              <a:rPr lang="vi-VN" sz="2400">
                <a:solidFill>
                  <a:schemeClr val="tx1"/>
                </a:solidFill>
                <a:latin typeface="Times New Roman"/>
                <a:cs typeface="Times New Roman"/>
              </a:rPr>
              <a:t> chăm </a:t>
            </a:r>
            <a:r>
              <a:rPr lang="vi-VN" sz="2400" err="1">
                <a:solidFill>
                  <a:schemeClr val="tx1"/>
                </a:solidFill>
                <a:latin typeface="Times New Roman"/>
                <a:cs typeface="Times New Roman"/>
              </a:rPr>
              <a:t>sóc</a:t>
            </a:r>
            <a:r>
              <a:rPr lang="vi-VN" sz="2400">
                <a:solidFill>
                  <a:schemeClr val="tx1"/>
                </a:solidFill>
                <a:latin typeface="Times New Roman"/>
                <a:cs typeface="Times New Roman"/>
              </a:rPr>
              <a:t> </a:t>
            </a:r>
            <a:r>
              <a:rPr lang="vi-VN" sz="2400" err="1">
                <a:solidFill>
                  <a:schemeClr val="tx1"/>
                </a:solidFill>
                <a:latin typeface="Times New Roman"/>
                <a:cs typeface="Times New Roman"/>
              </a:rPr>
              <a:t>giảm</a:t>
            </a:r>
            <a:r>
              <a:rPr lang="vi-VN" sz="2400">
                <a:solidFill>
                  <a:schemeClr val="tx1"/>
                </a:solidFill>
                <a:latin typeface="Times New Roman"/>
                <a:cs typeface="Times New Roman"/>
              </a:rPr>
              <a:t> </a:t>
            </a:r>
            <a:r>
              <a:rPr lang="vi-VN" sz="2400" err="1">
                <a:solidFill>
                  <a:schemeClr val="tx1"/>
                </a:solidFill>
                <a:latin typeface="Times New Roman"/>
                <a:cs typeface="Times New Roman"/>
              </a:rPr>
              <a:t>nhẹ</a:t>
            </a:r>
            <a:r>
              <a:rPr lang="vi-VN" sz="2400">
                <a:solidFill>
                  <a:schemeClr val="tx1"/>
                </a:solidFill>
                <a:latin typeface="Times New Roman"/>
                <a:cs typeface="Times New Roman"/>
              </a:rPr>
              <a:t> ở giai </a:t>
            </a:r>
            <a:r>
              <a:rPr lang="vi-VN" sz="2400" err="1">
                <a:solidFill>
                  <a:schemeClr val="tx1"/>
                </a:solidFill>
                <a:latin typeface="Times New Roman"/>
                <a:cs typeface="Times New Roman"/>
              </a:rPr>
              <a:t>đoạn</a:t>
            </a:r>
            <a:r>
              <a:rPr lang="vi-VN" sz="2400">
                <a:solidFill>
                  <a:schemeClr val="tx1"/>
                </a:solidFill>
                <a:latin typeface="Times New Roman"/>
                <a:cs typeface="Times New Roman"/>
              </a:rPr>
              <a:t> </a:t>
            </a:r>
            <a:r>
              <a:rPr lang="vi-VN" sz="2400" err="1">
                <a:solidFill>
                  <a:schemeClr val="tx1"/>
                </a:solidFill>
                <a:latin typeface="Times New Roman"/>
                <a:cs typeface="Times New Roman"/>
              </a:rPr>
              <a:t>muộn</a:t>
            </a:r>
            <a:r>
              <a:rPr lang="vi-VN" sz="2400">
                <a:solidFill>
                  <a:schemeClr val="tx1"/>
                </a:solidFill>
                <a:latin typeface="Times New Roman"/>
                <a:cs typeface="Times New Roman"/>
              </a:rPr>
              <a:t>.</a:t>
            </a:r>
          </a:p>
          <a:p>
            <a:pPr marL="305435" indent="-305435">
              <a:buFont typeface="Arial" panose="020B0604020202020204" pitchFamily="34" charset="0"/>
              <a:buChar char="•"/>
            </a:pPr>
            <a:endParaRPr lang="en-US" sz="2400">
              <a:solidFill>
                <a:schemeClr val="tx1"/>
              </a:solidFill>
              <a:latin typeface="Times New Roman" panose="02020603050405020304" pitchFamily="18" charset="0"/>
              <a:cs typeface="Times New Roman" panose="02020603050405020304" pitchFamily="18" charset="0"/>
            </a:endParaRPr>
          </a:p>
        </p:txBody>
      </p:sp>
      <p:grpSp>
        <p:nvGrpSpPr>
          <p:cNvPr id="45" name="Google Shape;621;p50"/>
          <p:cNvGrpSpPr/>
          <p:nvPr/>
        </p:nvGrpSpPr>
        <p:grpSpPr>
          <a:xfrm>
            <a:off x="3670662" y="1855063"/>
            <a:ext cx="8164285" cy="4232365"/>
            <a:chOff x="2031913" y="1510"/>
            <a:chExt cx="5813597" cy="6006395"/>
          </a:xfrm>
        </p:grpSpPr>
        <p:sp>
          <p:nvSpPr>
            <p:cNvPr id="46" name="Google Shape;622;p50"/>
            <p:cNvSpPr/>
            <p:nvPr/>
          </p:nvSpPr>
          <p:spPr>
            <a:xfrm>
              <a:off x="6139991" y="2848987"/>
              <a:ext cx="222459" cy="1735180"/>
            </a:xfrm>
            <a:custGeom>
              <a:avLst/>
              <a:gdLst/>
              <a:ahLst/>
              <a:cxnLst/>
              <a:rect l="l" t="t" r="r" b="b"/>
              <a:pathLst>
                <a:path w="120000" h="120000" extrusionOk="0">
                  <a:moveTo>
                    <a:pt x="0" y="0"/>
                  </a:moveTo>
                  <a:lnTo>
                    <a:pt x="0" y="120000"/>
                  </a:lnTo>
                  <a:lnTo>
                    <a:pt x="120000" y="120000"/>
                  </a:lnTo>
                </a:path>
              </a:pathLst>
            </a:custGeom>
            <a:noFill/>
            <a:ln w="19050" cap="flat" cmpd="sng">
              <a:solidFill>
                <a:schemeClr val="accent2"/>
              </a:solidFill>
              <a:prstDash val="solid"/>
              <a:miter lim="800000"/>
              <a:headEnd type="none" w="sm" len="sm"/>
              <a:tailEnd type="none" w="sm" len="sm"/>
            </a:ln>
          </p:spPr>
        </p:sp>
        <p:sp>
          <p:nvSpPr>
            <p:cNvPr id="47" name="Google Shape;623;p50"/>
            <p:cNvSpPr/>
            <p:nvPr/>
          </p:nvSpPr>
          <p:spPr>
            <a:xfrm>
              <a:off x="6139991" y="2848987"/>
              <a:ext cx="222459" cy="682207"/>
            </a:xfrm>
            <a:custGeom>
              <a:avLst/>
              <a:gdLst/>
              <a:ahLst/>
              <a:cxnLst/>
              <a:rect l="l" t="t" r="r" b="b"/>
              <a:pathLst>
                <a:path w="120000" h="120000" extrusionOk="0">
                  <a:moveTo>
                    <a:pt x="0" y="0"/>
                  </a:moveTo>
                  <a:lnTo>
                    <a:pt x="0" y="120000"/>
                  </a:lnTo>
                  <a:lnTo>
                    <a:pt x="120000" y="120000"/>
                  </a:lnTo>
                </a:path>
              </a:pathLst>
            </a:custGeom>
            <a:noFill/>
            <a:ln w="19050" cap="flat" cmpd="sng">
              <a:solidFill>
                <a:schemeClr val="accent2"/>
              </a:solidFill>
              <a:prstDash val="solid"/>
              <a:miter lim="800000"/>
              <a:headEnd type="none" w="sm" len="sm"/>
              <a:tailEnd type="none" w="sm" len="sm"/>
            </a:ln>
          </p:spPr>
        </p:sp>
        <p:sp>
          <p:nvSpPr>
            <p:cNvPr id="48" name="Google Shape;624;p50"/>
            <p:cNvSpPr/>
            <p:nvPr/>
          </p:nvSpPr>
          <p:spPr>
            <a:xfrm>
              <a:off x="5835964" y="1796014"/>
              <a:ext cx="897251" cy="311442"/>
            </a:xfrm>
            <a:custGeom>
              <a:avLst/>
              <a:gdLst/>
              <a:ahLst/>
              <a:cxnLst/>
              <a:rect l="l" t="t" r="r" b="b"/>
              <a:pathLst>
                <a:path w="120000" h="120000" extrusionOk="0">
                  <a:moveTo>
                    <a:pt x="0" y="0"/>
                  </a:moveTo>
                  <a:lnTo>
                    <a:pt x="0" y="60000"/>
                  </a:lnTo>
                  <a:lnTo>
                    <a:pt x="120000" y="60000"/>
                  </a:lnTo>
                  <a:lnTo>
                    <a:pt x="120000" y="120000"/>
                  </a:lnTo>
                </a:path>
              </a:pathLst>
            </a:custGeom>
            <a:noFill/>
            <a:ln w="19050" cap="flat" cmpd="sng">
              <a:solidFill>
                <a:schemeClr val="accent2"/>
              </a:solidFill>
              <a:prstDash val="solid"/>
              <a:miter lim="800000"/>
              <a:headEnd type="none" w="sm" len="sm"/>
              <a:tailEnd type="none" w="sm" len="sm"/>
            </a:ln>
          </p:spPr>
        </p:sp>
        <p:sp>
          <p:nvSpPr>
            <p:cNvPr id="49" name="Google Shape;625;p50"/>
            <p:cNvSpPr/>
            <p:nvPr/>
          </p:nvSpPr>
          <p:spPr>
            <a:xfrm>
              <a:off x="4345488" y="2848987"/>
              <a:ext cx="222459" cy="2788154"/>
            </a:xfrm>
            <a:custGeom>
              <a:avLst/>
              <a:gdLst/>
              <a:ahLst/>
              <a:cxnLst/>
              <a:rect l="l" t="t" r="r" b="b"/>
              <a:pathLst>
                <a:path w="120000" h="120000" extrusionOk="0">
                  <a:moveTo>
                    <a:pt x="0" y="0"/>
                  </a:moveTo>
                  <a:lnTo>
                    <a:pt x="0" y="120000"/>
                  </a:lnTo>
                  <a:lnTo>
                    <a:pt x="120000" y="120000"/>
                  </a:lnTo>
                </a:path>
              </a:pathLst>
            </a:custGeom>
            <a:noFill/>
            <a:ln w="19050" cap="flat" cmpd="sng">
              <a:solidFill>
                <a:schemeClr val="accent2"/>
              </a:solidFill>
              <a:prstDash val="solid"/>
              <a:miter lim="800000"/>
              <a:headEnd type="none" w="sm" len="sm"/>
              <a:tailEnd type="none" w="sm" len="sm"/>
            </a:ln>
          </p:spPr>
        </p:sp>
        <p:sp>
          <p:nvSpPr>
            <p:cNvPr id="50" name="Google Shape;626;p50"/>
            <p:cNvSpPr/>
            <p:nvPr/>
          </p:nvSpPr>
          <p:spPr>
            <a:xfrm>
              <a:off x="4345488" y="2848987"/>
              <a:ext cx="222459" cy="1735180"/>
            </a:xfrm>
            <a:custGeom>
              <a:avLst/>
              <a:gdLst/>
              <a:ahLst/>
              <a:cxnLst/>
              <a:rect l="l" t="t" r="r" b="b"/>
              <a:pathLst>
                <a:path w="120000" h="120000" extrusionOk="0">
                  <a:moveTo>
                    <a:pt x="0" y="0"/>
                  </a:moveTo>
                  <a:lnTo>
                    <a:pt x="0" y="120000"/>
                  </a:lnTo>
                  <a:lnTo>
                    <a:pt x="120000" y="120000"/>
                  </a:lnTo>
                </a:path>
              </a:pathLst>
            </a:custGeom>
            <a:noFill/>
            <a:ln w="19050" cap="flat" cmpd="sng">
              <a:solidFill>
                <a:schemeClr val="accent2"/>
              </a:solidFill>
              <a:prstDash val="solid"/>
              <a:miter lim="800000"/>
              <a:headEnd type="none" w="sm" len="sm"/>
              <a:tailEnd type="none" w="sm" len="sm"/>
            </a:ln>
          </p:spPr>
        </p:sp>
        <p:sp>
          <p:nvSpPr>
            <p:cNvPr id="51" name="Google Shape;627;p50"/>
            <p:cNvSpPr/>
            <p:nvPr/>
          </p:nvSpPr>
          <p:spPr>
            <a:xfrm>
              <a:off x="4345488" y="2848987"/>
              <a:ext cx="222459" cy="682207"/>
            </a:xfrm>
            <a:custGeom>
              <a:avLst/>
              <a:gdLst/>
              <a:ahLst/>
              <a:cxnLst/>
              <a:rect l="l" t="t" r="r" b="b"/>
              <a:pathLst>
                <a:path w="120000" h="120000" extrusionOk="0">
                  <a:moveTo>
                    <a:pt x="0" y="0"/>
                  </a:moveTo>
                  <a:lnTo>
                    <a:pt x="0" y="120000"/>
                  </a:lnTo>
                  <a:lnTo>
                    <a:pt x="120000" y="120000"/>
                  </a:lnTo>
                </a:path>
              </a:pathLst>
            </a:custGeom>
            <a:noFill/>
            <a:ln w="19050" cap="flat" cmpd="sng">
              <a:solidFill>
                <a:schemeClr val="accent2"/>
              </a:solidFill>
              <a:prstDash val="solid"/>
              <a:miter lim="800000"/>
              <a:headEnd type="none" w="sm" len="sm"/>
              <a:tailEnd type="none" w="sm" len="sm"/>
            </a:ln>
          </p:spPr>
        </p:sp>
        <p:sp>
          <p:nvSpPr>
            <p:cNvPr id="52" name="Google Shape;628;p50"/>
            <p:cNvSpPr/>
            <p:nvPr/>
          </p:nvSpPr>
          <p:spPr>
            <a:xfrm>
              <a:off x="4938712" y="1796014"/>
              <a:ext cx="897251" cy="311442"/>
            </a:xfrm>
            <a:custGeom>
              <a:avLst/>
              <a:gdLst/>
              <a:ahLst/>
              <a:cxnLst/>
              <a:rect l="l" t="t" r="r" b="b"/>
              <a:pathLst>
                <a:path w="120000" h="120000" extrusionOk="0">
                  <a:moveTo>
                    <a:pt x="120000" y="0"/>
                  </a:moveTo>
                  <a:lnTo>
                    <a:pt x="120000" y="60000"/>
                  </a:lnTo>
                  <a:lnTo>
                    <a:pt x="0" y="60000"/>
                  </a:lnTo>
                  <a:lnTo>
                    <a:pt x="0" y="120000"/>
                  </a:lnTo>
                </a:path>
              </a:pathLst>
            </a:custGeom>
            <a:noFill/>
            <a:ln w="19050" cap="flat" cmpd="sng">
              <a:solidFill>
                <a:schemeClr val="accent2"/>
              </a:solidFill>
              <a:prstDash val="solid"/>
              <a:miter lim="800000"/>
              <a:headEnd type="none" w="sm" len="sm"/>
              <a:tailEnd type="none" w="sm" len="sm"/>
            </a:ln>
          </p:spPr>
        </p:sp>
        <p:sp>
          <p:nvSpPr>
            <p:cNvPr id="53" name="Google Shape;629;p50"/>
            <p:cNvSpPr/>
            <p:nvPr/>
          </p:nvSpPr>
          <p:spPr>
            <a:xfrm>
              <a:off x="4304704" y="743041"/>
              <a:ext cx="1531260" cy="311442"/>
            </a:xfrm>
            <a:custGeom>
              <a:avLst/>
              <a:gdLst/>
              <a:ahLst/>
              <a:cxnLst/>
              <a:rect l="l" t="t" r="r" b="b"/>
              <a:pathLst>
                <a:path w="120000" h="120000" extrusionOk="0">
                  <a:moveTo>
                    <a:pt x="0" y="0"/>
                  </a:moveTo>
                  <a:lnTo>
                    <a:pt x="0" y="60000"/>
                  </a:lnTo>
                  <a:lnTo>
                    <a:pt x="120000" y="60000"/>
                  </a:lnTo>
                  <a:lnTo>
                    <a:pt x="120000" y="120000"/>
                  </a:lnTo>
                </a:path>
              </a:pathLst>
            </a:custGeom>
            <a:noFill/>
            <a:ln w="19050" cap="flat" cmpd="sng">
              <a:solidFill>
                <a:schemeClr val="accent2"/>
              </a:solidFill>
              <a:prstDash val="solid"/>
              <a:miter lim="800000"/>
              <a:headEnd type="none" w="sm" len="sm"/>
              <a:tailEnd type="none" w="sm" len="sm"/>
            </a:ln>
          </p:spPr>
        </p:sp>
        <p:sp>
          <p:nvSpPr>
            <p:cNvPr id="54" name="Google Shape;630;p50"/>
            <p:cNvSpPr/>
            <p:nvPr/>
          </p:nvSpPr>
          <p:spPr>
            <a:xfrm>
              <a:off x="2180219" y="1796014"/>
              <a:ext cx="222459" cy="2788154"/>
            </a:xfrm>
            <a:custGeom>
              <a:avLst/>
              <a:gdLst/>
              <a:ahLst/>
              <a:cxnLst/>
              <a:rect l="l" t="t" r="r" b="b"/>
              <a:pathLst>
                <a:path w="120000" h="120000" extrusionOk="0">
                  <a:moveTo>
                    <a:pt x="0" y="0"/>
                  </a:moveTo>
                  <a:lnTo>
                    <a:pt x="0" y="120000"/>
                  </a:lnTo>
                  <a:lnTo>
                    <a:pt x="120000" y="120000"/>
                  </a:lnTo>
                </a:path>
              </a:pathLst>
            </a:custGeom>
            <a:noFill/>
            <a:ln w="19050" cap="flat" cmpd="sng">
              <a:solidFill>
                <a:schemeClr val="accent2"/>
              </a:solidFill>
              <a:prstDash val="solid"/>
              <a:miter lim="800000"/>
              <a:headEnd type="none" w="sm" len="sm"/>
              <a:tailEnd type="none" w="sm" len="sm"/>
            </a:ln>
          </p:spPr>
        </p:sp>
        <p:sp>
          <p:nvSpPr>
            <p:cNvPr id="55" name="Google Shape;631;p50"/>
            <p:cNvSpPr/>
            <p:nvPr/>
          </p:nvSpPr>
          <p:spPr>
            <a:xfrm>
              <a:off x="2180219" y="1796014"/>
              <a:ext cx="222459" cy="1735180"/>
            </a:xfrm>
            <a:custGeom>
              <a:avLst/>
              <a:gdLst/>
              <a:ahLst/>
              <a:cxnLst/>
              <a:rect l="l" t="t" r="r" b="b"/>
              <a:pathLst>
                <a:path w="120000" h="120000" extrusionOk="0">
                  <a:moveTo>
                    <a:pt x="0" y="0"/>
                  </a:moveTo>
                  <a:lnTo>
                    <a:pt x="0" y="120000"/>
                  </a:lnTo>
                  <a:lnTo>
                    <a:pt x="120000" y="120000"/>
                  </a:lnTo>
                </a:path>
              </a:pathLst>
            </a:custGeom>
            <a:noFill/>
            <a:ln w="19050" cap="flat" cmpd="sng">
              <a:solidFill>
                <a:schemeClr val="accent2"/>
              </a:solidFill>
              <a:prstDash val="solid"/>
              <a:miter lim="800000"/>
              <a:headEnd type="none" w="sm" len="sm"/>
              <a:tailEnd type="none" w="sm" len="sm"/>
            </a:ln>
          </p:spPr>
        </p:sp>
        <p:sp>
          <p:nvSpPr>
            <p:cNvPr id="56" name="Google Shape;632;p50"/>
            <p:cNvSpPr/>
            <p:nvPr/>
          </p:nvSpPr>
          <p:spPr>
            <a:xfrm>
              <a:off x="2180219" y="1796014"/>
              <a:ext cx="222459" cy="682207"/>
            </a:xfrm>
            <a:custGeom>
              <a:avLst/>
              <a:gdLst/>
              <a:ahLst/>
              <a:cxnLst/>
              <a:rect l="l" t="t" r="r" b="b"/>
              <a:pathLst>
                <a:path w="120000" h="120000" extrusionOk="0">
                  <a:moveTo>
                    <a:pt x="0" y="0"/>
                  </a:moveTo>
                  <a:lnTo>
                    <a:pt x="0" y="120000"/>
                  </a:lnTo>
                  <a:lnTo>
                    <a:pt x="120000" y="120000"/>
                  </a:lnTo>
                </a:path>
              </a:pathLst>
            </a:custGeom>
            <a:noFill/>
            <a:ln w="19050" cap="flat" cmpd="sng">
              <a:solidFill>
                <a:schemeClr val="accent2"/>
              </a:solidFill>
              <a:prstDash val="solid"/>
              <a:miter lim="800000"/>
              <a:headEnd type="none" w="sm" len="sm"/>
              <a:tailEnd type="none" w="sm" len="sm"/>
            </a:ln>
          </p:spPr>
        </p:sp>
        <p:sp>
          <p:nvSpPr>
            <p:cNvPr id="57" name="Google Shape;633;p50"/>
            <p:cNvSpPr/>
            <p:nvPr/>
          </p:nvSpPr>
          <p:spPr>
            <a:xfrm>
              <a:off x="2773443" y="743041"/>
              <a:ext cx="1531260" cy="311442"/>
            </a:xfrm>
            <a:custGeom>
              <a:avLst/>
              <a:gdLst/>
              <a:ahLst/>
              <a:cxnLst/>
              <a:rect l="l" t="t" r="r" b="b"/>
              <a:pathLst>
                <a:path w="120000" h="120000" extrusionOk="0">
                  <a:moveTo>
                    <a:pt x="120000" y="0"/>
                  </a:moveTo>
                  <a:lnTo>
                    <a:pt x="120000" y="60000"/>
                  </a:lnTo>
                  <a:lnTo>
                    <a:pt x="0" y="60000"/>
                  </a:lnTo>
                  <a:lnTo>
                    <a:pt x="0" y="120000"/>
                  </a:lnTo>
                </a:path>
              </a:pathLst>
            </a:custGeom>
            <a:noFill/>
            <a:ln w="19050" cap="flat" cmpd="sng">
              <a:solidFill>
                <a:schemeClr val="accent2"/>
              </a:solidFill>
              <a:prstDash val="solid"/>
              <a:miter lim="800000"/>
              <a:headEnd type="none" w="sm" len="sm"/>
              <a:tailEnd type="none" w="sm" len="sm"/>
            </a:ln>
          </p:spPr>
        </p:sp>
        <p:sp>
          <p:nvSpPr>
            <p:cNvPr id="58" name="Google Shape;634;p50"/>
            <p:cNvSpPr/>
            <p:nvPr/>
          </p:nvSpPr>
          <p:spPr>
            <a:xfrm>
              <a:off x="3563173" y="1510"/>
              <a:ext cx="1483060" cy="741530"/>
            </a:xfrm>
            <a:prstGeom prst="rect">
              <a:avLst/>
            </a:prstGeom>
            <a:ln/>
          </p:spPr>
          <p:style>
            <a:lnRef idx="0">
              <a:schemeClr val="accent1"/>
            </a:lnRef>
            <a:fillRef idx="3">
              <a:schemeClr val="accent1"/>
            </a:fillRef>
            <a:effectRef idx="3">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35;p50"/>
            <p:cNvSpPr txBox="1"/>
            <p:nvPr/>
          </p:nvSpPr>
          <p:spPr>
            <a:xfrm>
              <a:off x="3563173" y="1510"/>
              <a:ext cx="1483060" cy="741530"/>
            </a:xfrm>
            <a:prstGeom prst="rect">
              <a:avLst/>
            </a:prstGeom>
            <a:ln/>
          </p:spPr>
          <p:style>
            <a:lnRef idx="0">
              <a:schemeClr val="accent1"/>
            </a:lnRef>
            <a:fillRef idx="3">
              <a:schemeClr val="accent1"/>
            </a:fillRef>
            <a:effectRef idx="3">
              <a:schemeClr val="accent1"/>
            </a:effectRef>
            <a:fontRef idx="minor">
              <a:schemeClr val="lt1"/>
            </a:fontRef>
          </p:style>
          <p:txBody>
            <a:bodyPr spcFirstLastPara="1" wrap="square" lIns="15875" tIns="15875" rIns="15875" bIns="15875" anchor="ctr" anchorCtr="0">
              <a:noAutofit/>
            </a:bodyPr>
            <a:lstStyle/>
            <a:p>
              <a:pPr marL="0" marR="0" lvl="0" indent="0" algn="ctr" rtl="0">
                <a:lnSpc>
                  <a:spcPct val="90000"/>
                </a:lnSpc>
                <a:spcBef>
                  <a:spcPts val="0"/>
                </a:spcBef>
                <a:spcAft>
                  <a:spcPts val="0"/>
                </a:spcAft>
                <a:buClr>
                  <a:schemeClr val="lt1"/>
                </a:buClr>
                <a:buSzPts val="2500"/>
                <a:buFont typeface="Calibri"/>
                <a:buNone/>
              </a:pPr>
              <a:r>
                <a:rPr lang="en-US" sz="2500">
                  <a:solidFill>
                    <a:schemeClr val="lt1"/>
                  </a:solidFill>
                  <a:latin typeface="Times New Roman" panose="02020603050405020304" pitchFamily="18" charset="0"/>
                  <a:ea typeface="Calibri"/>
                  <a:cs typeface="Times New Roman" panose="02020603050405020304" pitchFamily="18" charset="0"/>
                  <a:sym typeface="Calibri"/>
                </a:rPr>
                <a:t>HCC</a:t>
              </a:r>
              <a:endParaRPr>
                <a:latin typeface="Times New Roman" panose="02020603050405020304" pitchFamily="18" charset="0"/>
                <a:cs typeface="Times New Roman" panose="02020603050405020304" pitchFamily="18" charset="0"/>
              </a:endParaRPr>
            </a:p>
          </p:txBody>
        </p:sp>
        <p:sp>
          <p:nvSpPr>
            <p:cNvPr id="60" name="Google Shape;636;p50"/>
            <p:cNvSpPr/>
            <p:nvPr/>
          </p:nvSpPr>
          <p:spPr>
            <a:xfrm>
              <a:off x="2031913" y="1054483"/>
              <a:ext cx="1483060" cy="741530"/>
            </a:xfrm>
            <a:prstGeom prst="rect">
              <a:avLst/>
            </a:prstGeom>
            <a:ln/>
          </p:spPr>
          <p:style>
            <a:lnRef idx="0">
              <a:schemeClr val="accent1"/>
            </a:lnRef>
            <a:fillRef idx="3">
              <a:schemeClr val="accent1"/>
            </a:fillRef>
            <a:effectRef idx="3">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37;p50"/>
            <p:cNvSpPr txBox="1"/>
            <p:nvPr/>
          </p:nvSpPr>
          <p:spPr>
            <a:xfrm>
              <a:off x="2031913" y="1026882"/>
              <a:ext cx="1483060" cy="741530"/>
            </a:xfrm>
            <a:prstGeom prst="rect">
              <a:avLst/>
            </a:prstGeom>
            <a:ln/>
          </p:spPr>
          <p:style>
            <a:lnRef idx="0">
              <a:schemeClr val="accent1"/>
            </a:lnRef>
            <a:fillRef idx="3">
              <a:schemeClr val="accent1"/>
            </a:fillRef>
            <a:effectRef idx="3">
              <a:schemeClr val="accent1"/>
            </a:effectRef>
            <a:fontRef idx="minor">
              <a:schemeClr val="lt1"/>
            </a:fontRef>
          </p:style>
          <p:txBody>
            <a:bodyPr spcFirstLastPara="1" wrap="square" lIns="15875" tIns="15875" rIns="15875" bIns="15875" anchor="ctr" anchorCtr="0">
              <a:noAutofit/>
            </a:bodyPr>
            <a:lstStyle/>
            <a:p>
              <a:pPr marL="0" marR="0" lvl="0" indent="0" algn="ctr" rtl="0">
                <a:lnSpc>
                  <a:spcPct val="90000"/>
                </a:lnSpc>
                <a:spcBef>
                  <a:spcPts val="0"/>
                </a:spcBef>
                <a:spcAft>
                  <a:spcPts val="0"/>
                </a:spcAft>
                <a:buClr>
                  <a:schemeClr val="lt1"/>
                </a:buClr>
                <a:buSzPts val="2500"/>
                <a:buFont typeface="Calibri"/>
                <a:buNone/>
              </a:pPr>
              <a:r>
                <a:rPr lang="en-US" sz="2500">
                  <a:solidFill>
                    <a:schemeClr val="lt1"/>
                  </a:solidFill>
                  <a:latin typeface="Times New Roman" panose="02020603050405020304" pitchFamily="18" charset="0"/>
                  <a:ea typeface="Calibri"/>
                  <a:cs typeface="Times New Roman" panose="02020603050405020304" pitchFamily="18" charset="0"/>
                  <a:sym typeface="Calibri"/>
                </a:rPr>
                <a:t>Triệt căn</a:t>
              </a:r>
              <a:endParaRPr>
                <a:latin typeface="Times New Roman" panose="02020603050405020304" pitchFamily="18" charset="0"/>
                <a:cs typeface="Times New Roman" panose="02020603050405020304" pitchFamily="18" charset="0"/>
              </a:endParaRPr>
            </a:p>
          </p:txBody>
        </p:sp>
        <p:sp>
          <p:nvSpPr>
            <p:cNvPr id="62" name="Google Shape;638;p50"/>
            <p:cNvSpPr/>
            <p:nvPr/>
          </p:nvSpPr>
          <p:spPr>
            <a:xfrm>
              <a:off x="2402678" y="2107456"/>
              <a:ext cx="1483060" cy="741530"/>
            </a:xfrm>
            <a:prstGeom prst="rect">
              <a:avLst/>
            </a:prstGeom>
            <a:ln/>
          </p:spPr>
          <p:style>
            <a:lnRef idx="0">
              <a:schemeClr val="accent1"/>
            </a:lnRef>
            <a:fillRef idx="3">
              <a:schemeClr val="accent1"/>
            </a:fillRef>
            <a:effectRef idx="3">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9;p50"/>
            <p:cNvSpPr txBox="1"/>
            <p:nvPr/>
          </p:nvSpPr>
          <p:spPr>
            <a:xfrm>
              <a:off x="2402678" y="2107456"/>
              <a:ext cx="1483060" cy="741530"/>
            </a:xfrm>
            <a:prstGeom prst="rect">
              <a:avLst/>
            </a:prstGeom>
            <a:ln/>
          </p:spPr>
          <p:style>
            <a:lnRef idx="0">
              <a:schemeClr val="accent1"/>
            </a:lnRef>
            <a:fillRef idx="3">
              <a:schemeClr val="accent1"/>
            </a:fillRef>
            <a:effectRef idx="3">
              <a:schemeClr val="accent1"/>
            </a:effectRef>
            <a:fontRef idx="minor">
              <a:schemeClr val="lt1"/>
            </a:fontRef>
          </p:style>
          <p:txBody>
            <a:bodyPr spcFirstLastPara="1" wrap="square" lIns="15875" tIns="15875" rIns="15875" bIns="15875" anchor="ctr" anchorCtr="0">
              <a:noAutofit/>
            </a:bodyPr>
            <a:lstStyle/>
            <a:p>
              <a:pPr marL="0" marR="0" lvl="0" indent="0" algn="ctr" rtl="0">
                <a:lnSpc>
                  <a:spcPct val="90000"/>
                </a:lnSpc>
                <a:spcBef>
                  <a:spcPts val="0"/>
                </a:spcBef>
                <a:spcAft>
                  <a:spcPts val="0"/>
                </a:spcAft>
                <a:buClr>
                  <a:schemeClr val="lt1"/>
                </a:buClr>
                <a:buSzPts val="2500"/>
                <a:buFont typeface="Calibri"/>
                <a:buNone/>
              </a:pPr>
              <a:r>
                <a:rPr lang="en-US" sz="2500">
                  <a:solidFill>
                    <a:schemeClr val="lt1"/>
                  </a:solidFill>
                  <a:latin typeface="Times New Roman" panose="02020603050405020304" pitchFamily="18" charset="0"/>
                  <a:ea typeface="Calibri"/>
                  <a:cs typeface="Times New Roman" panose="02020603050405020304" pitchFamily="18" charset="0"/>
                  <a:sym typeface="Calibri"/>
                </a:rPr>
                <a:t>Cắt gan</a:t>
              </a:r>
              <a:endParaRPr>
                <a:latin typeface="Times New Roman" panose="02020603050405020304" pitchFamily="18" charset="0"/>
                <a:cs typeface="Times New Roman" panose="02020603050405020304" pitchFamily="18" charset="0"/>
              </a:endParaRPr>
            </a:p>
          </p:txBody>
        </p:sp>
        <p:sp>
          <p:nvSpPr>
            <p:cNvPr id="64" name="Google Shape;640;p50"/>
            <p:cNvSpPr/>
            <p:nvPr/>
          </p:nvSpPr>
          <p:spPr>
            <a:xfrm>
              <a:off x="2402678" y="3160429"/>
              <a:ext cx="1483060" cy="741530"/>
            </a:xfrm>
            <a:prstGeom prst="rect">
              <a:avLst/>
            </a:prstGeom>
            <a:ln/>
          </p:spPr>
          <p:style>
            <a:lnRef idx="0">
              <a:schemeClr val="accent1"/>
            </a:lnRef>
            <a:fillRef idx="3">
              <a:schemeClr val="accent1"/>
            </a:fillRef>
            <a:effectRef idx="3">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41;p50"/>
            <p:cNvSpPr txBox="1"/>
            <p:nvPr/>
          </p:nvSpPr>
          <p:spPr>
            <a:xfrm>
              <a:off x="2402678" y="3160429"/>
              <a:ext cx="1483060" cy="741530"/>
            </a:xfrm>
            <a:prstGeom prst="rect">
              <a:avLst/>
            </a:prstGeom>
            <a:ln/>
          </p:spPr>
          <p:style>
            <a:lnRef idx="0">
              <a:schemeClr val="accent1"/>
            </a:lnRef>
            <a:fillRef idx="3">
              <a:schemeClr val="accent1"/>
            </a:fillRef>
            <a:effectRef idx="3">
              <a:schemeClr val="accent1"/>
            </a:effectRef>
            <a:fontRef idx="minor">
              <a:schemeClr val="lt1"/>
            </a:fontRef>
          </p:style>
          <p:txBody>
            <a:bodyPr spcFirstLastPara="1" wrap="square" lIns="15875" tIns="15875" rIns="15875" bIns="15875" anchor="ctr" anchorCtr="0">
              <a:noAutofit/>
            </a:bodyPr>
            <a:lstStyle/>
            <a:p>
              <a:pPr marL="0" marR="0" lvl="0" indent="0" algn="ctr" rtl="0">
                <a:lnSpc>
                  <a:spcPct val="90000"/>
                </a:lnSpc>
                <a:spcBef>
                  <a:spcPts val="0"/>
                </a:spcBef>
                <a:spcAft>
                  <a:spcPts val="0"/>
                </a:spcAft>
                <a:buClr>
                  <a:schemeClr val="lt1"/>
                </a:buClr>
                <a:buSzPts val="2500"/>
                <a:buFont typeface="Calibri"/>
                <a:buNone/>
              </a:pPr>
              <a:r>
                <a:rPr lang="en-US" sz="2500" err="1">
                  <a:solidFill>
                    <a:schemeClr val="lt1"/>
                  </a:solidFill>
                  <a:latin typeface="Calibri"/>
                  <a:ea typeface="Calibri"/>
                  <a:cs typeface="Calibri"/>
                  <a:sym typeface="Calibri"/>
                </a:rPr>
                <a:t>Ghép</a:t>
              </a:r>
              <a:r>
                <a:rPr lang="en-US" sz="2500">
                  <a:solidFill>
                    <a:schemeClr val="lt1"/>
                  </a:solidFill>
                  <a:latin typeface="Calibri"/>
                  <a:ea typeface="Calibri"/>
                  <a:cs typeface="Calibri"/>
                  <a:sym typeface="Calibri"/>
                </a:rPr>
                <a:t> </a:t>
              </a:r>
              <a:r>
                <a:rPr lang="en-US" sz="2500" err="1">
                  <a:solidFill>
                    <a:schemeClr val="lt1"/>
                  </a:solidFill>
                  <a:latin typeface="Calibri"/>
                  <a:ea typeface="Calibri"/>
                  <a:cs typeface="Calibri"/>
                  <a:sym typeface="Calibri"/>
                </a:rPr>
                <a:t>gan</a:t>
              </a:r>
              <a:endParaRPr/>
            </a:p>
          </p:txBody>
        </p:sp>
        <p:sp>
          <p:nvSpPr>
            <p:cNvPr id="66" name="Google Shape;642;p50"/>
            <p:cNvSpPr/>
            <p:nvPr/>
          </p:nvSpPr>
          <p:spPr>
            <a:xfrm>
              <a:off x="2402678" y="4213402"/>
              <a:ext cx="1483060" cy="741530"/>
            </a:xfrm>
            <a:prstGeom prst="rect">
              <a:avLst/>
            </a:prstGeom>
            <a:ln/>
          </p:spPr>
          <p:style>
            <a:lnRef idx="0">
              <a:schemeClr val="accent1"/>
            </a:lnRef>
            <a:fillRef idx="3">
              <a:schemeClr val="accent1"/>
            </a:fillRef>
            <a:effectRef idx="3">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43;p50"/>
            <p:cNvSpPr txBox="1"/>
            <p:nvPr/>
          </p:nvSpPr>
          <p:spPr>
            <a:xfrm>
              <a:off x="2402678" y="4213402"/>
              <a:ext cx="1483060" cy="741530"/>
            </a:xfrm>
            <a:prstGeom prst="rect">
              <a:avLst/>
            </a:prstGeom>
            <a:ln/>
          </p:spPr>
          <p:style>
            <a:lnRef idx="0">
              <a:schemeClr val="accent1"/>
            </a:lnRef>
            <a:fillRef idx="3">
              <a:schemeClr val="accent1"/>
            </a:fillRef>
            <a:effectRef idx="3">
              <a:schemeClr val="accent1"/>
            </a:effectRef>
            <a:fontRef idx="minor">
              <a:schemeClr val="lt1"/>
            </a:fontRef>
          </p:style>
          <p:txBody>
            <a:bodyPr spcFirstLastPara="1" wrap="square" lIns="15875" tIns="15875" rIns="15875" bIns="15875" anchor="ctr" anchorCtr="0">
              <a:noAutofit/>
            </a:bodyPr>
            <a:lstStyle/>
            <a:p>
              <a:pPr marL="0" marR="0" lvl="0" indent="0" algn="ctr" rtl="0">
                <a:lnSpc>
                  <a:spcPct val="90000"/>
                </a:lnSpc>
                <a:spcBef>
                  <a:spcPts val="0"/>
                </a:spcBef>
                <a:spcAft>
                  <a:spcPts val="0"/>
                </a:spcAft>
                <a:buClr>
                  <a:schemeClr val="lt1"/>
                </a:buClr>
                <a:buSzPts val="2500"/>
                <a:buFont typeface="Calibri"/>
                <a:buNone/>
              </a:pPr>
              <a:r>
                <a:rPr lang="en-US" sz="2500" err="1">
                  <a:solidFill>
                    <a:schemeClr val="lt1"/>
                  </a:solidFill>
                  <a:latin typeface="Calibri"/>
                  <a:ea typeface="Calibri"/>
                  <a:cs typeface="Calibri"/>
                  <a:sym typeface="Calibri"/>
                </a:rPr>
                <a:t>Hủy</a:t>
              </a:r>
              <a:r>
                <a:rPr lang="en-US" sz="2500">
                  <a:solidFill>
                    <a:schemeClr val="lt1"/>
                  </a:solidFill>
                  <a:latin typeface="Calibri"/>
                  <a:ea typeface="Calibri"/>
                  <a:cs typeface="Calibri"/>
                  <a:sym typeface="Calibri"/>
                </a:rPr>
                <a:t> u </a:t>
              </a:r>
              <a:r>
                <a:rPr lang="en-US" sz="2500" err="1">
                  <a:solidFill>
                    <a:schemeClr val="lt1"/>
                  </a:solidFill>
                  <a:latin typeface="Calibri"/>
                  <a:ea typeface="Calibri"/>
                  <a:cs typeface="Calibri"/>
                  <a:sym typeface="Calibri"/>
                </a:rPr>
                <a:t>tại</a:t>
              </a:r>
              <a:r>
                <a:rPr lang="en-US" sz="2500">
                  <a:solidFill>
                    <a:schemeClr val="lt1"/>
                  </a:solidFill>
                  <a:latin typeface="Calibri"/>
                  <a:ea typeface="Calibri"/>
                  <a:cs typeface="Calibri"/>
                  <a:sym typeface="Calibri"/>
                </a:rPr>
                <a:t> </a:t>
              </a:r>
              <a:r>
                <a:rPr lang="en-US" sz="2500" err="1">
                  <a:solidFill>
                    <a:schemeClr val="lt1"/>
                  </a:solidFill>
                  <a:latin typeface="Calibri"/>
                  <a:ea typeface="Calibri"/>
                  <a:cs typeface="Calibri"/>
                  <a:sym typeface="Calibri"/>
                </a:rPr>
                <a:t>chỗ</a:t>
              </a:r>
              <a:endParaRPr/>
            </a:p>
          </p:txBody>
        </p:sp>
        <p:sp>
          <p:nvSpPr>
            <p:cNvPr id="68" name="Google Shape;644;p50"/>
            <p:cNvSpPr/>
            <p:nvPr/>
          </p:nvSpPr>
          <p:spPr>
            <a:xfrm>
              <a:off x="5094433" y="1054483"/>
              <a:ext cx="1483060" cy="741530"/>
            </a:xfrm>
            <a:prstGeom prst="rect">
              <a:avLst/>
            </a:prstGeom>
            <a:ln/>
          </p:spPr>
          <p:style>
            <a:lnRef idx="0">
              <a:schemeClr val="accent1"/>
            </a:lnRef>
            <a:fillRef idx="3">
              <a:schemeClr val="accent1"/>
            </a:fillRef>
            <a:effectRef idx="3">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45;p50"/>
            <p:cNvSpPr txBox="1"/>
            <p:nvPr/>
          </p:nvSpPr>
          <p:spPr>
            <a:xfrm>
              <a:off x="5094433" y="1054483"/>
              <a:ext cx="1483060" cy="741530"/>
            </a:xfrm>
            <a:prstGeom prst="rect">
              <a:avLst/>
            </a:prstGeom>
            <a:ln/>
          </p:spPr>
          <p:style>
            <a:lnRef idx="0">
              <a:schemeClr val="accent1"/>
            </a:lnRef>
            <a:fillRef idx="3">
              <a:schemeClr val="accent1"/>
            </a:fillRef>
            <a:effectRef idx="3">
              <a:schemeClr val="accent1"/>
            </a:effectRef>
            <a:fontRef idx="minor">
              <a:schemeClr val="lt1"/>
            </a:fontRef>
          </p:style>
          <p:txBody>
            <a:bodyPr spcFirstLastPara="1" wrap="square" lIns="15875" tIns="15875" rIns="15875" bIns="15875" anchor="ctr" anchorCtr="0">
              <a:noAutofit/>
            </a:bodyPr>
            <a:lstStyle/>
            <a:p>
              <a:pPr marL="0" marR="0" lvl="0" indent="0" algn="ctr" rtl="0">
                <a:lnSpc>
                  <a:spcPct val="90000"/>
                </a:lnSpc>
                <a:spcBef>
                  <a:spcPts val="0"/>
                </a:spcBef>
                <a:spcAft>
                  <a:spcPts val="0"/>
                </a:spcAft>
                <a:buClr>
                  <a:schemeClr val="lt1"/>
                </a:buClr>
                <a:buSzPts val="2500"/>
                <a:buFont typeface="Calibri"/>
                <a:buNone/>
              </a:pPr>
              <a:r>
                <a:rPr lang="en-US" sz="2500" err="1">
                  <a:solidFill>
                    <a:schemeClr val="lt1"/>
                  </a:solidFill>
                  <a:latin typeface="Times New Roman" panose="02020603050405020304" pitchFamily="18" charset="0"/>
                  <a:ea typeface="Calibri"/>
                  <a:cs typeface="Times New Roman" panose="02020603050405020304" pitchFamily="18" charset="0"/>
                  <a:sym typeface="Calibri"/>
                </a:rPr>
                <a:t>Giảm</a:t>
              </a:r>
              <a:r>
                <a:rPr lang="en-US" sz="2500">
                  <a:solidFill>
                    <a:schemeClr val="lt1"/>
                  </a:solidFill>
                  <a:latin typeface="Times New Roman" panose="02020603050405020304" pitchFamily="18" charset="0"/>
                  <a:ea typeface="Calibri"/>
                  <a:cs typeface="Times New Roman" panose="02020603050405020304" pitchFamily="18" charset="0"/>
                  <a:sym typeface="Calibri"/>
                </a:rPr>
                <a:t> </a:t>
              </a:r>
              <a:r>
                <a:rPr lang="en-US" sz="2500" err="1">
                  <a:solidFill>
                    <a:schemeClr val="lt1"/>
                  </a:solidFill>
                  <a:latin typeface="Times New Roman" panose="02020603050405020304" pitchFamily="18" charset="0"/>
                  <a:ea typeface="Calibri"/>
                  <a:cs typeface="Times New Roman" panose="02020603050405020304" pitchFamily="18" charset="0"/>
                  <a:sym typeface="Calibri"/>
                </a:rPr>
                <a:t>nhẹ</a:t>
              </a:r>
              <a:endParaRPr>
                <a:latin typeface="Times New Roman" panose="02020603050405020304" pitchFamily="18" charset="0"/>
                <a:cs typeface="Times New Roman" panose="02020603050405020304" pitchFamily="18" charset="0"/>
              </a:endParaRPr>
            </a:p>
          </p:txBody>
        </p:sp>
        <p:sp>
          <p:nvSpPr>
            <p:cNvPr id="70" name="Google Shape;646;p50"/>
            <p:cNvSpPr/>
            <p:nvPr/>
          </p:nvSpPr>
          <p:spPr>
            <a:xfrm>
              <a:off x="4197182" y="2107456"/>
              <a:ext cx="1483060" cy="741530"/>
            </a:xfrm>
            <a:prstGeom prst="rect">
              <a:avLst/>
            </a:prstGeom>
            <a:ln/>
          </p:spPr>
          <p:style>
            <a:lnRef idx="0">
              <a:schemeClr val="accent1"/>
            </a:lnRef>
            <a:fillRef idx="3">
              <a:schemeClr val="accent1"/>
            </a:fillRef>
            <a:effectRef idx="3">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647;p50"/>
            <p:cNvSpPr txBox="1"/>
            <p:nvPr/>
          </p:nvSpPr>
          <p:spPr>
            <a:xfrm>
              <a:off x="4197182" y="2107455"/>
              <a:ext cx="1483060" cy="741529"/>
            </a:xfrm>
            <a:prstGeom prst="rect">
              <a:avLst/>
            </a:prstGeom>
            <a:ln/>
          </p:spPr>
          <p:style>
            <a:lnRef idx="0">
              <a:schemeClr val="accent1"/>
            </a:lnRef>
            <a:fillRef idx="3">
              <a:schemeClr val="accent1"/>
            </a:fillRef>
            <a:effectRef idx="3">
              <a:schemeClr val="accent1"/>
            </a:effectRef>
            <a:fontRef idx="minor">
              <a:schemeClr val="lt1"/>
            </a:fontRef>
          </p:style>
          <p:txBody>
            <a:bodyPr spcFirstLastPara="1" wrap="square" lIns="15875" tIns="15875" rIns="15875" bIns="15875" anchor="ctr" anchorCtr="0">
              <a:noAutofit/>
            </a:bodyPr>
            <a:lstStyle/>
            <a:p>
              <a:pPr marL="0" marR="0" lvl="0" indent="0" algn="ctr" rtl="0">
                <a:lnSpc>
                  <a:spcPct val="90000"/>
                </a:lnSpc>
                <a:spcBef>
                  <a:spcPts val="0"/>
                </a:spcBef>
                <a:spcAft>
                  <a:spcPts val="0"/>
                </a:spcAft>
                <a:buClr>
                  <a:schemeClr val="lt1"/>
                </a:buClr>
                <a:buSzPts val="2500"/>
                <a:buFont typeface="Calibri"/>
                <a:buNone/>
              </a:pPr>
              <a:r>
                <a:rPr lang="en-US" sz="2500" err="1">
                  <a:solidFill>
                    <a:schemeClr val="lt1"/>
                  </a:solidFill>
                  <a:latin typeface="Times New Roman" panose="02020603050405020304" pitchFamily="18" charset="0"/>
                  <a:ea typeface="Calibri"/>
                  <a:cs typeface="Times New Roman" panose="02020603050405020304" pitchFamily="18" charset="0"/>
                  <a:sym typeface="Calibri"/>
                </a:rPr>
                <a:t>Điều</a:t>
              </a:r>
              <a:r>
                <a:rPr lang="en-US" sz="2500">
                  <a:solidFill>
                    <a:schemeClr val="lt1"/>
                  </a:solidFill>
                  <a:latin typeface="Times New Roman" panose="02020603050405020304" pitchFamily="18" charset="0"/>
                  <a:ea typeface="Calibri"/>
                  <a:cs typeface="Times New Roman" panose="02020603050405020304" pitchFamily="18" charset="0"/>
                  <a:sym typeface="Calibri"/>
                </a:rPr>
                <a:t> </a:t>
              </a:r>
              <a:r>
                <a:rPr lang="en-US" sz="2500" err="1">
                  <a:solidFill>
                    <a:schemeClr val="lt1"/>
                  </a:solidFill>
                  <a:latin typeface="Times New Roman" panose="02020603050405020304" pitchFamily="18" charset="0"/>
                  <a:ea typeface="Calibri"/>
                  <a:cs typeface="Times New Roman" panose="02020603050405020304" pitchFamily="18" charset="0"/>
                  <a:sym typeface="Calibri"/>
                </a:rPr>
                <a:t>trị</a:t>
              </a:r>
              <a:r>
                <a:rPr lang="en-US" sz="2500">
                  <a:solidFill>
                    <a:schemeClr val="lt1"/>
                  </a:solidFill>
                  <a:latin typeface="Times New Roman" panose="02020603050405020304" pitchFamily="18" charset="0"/>
                  <a:ea typeface="Calibri"/>
                  <a:cs typeface="Times New Roman" panose="02020603050405020304" pitchFamily="18" charset="0"/>
                  <a:sym typeface="Calibri"/>
                </a:rPr>
                <a:t> </a:t>
              </a:r>
              <a:r>
                <a:rPr lang="en-US" sz="2500" err="1">
                  <a:solidFill>
                    <a:schemeClr val="lt1"/>
                  </a:solidFill>
                  <a:latin typeface="Times New Roman" panose="02020603050405020304" pitchFamily="18" charset="0"/>
                  <a:ea typeface="Calibri"/>
                  <a:cs typeface="Times New Roman" panose="02020603050405020304" pitchFamily="18" charset="0"/>
                  <a:sym typeface="Calibri"/>
                </a:rPr>
                <a:t>tại</a:t>
              </a:r>
              <a:r>
                <a:rPr lang="en-US" sz="2500">
                  <a:solidFill>
                    <a:schemeClr val="lt1"/>
                  </a:solidFill>
                  <a:latin typeface="Times New Roman" panose="02020603050405020304" pitchFamily="18" charset="0"/>
                  <a:ea typeface="Calibri"/>
                  <a:cs typeface="Times New Roman" panose="02020603050405020304" pitchFamily="18" charset="0"/>
                  <a:sym typeface="Calibri"/>
                </a:rPr>
                <a:t> </a:t>
              </a:r>
              <a:r>
                <a:rPr lang="en-US" sz="2500" err="1">
                  <a:solidFill>
                    <a:schemeClr val="lt1"/>
                  </a:solidFill>
                  <a:latin typeface="Times New Roman" panose="02020603050405020304" pitchFamily="18" charset="0"/>
                  <a:ea typeface="Calibri"/>
                  <a:cs typeface="Times New Roman" panose="02020603050405020304" pitchFamily="18" charset="0"/>
                  <a:sym typeface="Calibri"/>
                </a:rPr>
                <a:t>chỗ</a:t>
              </a:r>
              <a:endParaRPr>
                <a:latin typeface="Times New Roman" panose="02020603050405020304" pitchFamily="18" charset="0"/>
                <a:cs typeface="Times New Roman" panose="02020603050405020304" pitchFamily="18" charset="0"/>
              </a:endParaRPr>
            </a:p>
          </p:txBody>
        </p:sp>
        <p:sp>
          <p:nvSpPr>
            <p:cNvPr id="72" name="Google Shape;648;p50"/>
            <p:cNvSpPr/>
            <p:nvPr/>
          </p:nvSpPr>
          <p:spPr>
            <a:xfrm>
              <a:off x="4567947" y="3160429"/>
              <a:ext cx="1483060" cy="741530"/>
            </a:xfrm>
            <a:prstGeom prst="rect">
              <a:avLst/>
            </a:prstGeom>
            <a:ln/>
          </p:spPr>
          <p:style>
            <a:lnRef idx="0">
              <a:schemeClr val="accent1"/>
            </a:lnRef>
            <a:fillRef idx="3">
              <a:schemeClr val="accent1"/>
            </a:fillRef>
            <a:effectRef idx="3">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649;p50"/>
            <p:cNvSpPr txBox="1"/>
            <p:nvPr/>
          </p:nvSpPr>
          <p:spPr>
            <a:xfrm>
              <a:off x="4567947" y="3160429"/>
              <a:ext cx="1483060" cy="741530"/>
            </a:xfrm>
            <a:prstGeom prst="rect">
              <a:avLst/>
            </a:prstGeom>
            <a:ln/>
          </p:spPr>
          <p:style>
            <a:lnRef idx="0">
              <a:schemeClr val="accent1"/>
            </a:lnRef>
            <a:fillRef idx="3">
              <a:schemeClr val="accent1"/>
            </a:fillRef>
            <a:effectRef idx="3">
              <a:schemeClr val="accent1"/>
            </a:effectRef>
            <a:fontRef idx="minor">
              <a:schemeClr val="lt1"/>
            </a:fontRef>
          </p:style>
          <p:txBody>
            <a:bodyPr spcFirstLastPara="1" wrap="square" lIns="15875" tIns="15875" rIns="15875" bIns="15875" anchor="ctr" anchorCtr="0">
              <a:noAutofit/>
            </a:bodyPr>
            <a:lstStyle/>
            <a:p>
              <a:pPr marL="0" marR="0" lvl="0" indent="0" algn="ctr" rtl="0">
                <a:lnSpc>
                  <a:spcPct val="90000"/>
                </a:lnSpc>
                <a:spcBef>
                  <a:spcPts val="0"/>
                </a:spcBef>
                <a:spcAft>
                  <a:spcPts val="0"/>
                </a:spcAft>
                <a:buClr>
                  <a:schemeClr val="lt1"/>
                </a:buClr>
                <a:buSzPts val="2500"/>
                <a:buFont typeface="Calibri"/>
                <a:buNone/>
              </a:pPr>
              <a:r>
                <a:rPr lang="en-US" sz="2500">
                  <a:solidFill>
                    <a:schemeClr val="lt1"/>
                  </a:solidFill>
                  <a:latin typeface="Times New Roman" panose="02020603050405020304" pitchFamily="18" charset="0"/>
                  <a:ea typeface="Calibri"/>
                  <a:cs typeface="Times New Roman" panose="02020603050405020304" pitchFamily="18" charset="0"/>
                  <a:sym typeface="Calibri"/>
                </a:rPr>
                <a:t>TACE</a:t>
              </a:r>
              <a:endParaRPr>
                <a:latin typeface="Times New Roman" panose="02020603050405020304" pitchFamily="18" charset="0"/>
                <a:cs typeface="Times New Roman" panose="02020603050405020304" pitchFamily="18" charset="0"/>
              </a:endParaRPr>
            </a:p>
          </p:txBody>
        </p:sp>
        <p:sp>
          <p:nvSpPr>
            <p:cNvPr id="74" name="Google Shape;650;p50"/>
            <p:cNvSpPr/>
            <p:nvPr/>
          </p:nvSpPr>
          <p:spPr>
            <a:xfrm>
              <a:off x="4567947" y="4213402"/>
              <a:ext cx="1483060" cy="741530"/>
            </a:xfrm>
            <a:prstGeom prst="rect">
              <a:avLst/>
            </a:prstGeom>
            <a:ln/>
          </p:spPr>
          <p:style>
            <a:lnRef idx="0">
              <a:schemeClr val="accent1"/>
            </a:lnRef>
            <a:fillRef idx="3">
              <a:schemeClr val="accent1"/>
            </a:fillRef>
            <a:effectRef idx="3">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651;p50"/>
            <p:cNvSpPr txBox="1"/>
            <p:nvPr/>
          </p:nvSpPr>
          <p:spPr>
            <a:xfrm>
              <a:off x="4567947" y="4213402"/>
              <a:ext cx="1483060" cy="741530"/>
            </a:xfrm>
            <a:prstGeom prst="rect">
              <a:avLst/>
            </a:prstGeom>
            <a:ln/>
          </p:spPr>
          <p:style>
            <a:lnRef idx="0">
              <a:schemeClr val="accent1"/>
            </a:lnRef>
            <a:fillRef idx="3">
              <a:schemeClr val="accent1"/>
            </a:fillRef>
            <a:effectRef idx="3">
              <a:schemeClr val="accent1"/>
            </a:effectRef>
            <a:fontRef idx="minor">
              <a:schemeClr val="lt1"/>
            </a:fontRef>
          </p:style>
          <p:txBody>
            <a:bodyPr spcFirstLastPara="1" wrap="square" lIns="15875" tIns="15875" rIns="15875" bIns="15875" anchor="ctr" anchorCtr="0">
              <a:noAutofit/>
            </a:bodyPr>
            <a:lstStyle/>
            <a:p>
              <a:pPr marL="0" marR="0" lvl="0" indent="0" algn="ctr" rtl="0">
                <a:lnSpc>
                  <a:spcPct val="90000"/>
                </a:lnSpc>
                <a:spcBef>
                  <a:spcPts val="0"/>
                </a:spcBef>
                <a:spcAft>
                  <a:spcPts val="0"/>
                </a:spcAft>
                <a:buClr>
                  <a:schemeClr val="lt1"/>
                </a:buClr>
                <a:buSzPts val="2500"/>
                <a:buFont typeface="Calibri"/>
                <a:buNone/>
              </a:pPr>
              <a:r>
                <a:rPr lang="en-US" sz="2500">
                  <a:solidFill>
                    <a:schemeClr val="lt1"/>
                  </a:solidFill>
                  <a:latin typeface="Times New Roman" panose="02020603050405020304" pitchFamily="18" charset="0"/>
                  <a:ea typeface="Calibri"/>
                  <a:cs typeface="Times New Roman" panose="02020603050405020304" pitchFamily="18" charset="0"/>
                  <a:sym typeface="Calibri"/>
                </a:rPr>
                <a:t>HAIC</a:t>
              </a:r>
              <a:endParaRPr>
                <a:latin typeface="Times New Roman" panose="02020603050405020304" pitchFamily="18" charset="0"/>
                <a:cs typeface="Times New Roman" panose="02020603050405020304" pitchFamily="18" charset="0"/>
              </a:endParaRPr>
            </a:p>
          </p:txBody>
        </p:sp>
        <p:sp>
          <p:nvSpPr>
            <p:cNvPr id="76" name="Google Shape;652;p50"/>
            <p:cNvSpPr/>
            <p:nvPr/>
          </p:nvSpPr>
          <p:spPr>
            <a:xfrm>
              <a:off x="4567947" y="5266375"/>
              <a:ext cx="1483060" cy="741530"/>
            </a:xfrm>
            <a:prstGeom prst="rect">
              <a:avLst/>
            </a:prstGeom>
            <a:ln/>
          </p:spPr>
          <p:style>
            <a:lnRef idx="0">
              <a:schemeClr val="accent1"/>
            </a:lnRef>
            <a:fillRef idx="3">
              <a:schemeClr val="accent1"/>
            </a:fillRef>
            <a:effectRef idx="3">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53;p50"/>
            <p:cNvSpPr txBox="1"/>
            <p:nvPr/>
          </p:nvSpPr>
          <p:spPr>
            <a:xfrm>
              <a:off x="4567947" y="5266375"/>
              <a:ext cx="1483060" cy="741530"/>
            </a:xfrm>
            <a:prstGeom prst="rect">
              <a:avLst/>
            </a:prstGeom>
            <a:ln/>
          </p:spPr>
          <p:style>
            <a:lnRef idx="0">
              <a:schemeClr val="accent1"/>
            </a:lnRef>
            <a:fillRef idx="3">
              <a:schemeClr val="accent1"/>
            </a:fillRef>
            <a:effectRef idx="3">
              <a:schemeClr val="accent1"/>
            </a:effectRef>
            <a:fontRef idx="minor">
              <a:schemeClr val="lt1"/>
            </a:fontRef>
          </p:style>
          <p:txBody>
            <a:bodyPr spcFirstLastPara="1" wrap="square" lIns="15875" tIns="15875" rIns="15875" bIns="15875" anchor="ctr" anchorCtr="0">
              <a:noAutofit/>
            </a:bodyPr>
            <a:lstStyle/>
            <a:p>
              <a:pPr marL="0" marR="0" lvl="0" indent="0" algn="ctr" rtl="0">
                <a:lnSpc>
                  <a:spcPct val="90000"/>
                </a:lnSpc>
                <a:spcBef>
                  <a:spcPts val="0"/>
                </a:spcBef>
                <a:spcAft>
                  <a:spcPts val="0"/>
                </a:spcAft>
                <a:buClr>
                  <a:schemeClr val="lt1"/>
                </a:buClr>
                <a:buSzPts val="2500"/>
                <a:buFont typeface="Calibri"/>
                <a:buNone/>
              </a:pPr>
              <a:r>
                <a:rPr lang="en-US" sz="2500">
                  <a:solidFill>
                    <a:schemeClr val="lt1"/>
                  </a:solidFill>
                  <a:latin typeface="Times New Roman" panose="02020603050405020304" pitchFamily="18" charset="0"/>
                  <a:ea typeface="Calibri"/>
                  <a:cs typeface="Times New Roman" panose="02020603050405020304" pitchFamily="18" charset="0"/>
                  <a:sym typeface="Calibri"/>
                </a:rPr>
                <a:t>SIRT</a:t>
              </a:r>
              <a:endParaRPr>
                <a:latin typeface="Times New Roman" panose="02020603050405020304" pitchFamily="18" charset="0"/>
                <a:cs typeface="Times New Roman" panose="02020603050405020304" pitchFamily="18" charset="0"/>
              </a:endParaRPr>
            </a:p>
          </p:txBody>
        </p:sp>
        <p:sp>
          <p:nvSpPr>
            <p:cNvPr id="78" name="Google Shape;654;p50"/>
            <p:cNvSpPr/>
            <p:nvPr/>
          </p:nvSpPr>
          <p:spPr>
            <a:xfrm>
              <a:off x="5991685" y="2107456"/>
              <a:ext cx="1483060" cy="741530"/>
            </a:xfrm>
            <a:prstGeom prst="rect">
              <a:avLst/>
            </a:prstGeom>
            <a:ln/>
          </p:spPr>
          <p:style>
            <a:lnRef idx="0">
              <a:schemeClr val="accent1"/>
            </a:lnRef>
            <a:fillRef idx="3">
              <a:schemeClr val="accent1"/>
            </a:fillRef>
            <a:effectRef idx="3">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55;p50"/>
            <p:cNvSpPr txBox="1"/>
            <p:nvPr/>
          </p:nvSpPr>
          <p:spPr>
            <a:xfrm>
              <a:off x="5991685" y="2107456"/>
              <a:ext cx="1483060" cy="741530"/>
            </a:xfrm>
            <a:prstGeom prst="rect">
              <a:avLst/>
            </a:prstGeom>
            <a:ln/>
          </p:spPr>
          <p:style>
            <a:lnRef idx="0">
              <a:schemeClr val="accent1"/>
            </a:lnRef>
            <a:fillRef idx="3">
              <a:schemeClr val="accent1"/>
            </a:fillRef>
            <a:effectRef idx="3">
              <a:schemeClr val="accent1"/>
            </a:effectRef>
            <a:fontRef idx="minor">
              <a:schemeClr val="lt1"/>
            </a:fontRef>
          </p:style>
          <p:txBody>
            <a:bodyPr spcFirstLastPara="1" wrap="square" lIns="15875" tIns="15875" rIns="15875" bIns="15875" anchor="ctr" anchorCtr="0">
              <a:noAutofit/>
            </a:bodyPr>
            <a:lstStyle/>
            <a:p>
              <a:pPr marL="0" marR="0" lvl="0" indent="0" algn="ctr" rtl="0">
                <a:lnSpc>
                  <a:spcPct val="90000"/>
                </a:lnSpc>
                <a:spcBef>
                  <a:spcPts val="0"/>
                </a:spcBef>
                <a:spcAft>
                  <a:spcPts val="0"/>
                </a:spcAft>
                <a:buClr>
                  <a:schemeClr val="lt1"/>
                </a:buClr>
                <a:buSzPts val="2500"/>
                <a:buFont typeface="Calibri"/>
                <a:buNone/>
              </a:pPr>
              <a:r>
                <a:rPr lang="en-US" sz="2500">
                  <a:solidFill>
                    <a:schemeClr val="lt1"/>
                  </a:solidFill>
                  <a:latin typeface="Times New Roman" panose="02020603050405020304" pitchFamily="18" charset="0"/>
                  <a:ea typeface="Calibri"/>
                  <a:cs typeface="Times New Roman" panose="02020603050405020304" pitchFamily="18" charset="0"/>
                  <a:sym typeface="Calibri"/>
                </a:rPr>
                <a:t>Toàn thân</a:t>
              </a:r>
              <a:endParaRPr>
                <a:latin typeface="Times New Roman" panose="02020603050405020304" pitchFamily="18" charset="0"/>
                <a:cs typeface="Times New Roman" panose="02020603050405020304" pitchFamily="18" charset="0"/>
              </a:endParaRPr>
            </a:p>
          </p:txBody>
        </p:sp>
        <p:sp>
          <p:nvSpPr>
            <p:cNvPr id="80" name="Google Shape;656;p50"/>
            <p:cNvSpPr/>
            <p:nvPr/>
          </p:nvSpPr>
          <p:spPr>
            <a:xfrm>
              <a:off x="6362450" y="3160429"/>
              <a:ext cx="1483060" cy="741530"/>
            </a:xfrm>
            <a:prstGeom prst="rect">
              <a:avLst/>
            </a:prstGeom>
            <a:ln/>
          </p:spPr>
          <p:style>
            <a:lnRef idx="0">
              <a:schemeClr val="accent1"/>
            </a:lnRef>
            <a:fillRef idx="3">
              <a:schemeClr val="accent1"/>
            </a:fillRef>
            <a:effectRef idx="3">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57;p50"/>
            <p:cNvSpPr txBox="1"/>
            <p:nvPr/>
          </p:nvSpPr>
          <p:spPr>
            <a:xfrm>
              <a:off x="6362450" y="3160429"/>
              <a:ext cx="1483060" cy="741530"/>
            </a:xfrm>
            <a:prstGeom prst="rect">
              <a:avLst/>
            </a:prstGeom>
            <a:ln/>
          </p:spPr>
          <p:style>
            <a:lnRef idx="0">
              <a:schemeClr val="accent1"/>
            </a:lnRef>
            <a:fillRef idx="3">
              <a:schemeClr val="accent1"/>
            </a:fillRef>
            <a:effectRef idx="3">
              <a:schemeClr val="accent1"/>
            </a:effectRef>
            <a:fontRef idx="minor">
              <a:schemeClr val="lt1"/>
            </a:fontRef>
          </p:style>
          <p:txBody>
            <a:bodyPr spcFirstLastPara="1" wrap="square" lIns="15875" tIns="15875" rIns="15875" bIns="15875" anchor="ctr" anchorCtr="0">
              <a:noAutofit/>
            </a:bodyPr>
            <a:lstStyle/>
            <a:p>
              <a:pPr marL="0" marR="0" lvl="0" indent="0" algn="ctr" rtl="0">
                <a:lnSpc>
                  <a:spcPct val="90000"/>
                </a:lnSpc>
                <a:spcBef>
                  <a:spcPts val="0"/>
                </a:spcBef>
                <a:spcAft>
                  <a:spcPts val="0"/>
                </a:spcAft>
                <a:buClr>
                  <a:schemeClr val="lt1"/>
                </a:buClr>
                <a:buSzPts val="2500"/>
                <a:buFont typeface="Calibri"/>
                <a:buNone/>
              </a:pPr>
              <a:r>
                <a:rPr lang="en-US" sz="2500" err="1">
                  <a:solidFill>
                    <a:schemeClr val="lt1"/>
                  </a:solidFill>
                  <a:latin typeface="Times New Roman" panose="02020603050405020304" pitchFamily="18" charset="0"/>
                  <a:ea typeface="Calibri"/>
                  <a:cs typeface="Times New Roman" panose="02020603050405020304" pitchFamily="18" charset="0"/>
                  <a:sym typeface="Calibri"/>
                </a:rPr>
                <a:t>Nhắm</a:t>
              </a:r>
              <a:r>
                <a:rPr lang="en-US" sz="2500">
                  <a:solidFill>
                    <a:schemeClr val="lt1"/>
                  </a:solidFill>
                  <a:latin typeface="Times New Roman" panose="02020603050405020304" pitchFamily="18" charset="0"/>
                  <a:ea typeface="Calibri"/>
                  <a:cs typeface="Times New Roman" panose="02020603050405020304" pitchFamily="18" charset="0"/>
                  <a:sym typeface="Calibri"/>
                </a:rPr>
                <a:t> </a:t>
              </a:r>
              <a:r>
                <a:rPr lang="en-US" sz="2500" err="1">
                  <a:solidFill>
                    <a:schemeClr val="lt1"/>
                  </a:solidFill>
                  <a:latin typeface="Times New Roman" panose="02020603050405020304" pitchFamily="18" charset="0"/>
                  <a:ea typeface="Calibri"/>
                  <a:cs typeface="Times New Roman" panose="02020603050405020304" pitchFamily="18" charset="0"/>
                  <a:sym typeface="Calibri"/>
                </a:rPr>
                <a:t>trúng</a:t>
              </a:r>
              <a:r>
                <a:rPr lang="en-US" sz="2500">
                  <a:solidFill>
                    <a:schemeClr val="lt1"/>
                  </a:solidFill>
                  <a:latin typeface="Times New Roman" panose="02020603050405020304" pitchFamily="18" charset="0"/>
                  <a:ea typeface="Calibri"/>
                  <a:cs typeface="Times New Roman" panose="02020603050405020304" pitchFamily="18" charset="0"/>
                  <a:sym typeface="Calibri"/>
                </a:rPr>
                <a:t> </a:t>
              </a:r>
              <a:r>
                <a:rPr lang="en-US" sz="2500" err="1">
                  <a:solidFill>
                    <a:schemeClr val="lt1"/>
                  </a:solidFill>
                  <a:latin typeface="Times New Roman" panose="02020603050405020304" pitchFamily="18" charset="0"/>
                  <a:ea typeface="Calibri"/>
                  <a:cs typeface="Times New Roman" panose="02020603050405020304" pitchFamily="18" charset="0"/>
                  <a:sym typeface="Calibri"/>
                </a:rPr>
                <a:t>đích</a:t>
              </a:r>
              <a:endParaRPr>
                <a:latin typeface="Times New Roman" panose="02020603050405020304" pitchFamily="18" charset="0"/>
                <a:cs typeface="Times New Roman" panose="02020603050405020304" pitchFamily="18" charset="0"/>
              </a:endParaRPr>
            </a:p>
          </p:txBody>
        </p:sp>
        <p:sp>
          <p:nvSpPr>
            <p:cNvPr id="82" name="Google Shape;658;p50"/>
            <p:cNvSpPr/>
            <p:nvPr/>
          </p:nvSpPr>
          <p:spPr>
            <a:xfrm>
              <a:off x="6362450" y="4213402"/>
              <a:ext cx="1483060" cy="741530"/>
            </a:xfrm>
            <a:prstGeom prst="rect">
              <a:avLst/>
            </a:prstGeom>
            <a:ln/>
          </p:spPr>
          <p:style>
            <a:lnRef idx="0">
              <a:schemeClr val="accent1"/>
            </a:lnRef>
            <a:fillRef idx="3">
              <a:schemeClr val="accent1"/>
            </a:fillRef>
            <a:effectRef idx="3">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59;p50"/>
            <p:cNvSpPr txBox="1"/>
            <p:nvPr/>
          </p:nvSpPr>
          <p:spPr>
            <a:xfrm>
              <a:off x="6362450" y="4213402"/>
              <a:ext cx="1483060" cy="741530"/>
            </a:xfrm>
            <a:prstGeom prst="rect">
              <a:avLst/>
            </a:prstGeom>
            <a:ln/>
          </p:spPr>
          <p:style>
            <a:lnRef idx="0">
              <a:schemeClr val="accent1"/>
            </a:lnRef>
            <a:fillRef idx="3">
              <a:schemeClr val="accent1"/>
            </a:fillRef>
            <a:effectRef idx="3">
              <a:schemeClr val="accent1"/>
            </a:effectRef>
            <a:fontRef idx="minor">
              <a:schemeClr val="lt1"/>
            </a:fontRef>
          </p:style>
          <p:txBody>
            <a:bodyPr spcFirstLastPara="1" wrap="square" lIns="15875" tIns="15875" rIns="15875" bIns="15875" anchor="ctr" anchorCtr="0">
              <a:noAutofit/>
            </a:bodyPr>
            <a:lstStyle/>
            <a:p>
              <a:pPr marL="0" marR="0" lvl="0" indent="0" algn="ctr" rtl="0">
                <a:lnSpc>
                  <a:spcPct val="90000"/>
                </a:lnSpc>
                <a:spcBef>
                  <a:spcPts val="0"/>
                </a:spcBef>
                <a:spcAft>
                  <a:spcPts val="0"/>
                </a:spcAft>
                <a:buClr>
                  <a:schemeClr val="lt1"/>
                </a:buClr>
                <a:buSzPts val="2500"/>
                <a:buFont typeface="Calibri"/>
                <a:buNone/>
              </a:pPr>
              <a:r>
                <a:rPr lang="en-US" sz="2500" err="1">
                  <a:solidFill>
                    <a:schemeClr val="lt1"/>
                  </a:solidFill>
                  <a:latin typeface="Times New Roman" panose="02020603050405020304" pitchFamily="18" charset="0"/>
                  <a:ea typeface="Calibri"/>
                  <a:cs typeface="Times New Roman" panose="02020603050405020304" pitchFamily="18" charset="0"/>
                  <a:sym typeface="Calibri"/>
                </a:rPr>
                <a:t>Miễn</a:t>
              </a:r>
              <a:r>
                <a:rPr lang="en-US" sz="2500">
                  <a:solidFill>
                    <a:schemeClr val="lt1"/>
                  </a:solidFill>
                  <a:latin typeface="Times New Roman" panose="02020603050405020304" pitchFamily="18" charset="0"/>
                  <a:ea typeface="Calibri"/>
                  <a:cs typeface="Times New Roman" panose="02020603050405020304" pitchFamily="18" charset="0"/>
                  <a:sym typeface="Calibri"/>
                </a:rPr>
                <a:t> </a:t>
              </a:r>
              <a:r>
                <a:rPr lang="en-US" sz="2500" err="1">
                  <a:solidFill>
                    <a:schemeClr val="lt1"/>
                  </a:solidFill>
                  <a:latin typeface="Times New Roman" panose="02020603050405020304" pitchFamily="18" charset="0"/>
                  <a:ea typeface="Calibri"/>
                  <a:cs typeface="Times New Roman" panose="02020603050405020304" pitchFamily="18" charset="0"/>
                  <a:sym typeface="Calibri"/>
                </a:rPr>
                <a:t>dịch</a:t>
              </a:r>
              <a:endParaRPr>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88550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anim calcmode="lin" valueType="num">
                                      <p:cBhvr additive="base">
                                        <p:cTn id="13" dur="500" fill="hold"/>
                                        <p:tgtEl>
                                          <p:spTgt spid="45"/>
                                        </p:tgtEl>
                                        <p:attrNameLst>
                                          <p:attrName>ppt_x</p:attrName>
                                        </p:attrNameLst>
                                      </p:cBhvr>
                                      <p:tavLst>
                                        <p:tav tm="0">
                                          <p:val>
                                            <p:strVal val="#ppt_x"/>
                                          </p:val>
                                        </p:tav>
                                        <p:tav tm="100000">
                                          <p:val>
                                            <p:strVal val="#ppt_x"/>
                                          </p:val>
                                        </p:tav>
                                      </p:tavLst>
                                    </p:anim>
                                    <p:anim calcmode="lin" valueType="num">
                                      <p:cBhvr additive="base">
                                        <p:cTn id="14"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latin typeface="Times New Roman" panose="02020603050405020304" pitchFamily="18" charset="0"/>
                <a:cs typeface="Times New Roman" panose="02020603050405020304" pitchFamily="18" charset="0"/>
              </a:rPr>
              <a:t>Điều trị: phẫu thuật cắt gan</a:t>
            </a:r>
            <a:endParaRPr lang="en-US">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81193" y="2180497"/>
            <a:ext cx="5169368" cy="3468464"/>
          </a:xfrm>
        </p:spPr>
        <p:txBody>
          <a:bodyPr/>
          <a:lstStyle/>
          <a:p>
            <a:pPr marL="305435" indent="-305435">
              <a:buFont typeface="Wingdings" pitchFamily="2" charset="2"/>
              <a:buChar char="q"/>
            </a:pPr>
            <a:r>
              <a:rPr lang="vi-VN" err="1">
                <a:solidFill>
                  <a:schemeClr val="tx1"/>
                </a:solidFill>
                <a:latin typeface="Times New Roman"/>
                <a:cs typeface="Times New Roman"/>
              </a:rPr>
              <a:t>Mục</a:t>
            </a:r>
            <a:r>
              <a:rPr lang="vi-VN">
                <a:solidFill>
                  <a:schemeClr val="tx1"/>
                </a:solidFill>
                <a:latin typeface="Times New Roman"/>
                <a:cs typeface="Times New Roman"/>
              </a:rPr>
              <a:t> tiêu : </a:t>
            </a:r>
            <a:r>
              <a:rPr lang="vi-VN" err="1">
                <a:solidFill>
                  <a:schemeClr val="tx1"/>
                </a:solidFill>
                <a:latin typeface="Times New Roman"/>
                <a:cs typeface="Times New Roman"/>
              </a:rPr>
              <a:t>cắt</a:t>
            </a:r>
            <a:r>
              <a:rPr lang="vi-VN">
                <a:solidFill>
                  <a:schemeClr val="tx1"/>
                </a:solidFill>
                <a:latin typeface="Times New Roman"/>
                <a:cs typeface="Times New Roman"/>
              </a:rPr>
              <a:t> </a:t>
            </a:r>
            <a:r>
              <a:rPr lang="vi-VN" err="1">
                <a:solidFill>
                  <a:schemeClr val="tx1"/>
                </a:solidFill>
                <a:latin typeface="Times New Roman"/>
                <a:cs typeface="Times New Roman"/>
              </a:rPr>
              <a:t>bỏ</a:t>
            </a:r>
            <a:r>
              <a:rPr lang="vi-VN">
                <a:solidFill>
                  <a:schemeClr val="tx1"/>
                </a:solidFill>
                <a:latin typeface="Times New Roman"/>
                <a:cs typeface="Times New Roman"/>
              </a:rPr>
              <a:t> </a:t>
            </a:r>
            <a:r>
              <a:rPr lang="vi-VN" err="1">
                <a:solidFill>
                  <a:schemeClr val="tx1"/>
                </a:solidFill>
                <a:latin typeface="Times New Roman"/>
                <a:cs typeface="Times New Roman"/>
              </a:rPr>
              <a:t>phần</a:t>
            </a:r>
            <a:r>
              <a:rPr lang="vi-VN">
                <a:solidFill>
                  <a:schemeClr val="tx1"/>
                </a:solidFill>
                <a:latin typeface="Times New Roman"/>
                <a:cs typeface="Times New Roman"/>
              </a:rPr>
              <a:t> gan mang </a:t>
            </a:r>
            <a:r>
              <a:rPr lang="vi-VN" err="1">
                <a:solidFill>
                  <a:schemeClr val="tx1"/>
                </a:solidFill>
                <a:latin typeface="Times New Roman"/>
                <a:cs typeface="Times New Roman"/>
              </a:rPr>
              <a:t>khối</a:t>
            </a:r>
            <a:r>
              <a:rPr lang="vi-VN">
                <a:solidFill>
                  <a:schemeClr val="tx1"/>
                </a:solidFill>
                <a:latin typeface="Times New Roman"/>
                <a:cs typeface="Times New Roman"/>
              </a:rPr>
              <a:t> ung </a:t>
            </a:r>
            <a:endParaRPr lang="vi-VN">
              <a:solidFill>
                <a:schemeClr val="tx1"/>
              </a:solidFill>
              <a:latin typeface="Times New Roman" panose="02020603050405020304" pitchFamily="18" charset="0"/>
              <a:cs typeface="Times New Roman" panose="02020603050405020304" pitchFamily="18" charset="0"/>
            </a:endParaRPr>
          </a:p>
          <a:p>
            <a:pPr marL="305435" indent="-305435">
              <a:buFont typeface="Wingdings" pitchFamily="2" charset="2"/>
              <a:buChar char="q"/>
            </a:pPr>
            <a:r>
              <a:rPr lang="vi-VN" err="1">
                <a:solidFill>
                  <a:schemeClr val="tx1"/>
                </a:solidFill>
                <a:latin typeface="Times New Roman"/>
                <a:cs typeface="Times New Roman"/>
              </a:rPr>
              <a:t>Chỉ</a:t>
            </a:r>
            <a:r>
              <a:rPr lang="vi-VN">
                <a:solidFill>
                  <a:schemeClr val="tx1"/>
                </a:solidFill>
                <a:latin typeface="Times New Roman"/>
                <a:cs typeface="Times New Roman"/>
              </a:rPr>
              <a:t> </a:t>
            </a:r>
            <a:r>
              <a:rPr lang="vi-VN" err="1">
                <a:solidFill>
                  <a:schemeClr val="tx1"/>
                </a:solidFill>
                <a:latin typeface="Times New Roman"/>
                <a:cs typeface="Times New Roman"/>
              </a:rPr>
              <a:t>định</a:t>
            </a:r>
            <a:r>
              <a:rPr lang="vi-VN">
                <a:solidFill>
                  <a:schemeClr val="tx1"/>
                </a:solidFill>
                <a:latin typeface="Times New Roman"/>
                <a:cs typeface="Times New Roman"/>
              </a:rPr>
              <a:t> cho </a:t>
            </a:r>
            <a:r>
              <a:rPr lang="vi-VN" err="1">
                <a:solidFill>
                  <a:schemeClr val="tx1"/>
                </a:solidFill>
                <a:latin typeface="Times New Roman"/>
                <a:cs typeface="Times New Roman"/>
              </a:rPr>
              <a:t>các</a:t>
            </a:r>
            <a:r>
              <a:rPr lang="vi-VN">
                <a:solidFill>
                  <a:schemeClr val="tx1"/>
                </a:solidFill>
                <a:latin typeface="Times New Roman"/>
                <a:cs typeface="Times New Roman"/>
              </a:rPr>
              <a:t> BN:</a:t>
            </a:r>
          </a:p>
          <a:p>
            <a:pPr marL="305435" indent="-305435">
              <a:buFontTx/>
              <a:buChar char="-"/>
            </a:pPr>
            <a:r>
              <a:rPr lang="vi-VN">
                <a:solidFill>
                  <a:schemeClr val="tx1"/>
                </a:solidFill>
                <a:latin typeface="Times New Roman"/>
                <a:cs typeface="Times New Roman"/>
              </a:rPr>
              <a:t>Ung thư </a:t>
            </a:r>
            <a:r>
              <a:rPr lang="vi-VN" err="1">
                <a:solidFill>
                  <a:schemeClr val="tx1"/>
                </a:solidFill>
                <a:latin typeface="Times New Roman"/>
                <a:cs typeface="Times New Roman"/>
              </a:rPr>
              <a:t>tế</a:t>
            </a:r>
            <a:r>
              <a:rPr lang="vi-VN">
                <a:solidFill>
                  <a:schemeClr val="tx1"/>
                </a:solidFill>
                <a:latin typeface="Times New Roman"/>
                <a:cs typeface="Times New Roman"/>
              </a:rPr>
              <a:t> </a:t>
            </a:r>
            <a:r>
              <a:rPr lang="vi-VN" err="1">
                <a:solidFill>
                  <a:schemeClr val="tx1"/>
                </a:solidFill>
                <a:latin typeface="Times New Roman"/>
                <a:cs typeface="Times New Roman"/>
              </a:rPr>
              <a:t>bào</a:t>
            </a:r>
            <a:r>
              <a:rPr lang="vi-VN">
                <a:solidFill>
                  <a:schemeClr val="tx1"/>
                </a:solidFill>
                <a:latin typeface="Times New Roman"/>
                <a:cs typeface="Times New Roman"/>
              </a:rPr>
              <a:t> gan giai </a:t>
            </a:r>
            <a:r>
              <a:rPr lang="vi-VN" err="1">
                <a:solidFill>
                  <a:schemeClr val="tx1"/>
                </a:solidFill>
                <a:latin typeface="Times New Roman"/>
                <a:cs typeface="Times New Roman"/>
              </a:rPr>
              <a:t>đoạn</a:t>
            </a:r>
            <a:r>
              <a:rPr lang="vi-VN">
                <a:solidFill>
                  <a:schemeClr val="tx1"/>
                </a:solidFill>
                <a:latin typeface="Times New Roman"/>
                <a:cs typeface="Times New Roman"/>
              </a:rPr>
              <a:t> không </a:t>
            </a:r>
            <a:r>
              <a:rPr lang="vi-VN" err="1">
                <a:solidFill>
                  <a:schemeClr val="tx1"/>
                </a:solidFill>
                <a:latin typeface="Times New Roman"/>
                <a:cs typeface="Times New Roman"/>
              </a:rPr>
              <a:t>quá</a:t>
            </a:r>
            <a:r>
              <a:rPr lang="vi-VN">
                <a:solidFill>
                  <a:schemeClr val="tx1"/>
                </a:solidFill>
                <a:latin typeface="Times New Roman"/>
                <a:cs typeface="Times New Roman"/>
              </a:rPr>
              <a:t> </a:t>
            </a:r>
            <a:r>
              <a:rPr lang="vi-VN" err="1">
                <a:solidFill>
                  <a:schemeClr val="tx1"/>
                </a:solidFill>
                <a:latin typeface="Times New Roman"/>
                <a:cs typeface="Times New Roman"/>
              </a:rPr>
              <a:t>trễ</a:t>
            </a:r>
          </a:p>
          <a:p>
            <a:pPr marL="305435" indent="-305435">
              <a:buFontTx/>
              <a:buChar char="-"/>
            </a:pPr>
            <a:r>
              <a:rPr lang="vi-VN">
                <a:solidFill>
                  <a:schemeClr val="tx1"/>
                </a:solidFill>
                <a:latin typeface="Times New Roman"/>
                <a:cs typeface="Times New Roman"/>
              </a:rPr>
              <a:t>U đơn </a:t>
            </a:r>
            <a:r>
              <a:rPr lang="vi-VN" err="1">
                <a:solidFill>
                  <a:schemeClr val="tx1"/>
                </a:solidFill>
                <a:latin typeface="Times New Roman"/>
                <a:cs typeface="Times New Roman"/>
              </a:rPr>
              <a:t>độc</a:t>
            </a:r>
            <a:r>
              <a:rPr lang="vi-VN">
                <a:solidFill>
                  <a:schemeClr val="tx1"/>
                </a:solidFill>
                <a:latin typeface="Times New Roman"/>
                <a:cs typeface="Times New Roman"/>
              </a:rPr>
              <a:t>, </a:t>
            </a:r>
            <a:r>
              <a:rPr lang="vi-VN" err="1">
                <a:solidFill>
                  <a:schemeClr val="tx1"/>
                </a:solidFill>
                <a:latin typeface="Times New Roman"/>
                <a:cs typeface="Times New Roman"/>
              </a:rPr>
              <a:t>còn</a:t>
            </a:r>
            <a:r>
              <a:rPr lang="vi-VN">
                <a:solidFill>
                  <a:schemeClr val="tx1"/>
                </a:solidFill>
                <a:latin typeface="Times New Roman"/>
                <a:cs typeface="Times New Roman"/>
              </a:rPr>
              <a:t> </a:t>
            </a:r>
            <a:r>
              <a:rPr lang="vi-VN" err="1">
                <a:solidFill>
                  <a:schemeClr val="tx1"/>
                </a:solidFill>
                <a:latin typeface="Times New Roman"/>
                <a:cs typeface="Times New Roman"/>
              </a:rPr>
              <a:t>khả</a:t>
            </a:r>
            <a:r>
              <a:rPr lang="vi-VN">
                <a:solidFill>
                  <a:schemeClr val="tx1"/>
                </a:solidFill>
                <a:latin typeface="Times New Roman"/>
                <a:cs typeface="Times New Roman"/>
              </a:rPr>
              <a:t> năng </a:t>
            </a:r>
            <a:r>
              <a:rPr lang="vi-VN" err="1">
                <a:solidFill>
                  <a:schemeClr val="tx1"/>
                </a:solidFill>
                <a:latin typeface="Times New Roman"/>
                <a:cs typeface="Times New Roman"/>
              </a:rPr>
              <a:t>cắt</a:t>
            </a:r>
            <a:r>
              <a:rPr lang="vi-VN">
                <a:solidFill>
                  <a:schemeClr val="tx1"/>
                </a:solidFill>
                <a:latin typeface="Times New Roman"/>
                <a:cs typeface="Times New Roman"/>
              </a:rPr>
              <a:t> </a:t>
            </a:r>
            <a:r>
              <a:rPr lang="vi-VN" err="1">
                <a:solidFill>
                  <a:schemeClr val="tx1"/>
                </a:solidFill>
                <a:latin typeface="Times New Roman"/>
                <a:cs typeface="Times New Roman"/>
              </a:rPr>
              <a:t>bỏ</a:t>
            </a:r>
          </a:p>
          <a:p>
            <a:pPr marL="305435" indent="-305435">
              <a:buFontTx/>
              <a:buChar char="-"/>
            </a:pPr>
            <a:r>
              <a:rPr lang="vi-VN" err="1">
                <a:solidFill>
                  <a:schemeClr val="tx1"/>
                </a:solidFill>
                <a:latin typeface="Times New Roman"/>
                <a:cs typeface="Times New Roman"/>
              </a:rPr>
              <a:t>Chức</a:t>
            </a:r>
            <a:r>
              <a:rPr lang="vi-VN">
                <a:solidFill>
                  <a:schemeClr val="tx1"/>
                </a:solidFill>
                <a:latin typeface="Times New Roman"/>
                <a:cs typeface="Times New Roman"/>
              </a:rPr>
              <a:t> năng gan </a:t>
            </a:r>
            <a:r>
              <a:rPr lang="vi-VN" err="1">
                <a:solidFill>
                  <a:schemeClr val="tx1"/>
                </a:solidFill>
                <a:latin typeface="Times New Roman"/>
                <a:cs typeface="Times New Roman"/>
              </a:rPr>
              <a:t>còn</a:t>
            </a:r>
            <a:r>
              <a:rPr lang="vi-VN">
                <a:solidFill>
                  <a:schemeClr val="tx1"/>
                </a:solidFill>
                <a:latin typeface="Times New Roman"/>
                <a:cs typeface="Times New Roman"/>
              </a:rPr>
              <a:t> </a:t>
            </a:r>
            <a:r>
              <a:rPr lang="vi-VN" err="1">
                <a:solidFill>
                  <a:schemeClr val="tx1"/>
                </a:solidFill>
                <a:latin typeface="Times New Roman"/>
                <a:cs typeface="Times New Roman"/>
              </a:rPr>
              <a:t>tốt</a:t>
            </a:r>
          </a:p>
          <a:p>
            <a:pPr marL="305435" indent="-305435">
              <a:buFont typeface="Arial" panose="020B0604020202020204" pitchFamily="34" charset="0"/>
              <a:buChar char="•"/>
            </a:pPr>
            <a:r>
              <a:rPr lang="vi-VN" err="1">
                <a:solidFill>
                  <a:schemeClr val="tx1"/>
                </a:solidFill>
                <a:latin typeface="Times New Roman"/>
                <a:cs typeface="Times New Roman"/>
              </a:rPr>
              <a:t>Tỷ</a:t>
            </a:r>
            <a:r>
              <a:rPr lang="vi-VN">
                <a:solidFill>
                  <a:schemeClr val="tx1"/>
                </a:solidFill>
                <a:latin typeface="Times New Roman"/>
                <a:cs typeface="Times New Roman"/>
              </a:rPr>
              <a:t> </a:t>
            </a:r>
            <a:r>
              <a:rPr lang="vi-VN" err="1">
                <a:solidFill>
                  <a:schemeClr val="tx1"/>
                </a:solidFill>
                <a:latin typeface="Times New Roman"/>
                <a:cs typeface="Times New Roman"/>
              </a:rPr>
              <a:t>lệ</a:t>
            </a:r>
            <a:r>
              <a:rPr lang="vi-VN">
                <a:solidFill>
                  <a:schemeClr val="tx1"/>
                </a:solidFill>
                <a:latin typeface="Times New Roman"/>
                <a:cs typeface="Times New Roman"/>
              </a:rPr>
              <a:t> </a:t>
            </a:r>
            <a:r>
              <a:rPr lang="vi-VN" err="1">
                <a:solidFill>
                  <a:schemeClr val="tx1"/>
                </a:solidFill>
                <a:latin typeface="Times New Roman"/>
                <a:cs typeface="Times New Roman"/>
              </a:rPr>
              <a:t>tử</a:t>
            </a:r>
            <a:r>
              <a:rPr lang="vi-VN">
                <a:solidFill>
                  <a:schemeClr val="tx1"/>
                </a:solidFill>
                <a:latin typeface="Times New Roman"/>
                <a:cs typeface="Times New Roman"/>
              </a:rPr>
              <a:t> vong </a:t>
            </a:r>
            <a:r>
              <a:rPr lang="vi-VN" err="1">
                <a:solidFill>
                  <a:schemeClr val="tx1"/>
                </a:solidFill>
                <a:latin typeface="Times New Roman"/>
                <a:cs typeface="Times New Roman"/>
              </a:rPr>
              <a:t>dưới</a:t>
            </a:r>
            <a:r>
              <a:rPr lang="vi-VN">
                <a:solidFill>
                  <a:schemeClr val="tx1"/>
                </a:solidFill>
                <a:latin typeface="Times New Roman"/>
                <a:cs typeface="Times New Roman"/>
              </a:rPr>
              <a:t> 5%</a:t>
            </a:r>
          </a:p>
          <a:p>
            <a:pPr marL="305435" indent="-305435">
              <a:buFont typeface="Arial" panose="020B0604020202020204" pitchFamily="34" charset="0"/>
              <a:buChar char="•"/>
            </a:pPr>
            <a:r>
              <a:rPr lang="vi-VN" err="1">
                <a:solidFill>
                  <a:schemeClr val="tx1"/>
                </a:solidFill>
                <a:latin typeface="Times New Roman"/>
                <a:cs typeface="Times New Roman"/>
              </a:rPr>
              <a:t>Sống</a:t>
            </a:r>
            <a:r>
              <a:rPr lang="vi-VN">
                <a:solidFill>
                  <a:schemeClr val="tx1"/>
                </a:solidFill>
                <a:latin typeface="Times New Roman"/>
                <a:cs typeface="Times New Roman"/>
              </a:rPr>
              <a:t> 5 năm 60-70%</a:t>
            </a:r>
          </a:p>
          <a:p>
            <a:pPr marL="305435" indent="-305435">
              <a:buFont typeface="Arial" panose="020B0604020202020204" pitchFamily="34" charset="0"/>
              <a:buChar char="•"/>
            </a:pPr>
            <a:r>
              <a:rPr lang="vi-VN" err="1">
                <a:solidFill>
                  <a:schemeClr val="tx1"/>
                </a:solidFill>
                <a:latin typeface="Times New Roman"/>
                <a:cs typeface="Times New Roman"/>
              </a:rPr>
              <a:t>Tỷ</a:t>
            </a:r>
            <a:r>
              <a:rPr lang="vi-VN">
                <a:solidFill>
                  <a:schemeClr val="tx1"/>
                </a:solidFill>
                <a:latin typeface="Times New Roman"/>
                <a:cs typeface="Times New Roman"/>
              </a:rPr>
              <a:t> </a:t>
            </a:r>
            <a:r>
              <a:rPr lang="vi-VN" err="1">
                <a:solidFill>
                  <a:schemeClr val="tx1"/>
                </a:solidFill>
                <a:latin typeface="Times New Roman"/>
                <a:cs typeface="Times New Roman"/>
              </a:rPr>
              <a:t>lệ</a:t>
            </a:r>
            <a:r>
              <a:rPr lang="vi-VN">
                <a:solidFill>
                  <a:schemeClr val="tx1"/>
                </a:solidFill>
                <a:latin typeface="Times New Roman"/>
                <a:cs typeface="Times New Roman"/>
              </a:rPr>
              <a:t> </a:t>
            </a:r>
            <a:r>
              <a:rPr lang="vi-VN" err="1">
                <a:solidFill>
                  <a:schemeClr val="tx1"/>
                </a:solidFill>
                <a:latin typeface="Times New Roman"/>
                <a:cs typeface="Times New Roman"/>
              </a:rPr>
              <a:t>tái</a:t>
            </a:r>
            <a:r>
              <a:rPr lang="vi-VN">
                <a:solidFill>
                  <a:schemeClr val="tx1"/>
                </a:solidFill>
                <a:latin typeface="Times New Roman"/>
                <a:cs typeface="Times New Roman"/>
              </a:rPr>
              <a:t> </a:t>
            </a:r>
            <a:r>
              <a:rPr lang="vi-VN" err="1">
                <a:solidFill>
                  <a:schemeClr val="tx1"/>
                </a:solidFill>
                <a:latin typeface="Times New Roman"/>
                <a:cs typeface="Times New Roman"/>
              </a:rPr>
              <a:t>phát</a:t>
            </a:r>
            <a:r>
              <a:rPr lang="vi-VN">
                <a:solidFill>
                  <a:schemeClr val="tx1"/>
                </a:solidFill>
                <a:latin typeface="Times New Roman"/>
                <a:cs typeface="Times New Roman"/>
              </a:rPr>
              <a:t> sau 5 năm 70%</a:t>
            </a:r>
            <a:endParaRPr lang="en-US">
              <a:solidFill>
                <a:schemeClr val="tx1"/>
              </a:solidFill>
              <a:latin typeface="Times New Roman"/>
              <a:cs typeface="Times New Roman"/>
            </a:endParaRPr>
          </a:p>
        </p:txBody>
      </p:sp>
      <p:sp>
        <p:nvSpPr>
          <p:cNvPr id="4" name="Content Placeholder 2"/>
          <p:cNvSpPr txBox="1">
            <a:spLocks/>
          </p:cNvSpPr>
          <p:nvPr/>
        </p:nvSpPr>
        <p:spPr>
          <a:xfrm>
            <a:off x="5506720" y="1938560"/>
            <a:ext cx="6685280" cy="5034075"/>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05435" indent="-305435">
              <a:buFont typeface="Wingdings" panose="05000000000000000000" pitchFamily="2" charset="2"/>
              <a:buChar char="v"/>
            </a:pPr>
            <a:r>
              <a:rPr lang="vi-VN" sz="2000">
                <a:solidFill>
                  <a:schemeClr val="tx1"/>
                </a:solidFill>
                <a:latin typeface="Times New Roman"/>
                <a:cs typeface="Times New Roman"/>
              </a:rPr>
              <a:t>Tiêu chuẩn chọn BN phẫu thuật: theo đơn vị Ung thư Gan Mật và Ghép gan UMC</a:t>
            </a:r>
          </a:p>
          <a:p>
            <a:pPr marL="457200" indent="-457200">
              <a:buFont typeface="Wingdings 2" panose="05020102010507070707" pitchFamily="18" charset="2"/>
              <a:buAutoNum type="arabicPeriod"/>
            </a:pPr>
            <a:r>
              <a:rPr lang="vi-VN" sz="2000">
                <a:solidFill>
                  <a:schemeClr val="tx1"/>
                </a:solidFill>
                <a:latin typeface="Times New Roman"/>
                <a:cs typeface="Times New Roman"/>
              </a:rPr>
              <a:t>Chưa có di căn xa</a:t>
            </a:r>
          </a:p>
          <a:p>
            <a:pPr marL="457200" indent="-457200">
              <a:buFont typeface="Wingdings 2" panose="05020102010507070707" pitchFamily="18" charset="2"/>
              <a:buAutoNum type="arabicPeriod"/>
            </a:pPr>
            <a:r>
              <a:rPr lang="vi-VN" sz="2000">
                <a:solidFill>
                  <a:schemeClr val="tx1"/>
                </a:solidFill>
                <a:latin typeface="Times New Roman"/>
                <a:cs typeface="Times New Roman"/>
              </a:rPr>
              <a:t>Chưa có thuyên tắc tĩnh mạch cửa (nhánh chính)</a:t>
            </a:r>
          </a:p>
          <a:p>
            <a:pPr marL="457200" indent="-457200">
              <a:buFont typeface="Wingdings 2" panose="05020102010507070707" pitchFamily="18" charset="2"/>
              <a:buAutoNum type="arabicPeriod"/>
            </a:pPr>
            <a:r>
              <a:rPr lang="vi-VN" sz="2000">
                <a:solidFill>
                  <a:schemeClr val="tx1"/>
                </a:solidFill>
                <a:latin typeface="Times New Roman"/>
                <a:cs typeface="Times New Roman"/>
              </a:rPr>
              <a:t>Child Pugh A</a:t>
            </a:r>
          </a:p>
          <a:p>
            <a:pPr marL="457200" indent="-457200">
              <a:buFont typeface="Wingdings 2" panose="05020102010507070707" pitchFamily="18" charset="2"/>
              <a:buAutoNum type="arabicPeriod"/>
            </a:pPr>
            <a:r>
              <a:rPr lang="vi-VN" sz="2000">
                <a:solidFill>
                  <a:schemeClr val="tx1"/>
                </a:solidFill>
                <a:latin typeface="Times New Roman"/>
                <a:cs typeface="Times New Roman"/>
              </a:rPr>
              <a:t>Tiểu cầu </a:t>
            </a:r>
            <a:r>
              <a:rPr lang="en-US" sz="2000">
                <a:solidFill>
                  <a:schemeClr val="tx1"/>
                </a:solidFill>
                <a:latin typeface="Times New Roman"/>
                <a:cs typeface="Times New Roman"/>
              </a:rPr>
              <a:t>≥ 100 000/ml</a:t>
            </a:r>
            <a:endParaRPr lang="vi-VN" sz="2000">
              <a:solidFill>
                <a:schemeClr val="tx1"/>
              </a:solidFill>
              <a:latin typeface="Times New Roman"/>
              <a:cs typeface="Times New Roman"/>
            </a:endParaRPr>
          </a:p>
          <a:p>
            <a:pPr marL="457200" indent="-457200">
              <a:buFont typeface="Wingdings 2" panose="05020102010507070707" pitchFamily="18" charset="2"/>
              <a:buAutoNum type="arabicPeriod"/>
            </a:pPr>
            <a:r>
              <a:rPr lang="en-US" sz="2000">
                <a:solidFill>
                  <a:schemeClr val="tx1"/>
                </a:solidFill>
                <a:latin typeface="Times New Roman"/>
                <a:cs typeface="Times New Roman"/>
              </a:rPr>
              <a:t>Bilirubin 	≤ 1,2 mg/dl</a:t>
            </a:r>
            <a:endParaRPr lang="vi-VN" sz="1400">
              <a:solidFill>
                <a:schemeClr val="tx1"/>
              </a:solidFill>
              <a:latin typeface="Times New Roman"/>
              <a:cs typeface="Times New Roman"/>
            </a:endParaRPr>
          </a:p>
          <a:p>
            <a:pPr marL="457200" indent="-457200">
              <a:buFont typeface="Wingdings 2" panose="05020102010507070707" pitchFamily="18" charset="2"/>
              <a:buAutoNum type="arabicPeriod"/>
            </a:pPr>
            <a:r>
              <a:rPr lang="en-US" sz="2000" err="1">
                <a:solidFill>
                  <a:schemeClr val="tx1"/>
                </a:solidFill>
                <a:latin typeface="Times New Roman"/>
                <a:cs typeface="Times New Roman"/>
              </a:rPr>
              <a:t>Tĩnh</a:t>
            </a:r>
            <a:r>
              <a:rPr lang="en-US" sz="2000">
                <a:solidFill>
                  <a:schemeClr val="tx1"/>
                </a:solidFill>
                <a:latin typeface="Times New Roman"/>
                <a:cs typeface="Times New Roman"/>
              </a:rPr>
              <a:t> mạch </a:t>
            </a:r>
            <a:r>
              <a:rPr lang="en-US" sz="2000" err="1">
                <a:solidFill>
                  <a:schemeClr val="tx1"/>
                </a:solidFill>
                <a:latin typeface="Times New Roman"/>
                <a:cs typeface="Times New Roman"/>
              </a:rPr>
              <a:t>thực</a:t>
            </a:r>
            <a:r>
              <a:rPr lang="en-US" sz="2000">
                <a:solidFill>
                  <a:schemeClr val="tx1"/>
                </a:solidFill>
                <a:latin typeface="Times New Roman"/>
                <a:cs typeface="Times New Roman"/>
              </a:rPr>
              <a:t> </a:t>
            </a:r>
            <a:r>
              <a:rPr lang="en-US" sz="2000" err="1">
                <a:solidFill>
                  <a:schemeClr val="tx1"/>
                </a:solidFill>
                <a:latin typeface="Times New Roman"/>
                <a:cs typeface="Times New Roman"/>
              </a:rPr>
              <a:t>quản</a:t>
            </a:r>
            <a:r>
              <a:rPr lang="en-US" sz="2000">
                <a:solidFill>
                  <a:schemeClr val="tx1"/>
                </a:solidFill>
                <a:latin typeface="Times New Roman"/>
                <a:cs typeface="Times New Roman"/>
              </a:rPr>
              <a:t> 	chưa </a:t>
            </a:r>
            <a:r>
              <a:rPr lang="en-US" sz="2000" err="1">
                <a:solidFill>
                  <a:schemeClr val="tx1"/>
                </a:solidFill>
                <a:latin typeface="Times New Roman"/>
                <a:cs typeface="Times New Roman"/>
              </a:rPr>
              <a:t>dãn</a:t>
            </a:r>
            <a:r>
              <a:rPr lang="en-US" sz="2000">
                <a:solidFill>
                  <a:schemeClr val="tx1"/>
                </a:solidFill>
                <a:latin typeface="Times New Roman"/>
                <a:cs typeface="Times New Roman"/>
              </a:rPr>
              <a:t> hay độ 1</a:t>
            </a:r>
            <a:endParaRPr lang="vi-VN" sz="2000">
              <a:solidFill>
                <a:schemeClr val="tx1"/>
              </a:solidFill>
              <a:latin typeface="Times New Roman"/>
              <a:cs typeface="Times New Roman"/>
            </a:endParaRPr>
          </a:p>
          <a:p>
            <a:pPr marL="457200" indent="-457200">
              <a:buFont typeface="Wingdings 2" panose="05020102010507070707" pitchFamily="18" charset="2"/>
              <a:buAutoNum type="arabicPeriod"/>
            </a:pPr>
            <a:r>
              <a:rPr lang="vi-VN" sz="2000">
                <a:solidFill>
                  <a:schemeClr val="tx1"/>
                </a:solidFill>
                <a:latin typeface="Times New Roman"/>
                <a:cs typeface="Times New Roman"/>
              </a:rPr>
              <a:t>V gan bảo tồn  </a:t>
            </a:r>
            <a:r>
              <a:rPr lang="en-US" sz="2000">
                <a:solidFill>
                  <a:schemeClr val="tx1"/>
                </a:solidFill>
                <a:latin typeface="Times New Roman"/>
                <a:cs typeface="Times New Roman"/>
              </a:rPr>
              <a:t>≥</a:t>
            </a:r>
            <a:r>
              <a:rPr lang="vi-VN" sz="2000">
                <a:solidFill>
                  <a:schemeClr val="tx1"/>
                </a:solidFill>
                <a:latin typeface="Times New Roman"/>
                <a:cs typeface="Times New Roman"/>
              </a:rPr>
              <a:t> 30-50% V gan chuẩn</a:t>
            </a:r>
          </a:p>
          <a:p>
            <a:pPr marL="0" indent="0">
              <a:buFont typeface="Wingdings 2" panose="05020102010507070707" pitchFamily="18" charset="2"/>
              <a:buNone/>
            </a:pPr>
            <a:endParaRPr lang="en-US" sz="200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3514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latin typeface="Times New Roman" panose="02020603050405020304" pitchFamily="18" charset="0"/>
                <a:cs typeface="Times New Roman" panose="02020603050405020304" pitchFamily="18" charset="0"/>
              </a:rPr>
              <a:t>Điều trị: phẫu thuật ghép gan</a:t>
            </a:r>
            <a:endParaRPr lang="en-US">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27949" y="2082800"/>
            <a:ext cx="5006808" cy="3678303"/>
          </a:xfrm>
        </p:spPr>
        <p:txBody>
          <a:bodyPr>
            <a:normAutofit lnSpcReduction="10000"/>
          </a:bodyPr>
          <a:lstStyle/>
          <a:p>
            <a:pPr marL="305435" indent="-305435">
              <a:buFont typeface="Wingdings" pitchFamily="2" charset="2"/>
              <a:buChar char="q"/>
            </a:pPr>
            <a:r>
              <a:rPr lang="vi-VN" err="1">
                <a:solidFill>
                  <a:schemeClr val="tx1"/>
                </a:solidFill>
                <a:latin typeface="Times New Roman"/>
                <a:cs typeface="Times New Roman"/>
              </a:rPr>
              <a:t>Chỉ</a:t>
            </a:r>
            <a:r>
              <a:rPr lang="vi-VN">
                <a:solidFill>
                  <a:schemeClr val="tx1"/>
                </a:solidFill>
                <a:latin typeface="Times New Roman"/>
                <a:cs typeface="Times New Roman"/>
              </a:rPr>
              <a:t> </a:t>
            </a:r>
            <a:r>
              <a:rPr lang="vi-VN" err="1">
                <a:solidFill>
                  <a:schemeClr val="tx1"/>
                </a:solidFill>
                <a:latin typeface="Times New Roman"/>
                <a:cs typeface="Times New Roman"/>
              </a:rPr>
              <a:t>định</a:t>
            </a:r>
            <a:r>
              <a:rPr lang="vi-VN">
                <a:solidFill>
                  <a:schemeClr val="tx1"/>
                </a:solidFill>
                <a:latin typeface="Times New Roman"/>
                <a:cs typeface="Times New Roman"/>
              </a:rPr>
              <a:t> cho </a:t>
            </a:r>
            <a:r>
              <a:rPr lang="vi-VN" err="1">
                <a:solidFill>
                  <a:schemeClr val="tx1"/>
                </a:solidFill>
                <a:latin typeface="Times New Roman"/>
                <a:cs typeface="Times New Roman"/>
              </a:rPr>
              <a:t>các</a:t>
            </a:r>
            <a:r>
              <a:rPr lang="vi-VN">
                <a:solidFill>
                  <a:schemeClr val="tx1"/>
                </a:solidFill>
                <a:latin typeface="Times New Roman"/>
                <a:cs typeface="Times New Roman"/>
              </a:rPr>
              <a:t> </a:t>
            </a:r>
            <a:r>
              <a:rPr lang="vi-VN" err="1">
                <a:solidFill>
                  <a:schemeClr val="tx1"/>
                </a:solidFill>
                <a:latin typeface="Times New Roman"/>
                <a:cs typeface="Times New Roman"/>
              </a:rPr>
              <a:t>trường</a:t>
            </a:r>
            <a:r>
              <a:rPr lang="vi-VN">
                <a:solidFill>
                  <a:schemeClr val="tx1"/>
                </a:solidFill>
                <a:latin typeface="Times New Roman"/>
                <a:cs typeface="Times New Roman"/>
              </a:rPr>
              <a:t> </a:t>
            </a:r>
            <a:r>
              <a:rPr lang="vi-VN" err="1">
                <a:solidFill>
                  <a:schemeClr val="tx1"/>
                </a:solidFill>
                <a:latin typeface="Times New Roman"/>
                <a:cs typeface="Times New Roman"/>
              </a:rPr>
              <a:t>hợp</a:t>
            </a:r>
            <a:r>
              <a:rPr lang="vi-VN">
                <a:solidFill>
                  <a:schemeClr val="tx1"/>
                </a:solidFill>
                <a:latin typeface="Times New Roman"/>
                <a:cs typeface="Times New Roman"/>
              </a:rPr>
              <a:t> BN:</a:t>
            </a:r>
          </a:p>
          <a:p>
            <a:pPr marL="305435" indent="-305435">
              <a:buFontTx/>
              <a:buChar char="-"/>
            </a:pPr>
            <a:r>
              <a:rPr lang="vi-VN">
                <a:solidFill>
                  <a:schemeClr val="tx1"/>
                </a:solidFill>
                <a:latin typeface="Times New Roman"/>
                <a:cs typeface="Times New Roman"/>
              </a:rPr>
              <a:t>Ung thư gan đa ổ ( </a:t>
            </a:r>
            <a:r>
              <a:rPr lang="vi-VN" err="1">
                <a:solidFill>
                  <a:schemeClr val="tx1"/>
                </a:solidFill>
                <a:latin typeface="Times New Roman"/>
                <a:cs typeface="Times New Roman"/>
              </a:rPr>
              <a:t>dưới</a:t>
            </a:r>
            <a:r>
              <a:rPr lang="vi-VN">
                <a:solidFill>
                  <a:schemeClr val="tx1"/>
                </a:solidFill>
                <a:latin typeface="Times New Roman"/>
                <a:cs typeface="Times New Roman"/>
              </a:rPr>
              <a:t> 3 </a:t>
            </a:r>
            <a:r>
              <a:rPr lang="vi-VN" err="1">
                <a:solidFill>
                  <a:schemeClr val="tx1"/>
                </a:solidFill>
                <a:latin typeface="Times New Roman"/>
                <a:cs typeface="Times New Roman"/>
              </a:rPr>
              <a:t>khối</a:t>
            </a:r>
            <a:r>
              <a:rPr lang="vi-VN">
                <a:solidFill>
                  <a:schemeClr val="tx1"/>
                </a:solidFill>
                <a:latin typeface="Times New Roman"/>
                <a:cs typeface="Times New Roman"/>
              </a:rPr>
              <a:t> U)</a:t>
            </a:r>
          </a:p>
          <a:p>
            <a:pPr marL="305435" indent="-305435">
              <a:buFontTx/>
              <a:buChar char="-"/>
            </a:pPr>
            <a:r>
              <a:rPr lang="vi-VN" err="1">
                <a:solidFill>
                  <a:schemeClr val="tx1"/>
                </a:solidFill>
                <a:latin typeface="Times New Roman"/>
                <a:cs typeface="Times New Roman"/>
              </a:rPr>
              <a:t>Kích</a:t>
            </a:r>
            <a:r>
              <a:rPr lang="vi-VN">
                <a:solidFill>
                  <a:schemeClr val="tx1"/>
                </a:solidFill>
                <a:latin typeface="Times New Roman"/>
                <a:cs typeface="Times New Roman"/>
              </a:rPr>
              <a:t> </a:t>
            </a:r>
            <a:r>
              <a:rPr lang="vi-VN" err="1">
                <a:solidFill>
                  <a:schemeClr val="tx1"/>
                </a:solidFill>
                <a:latin typeface="Times New Roman"/>
                <a:cs typeface="Times New Roman"/>
              </a:rPr>
              <a:t>thước</a:t>
            </a:r>
            <a:r>
              <a:rPr lang="vi-VN">
                <a:solidFill>
                  <a:schemeClr val="tx1"/>
                </a:solidFill>
                <a:latin typeface="Times New Roman"/>
                <a:cs typeface="Times New Roman"/>
              </a:rPr>
              <a:t> </a:t>
            </a:r>
            <a:r>
              <a:rPr lang="vi-VN" err="1">
                <a:solidFill>
                  <a:schemeClr val="tx1"/>
                </a:solidFill>
                <a:latin typeface="Times New Roman"/>
                <a:cs typeface="Times New Roman"/>
              </a:rPr>
              <a:t>nhỏ</a:t>
            </a:r>
            <a:r>
              <a:rPr lang="vi-VN">
                <a:solidFill>
                  <a:schemeClr val="tx1"/>
                </a:solidFill>
                <a:latin typeface="Times New Roman"/>
                <a:cs typeface="Times New Roman"/>
              </a:rPr>
              <a:t> ( </a:t>
            </a:r>
            <a:r>
              <a:rPr lang="vi-VN" err="1">
                <a:solidFill>
                  <a:schemeClr val="tx1"/>
                </a:solidFill>
                <a:latin typeface="Times New Roman"/>
                <a:cs typeface="Times New Roman"/>
              </a:rPr>
              <a:t>dưới</a:t>
            </a:r>
            <a:r>
              <a:rPr lang="vi-VN">
                <a:solidFill>
                  <a:schemeClr val="tx1"/>
                </a:solidFill>
                <a:latin typeface="Times New Roman"/>
                <a:cs typeface="Times New Roman"/>
              </a:rPr>
              <a:t> 5 </a:t>
            </a:r>
            <a:r>
              <a:rPr lang="vi-VN" err="1">
                <a:solidFill>
                  <a:schemeClr val="tx1"/>
                </a:solidFill>
                <a:latin typeface="Times New Roman"/>
                <a:cs typeface="Times New Roman"/>
              </a:rPr>
              <a:t>cm</a:t>
            </a:r>
            <a:r>
              <a:rPr lang="vi-VN">
                <a:solidFill>
                  <a:schemeClr val="tx1"/>
                </a:solidFill>
                <a:latin typeface="Times New Roman"/>
                <a:cs typeface="Times New Roman"/>
              </a:rPr>
              <a:t>)</a:t>
            </a:r>
          </a:p>
          <a:p>
            <a:pPr marL="305435" indent="-305435">
              <a:buFontTx/>
              <a:buChar char="-"/>
            </a:pPr>
            <a:r>
              <a:rPr lang="vi-VN">
                <a:solidFill>
                  <a:schemeClr val="tx1"/>
                </a:solidFill>
                <a:latin typeface="Times New Roman"/>
                <a:cs typeface="Times New Roman"/>
              </a:rPr>
              <a:t>Xơ gan </a:t>
            </a:r>
            <a:r>
              <a:rPr lang="vi-VN" err="1">
                <a:solidFill>
                  <a:schemeClr val="tx1"/>
                </a:solidFill>
                <a:latin typeface="Times New Roman"/>
                <a:cs typeface="Times New Roman"/>
              </a:rPr>
              <a:t>nặng</a:t>
            </a:r>
          </a:p>
          <a:p>
            <a:pPr marL="305435" indent="-305435">
              <a:buFont typeface="Arial" panose="020B0604020202020204" pitchFamily="34" charset="0"/>
              <a:buChar char="•"/>
            </a:pPr>
            <a:r>
              <a:rPr lang="vi-VN">
                <a:solidFill>
                  <a:schemeClr val="tx1"/>
                </a:solidFill>
                <a:latin typeface="Times New Roman"/>
                <a:cs typeface="Times New Roman"/>
              </a:rPr>
              <a:t>Không </a:t>
            </a:r>
            <a:r>
              <a:rPr lang="vi-VN" err="1">
                <a:solidFill>
                  <a:schemeClr val="tx1"/>
                </a:solidFill>
                <a:latin typeface="Times New Roman"/>
                <a:cs typeface="Times New Roman"/>
              </a:rPr>
              <a:t>những</a:t>
            </a:r>
            <a:r>
              <a:rPr lang="vi-VN">
                <a:solidFill>
                  <a:schemeClr val="tx1"/>
                </a:solidFill>
                <a:latin typeface="Times New Roman"/>
                <a:cs typeface="Times New Roman"/>
              </a:rPr>
              <a:t> </a:t>
            </a:r>
            <a:r>
              <a:rPr lang="vi-VN" err="1">
                <a:solidFill>
                  <a:schemeClr val="tx1"/>
                </a:solidFill>
                <a:latin typeface="Times New Roman"/>
                <a:cs typeface="Times New Roman"/>
              </a:rPr>
              <a:t>lấy</a:t>
            </a:r>
            <a:r>
              <a:rPr lang="vi-VN">
                <a:solidFill>
                  <a:schemeClr val="tx1"/>
                </a:solidFill>
                <a:latin typeface="Times New Roman"/>
                <a:cs typeface="Times New Roman"/>
              </a:rPr>
              <a:t> đi </a:t>
            </a:r>
            <a:r>
              <a:rPr lang="vi-VN" err="1">
                <a:solidFill>
                  <a:schemeClr val="tx1"/>
                </a:solidFill>
                <a:latin typeface="Times New Roman"/>
                <a:cs typeface="Times New Roman"/>
              </a:rPr>
              <a:t>khối</a:t>
            </a:r>
            <a:r>
              <a:rPr lang="vi-VN">
                <a:solidFill>
                  <a:schemeClr val="tx1"/>
                </a:solidFill>
                <a:latin typeface="Times New Roman"/>
                <a:cs typeface="Times New Roman"/>
              </a:rPr>
              <a:t> u </a:t>
            </a:r>
            <a:r>
              <a:rPr lang="vi-VN" err="1">
                <a:solidFill>
                  <a:schemeClr val="tx1"/>
                </a:solidFill>
                <a:latin typeface="Times New Roman"/>
                <a:cs typeface="Times New Roman"/>
              </a:rPr>
              <a:t>mà</a:t>
            </a:r>
            <a:r>
              <a:rPr lang="vi-VN">
                <a:solidFill>
                  <a:schemeClr val="tx1"/>
                </a:solidFill>
                <a:latin typeface="Times New Roman"/>
                <a:cs typeface="Times New Roman"/>
              </a:rPr>
              <a:t> </a:t>
            </a:r>
            <a:r>
              <a:rPr lang="vi-VN" err="1">
                <a:solidFill>
                  <a:schemeClr val="tx1"/>
                </a:solidFill>
                <a:latin typeface="Times New Roman"/>
                <a:cs typeface="Times New Roman"/>
              </a:rPr>
              <a:t>còn</a:t>
            </a:r>
            <a:r>
              <a:rPr lang="vi-VN">
                <a:solidFill>
                  <a:schemeClr val="tx1"/>
                </a:solidFill>
                <a:latin typeface="Times New Roman"/>
                <a:cs typeface="Times New Roman"/>
              </a:rPr>
              <a:t> </a:t>
            </a:r>
            <a:r>
              <a:rPr lang="vi-VN" err="1">
                <a:solidFill>
                  <a:schemeClr val="tx1"/>
                </a:solidFill>
                <a:latin typeface="Times New Roman"/>
                <a:cs typeface="Times New Roman"/>
              </a:rPr>
              <a:t>chữa</a:t>
            </a:r>
            <a:r>
              <a:rPr lang="vi-VN">
                <a:solidFill>
                  <a:schemeClr val="tx1"/>
                </a:solidFill>
                <a:latin typeface="Times New Roman"/>
                <a:cs typeface="Times New Roman"/>
              </a:rPr>
              <a:t> </a:t>
            </a:r>
            <a:r>
              <a:rPr lang="vi-VN" err="1">
                <a:solidFill>
                  <a:schemeClr val="tx1"/>
                </a:solidFill>
                <a:latin typeface="Times New Roman"/>
                <a:cs typeface="Times New Roman"/>
              </a:rPr>
              <a:t>được</a:t>
            </a:r>
            <a:r>
              <a:rPr lang="vi-VN">
                <a:solidFill>
                  <a:schemeClr val="tx1"/>
                </a:solidFill>
                <a:latin typeface="Times New Roman"/>
                <a:cs typeface="Times New Roman"/>
              </a:rPr>
              <a:t> </a:t>
            </a:r>
            <a:r>
              <a:rPr lang="vi-VN" err="1">
                <a:solidFill>
                  <a:schemeClr val="tx1"/>
                </a:solidFill>
                <a:latin typeface="Times New Roman"/>
                <a:cs typeface="Times New Roman"/>
              </a:rPr>
              <a:t>bệnh</a:t>
            </a:r>
            <a:r>
              <a:rPr lang="vi-VN">
                <a:solidFill>
                  <a:schemeClr val="tx1"/>
                </a:solidFill>
                <a:latin typeface="Times New Roman"/>
                <a:cs typeface="Times New Roman"/>
              </a:rPr>
              <a:t> gan </a:t>
            </a:r>
            <a:r>
              <a:rPr lang="vi-VN" err="1">
                <a:solidFill>
                  <a:schemeClr val="tx1"/>
                </a:solidFill>
                <a:latin typeface="Times New Roman"/>
                <a:cs typeface="Times New Roman"/>
              </a:rPr>
              <a:t>nền</a:t>
            </a:r>
          </a:p>
          <a:p>
            <a:pPr marL="305435" indent="-305435">
              <a:buFont typeface="Arial" panose="020B0604020202020204" pitchFamily="34" charset="0"/>
              <a:buChar char="•"/>
            </a:pPr>
            <a:r>
              <a:rPr lang="vi-VN" err="1">
                <a:solidFill>
                  <a:schemeClr val="tx1"/>
                </a:solidFill>
                <a:latin typeface="Times New Roman"/>
                <a:cs typeface="Times New Roman"/>
              </a:rPr>
              <a:t>Sống</a:t>
            </a:r>
            <a:r>
              <a:rPr lang="vi-VN">
                <a:solidFill>
                  <a:schemeClr val="tx1"/>
                </a:solidFill>
                <a:latin typeface="Times New Roman"/>
                <a:cs typeface="Times New Roman"/>
              </a:rPr>
              <a:t> 5 năm 65-78 %</a:t>
            </a:r>
          </a:p>
          <a:p>
            <a:pPr marL="305435" indent="-305435">
              <a:buFont typeface="Arial" panose="020B0604020202020204" pitchFamily="34" charset="0"/>
              <a:buChar char="•"/>
            </a:pPr>
            <a:r>
              <a:rPr lang="vi-VN" err="1">
                <a:solidFill>
                  <a:schemeClr val="tx1"/>
                </a:solidFill>
                <a:latin typeface="Times New Roman"/>
                <a:cs typeface="Times New Roman"/>
              </a:rPr>
              <a:t>Tái</a:t>
            </a:r>
            <a:r>
              <a:rPr lang="vi-VN">
                <a:solidFill>
                  <a:schemeClr val="tx1"/>
                </a:solidFill>
                <a:latin typeface="Times New Roman"/>
                <a:cs typeface="Times New Roman"/>
              </a:rPr>
              <a:t> </a:t>
            </a:r>
            <a:r>
              <a:rPr lang="vi-VN" err="1">
                <a:solidFill>
                  <a:schemeClr val="tx1"/>
                </a:solidFill>
                <a:latin typeface="Times New Roman"/>
                <a:cs typeface="Times New Roman"/>
              </a:rPr>
              <a:t>phát</a:t>
            </a:r>
            <a:r>
              <a:rPr lang="vi-VN">
                <a:solidFill>
                  <a:schemeClr val="tx1"/>
                </a:solidFill>
                <a:latin typeface="Times New Roman"/>
                <a:cs typeface="Times New Roman"/>
              </a:rPr>
              <a:t> sau 5 năm </a:t>
            </a:r>
            <a:r>
              <a:rPr lang="vi-VN" err="1">
                <a:solidFill>
                  <a:schemeClr val="tx1"/>
                </a:solidFill>
                <a:latin typeface="Times New Roman"/>
                <a:cs typeface="Times New Roman"/>
              </a:rPr>
              <a:t>dưới</a:t>
            </a:r>
            <a:r>
              <a:rPr lang="vi-VN">
                <a:solidFill>
                  <a:schemeClr val="tx1"/>
                </a:solidFill>
                <a:latin typeface="Times New Roman"/>
                <a:cs typeface="Times New Roman"/>
              </a:rPr>
              <a:t> 15%</a:t>
            </a:r>
          </a:p>
          <a:p>
            <a:pPr marL="305435" indent="-305435">
              <a:buFont typeface="Arial" panose="020B0604020202020204" pitchFamily="34" charset="0"/>
              <a:buChar char="•"/>
            </a:pPr>
            <a:r>
              <a:rPr lang="vi-VN">
                <a:solidFill>
                  <a:schemeClr val="tx1"/>
                </a:solidFill>
                <a:latin typeface="Times New Roman"/>
                <a:cs typeface="Times New Roman"/>
              </a:rPr>
              <a:t>Sau </a:t>
            </a:r>
            <a:r>
              <a:rPr lang="vi-VN" err="1">
                <a:solidFill>
                  <a:schemeClr val="tx1"/>
                </a:solidFill>
                <a:latin typeface="Times New Roman"/>
                <a:cs typeface="Times New Roman"/>
              </a:rPr>
              <a:t>ghép</a:t>
            </a:r>
            <a:r>
              <a:rPr lang="vi-VN">
                <a:solidFill>
                  <a:schemeClr val="tx1"/>
                </a:solidFill>
                <a:latin typeface="Times New Roman"/>
                <a:cs typeface="Times New Roman"/>
              </a:rPr>
              <a:t> gan </a:t>
            </a:r>
            <a:r>
              <a:rPr lang="vi-VN" err="1">
                <a:solidFill>
                  <a:schemeClr val="tx1"/>
                </a:solidFill>
                <a:latin typeface="Times New Roman"/>
                <a:cs typeface="Times New Roman"/>
              </a:rPr>
              <a:t>cần</a:t>
            </a:r>
            <a:r>
              <a:rPr lang="vi-VN">
                <a:solidFill>
                  <a:schemeClr val="tx1"/>
                </a:solidFill>
                <a:latin typeface="Times New Roman"/>
                <a:cs typeface="Times New Roman"/>
              </a:rPr>
              <a:t> </a:t>
            </a:r>
            <a:r>
              <a:rPr lang="vi-VN" err="1">
                <a:solidFill>
                  <a:schemeClr val="tx1"/>
                </a:solidFill>
                <a:latin typeface="Times New Roman"/>
                <a:cs typeface="Times New Roman"/>
              </a:rPr>
              <a:t>sử</a:t>
            </a:r>
            <a:r>
              <a:rPr lang="vi-VN">
                <a:solidFill>
                  <a:schemeClr val="tx1"/>
                </a:solidFill>
                <a:latin typeface="Times New Roman"/>
                <a:cs typeface="Times New Roman"/>
              </a:rPr>
              <a:t> </a:t>
            </a:r>
            <a:r>
              <a:rPr lang="vi-VN" err="1">
                <a:solidFill>
                  <a:schemeClr val="tx1"/>
                </a:solidFill>
                <a:latin typeface="Times New Roman"/>
                <a:cs typeface="Times New Roman"/>
              </a:rPr>
              <a:t>dụng</a:t>
            </a:r>
            <a:r>
              <a:rPr lang="vi-VN">
                <a:solidFill>
                  <a:schemeClr val="tx1"/>
                </a:solidFill>
                <a:latin typeface="Times New Roman"/>
                <a:cs typeface="Times New Roman"/>
              </a:rPr>
              <a:t> </a:t>
            </a:r>
            <a:r>
              <a:rPr lang="vi-VN" err="1">
                <a:solidFill>
                  <a:schemeClr val="tx1"/>
                </a:solidFill>
                <a:latin typeface="Times New Roman"/>
                <a:cs typeface="Times New Roman"/>
              </a:rPr>
              <a:t>các</a:t>
            </a:r>
            <a:r>
              <a:rPr lang="vi-VN">
                <a:solidFill>
                  <a:schemeClr val="tx1"/>
                </a:solidFill>
                <a:latin typeface="Times New Roman"/>
                <a:cs typeface="Times New Roman"/>
              </a:rPr>
              <a:t> </a:t>
            </a:r>
            <a:r>
              <a:rPr lang="vi-VN" err="1">
                <a:solidFill>
                  <a:schemeClr val="tx1"/>
                </a:solidFill>
                <a:latin typeface="Times New Roman"/>
                <a:cs typeface="Times New Roman"/>
              </a:rPr>
              <a:t>thuốc</a:t>
            </a:r>
            <a:r>
              <a:rPr lang="vi-VN">
                <a:solidFill>
                  <a:schemeClr val="tx1"/>
                </a:solidFill>
                <a:latin typeface="Times New Roman"/>
                <a:cs typeface="Times New Roman"/>
              </a:rPr>
              <a:t> </a:t>
            </a:r>
            <a:r>
              <a:rPr lang="vi-VN" err="1">
                <a:solidFill>
                  <a:schemeClr val="tx1"/>
                </a:solidFill>
                <a:latin typeface="Times New Roman"/>
                <a:cs typeface="Times New Roman"/>
              </a:rPr>
              <a:t>ức</a:t>
            </a:r>
            <a:r>
              <a:rPr lang="vi-VN">
                <a:solidFill>
                  <a:schemeClr val="tx1"/>
                </a:solidFill>
                <a:latin typeface="Times New Roman"/>
                <a:cs typeface="Times New Roman"/>
              </a:rPr>
              <a:t> </a:t>
            </a:r>
            <a:r>
              <a:rPr lang="vi-VN" err="1">
                <a:solidFill>
                  <a:schemeClr val="tx1"/>
                </a:solidFill>
                <a:latin typeface="Times New Roman"/>
                <a:cs typeface="Times New Roman"/>
              </a:rPr>
              <a:t>chế</a:t>
            </a:r>
            <a:r>
              <a:rPr lang="vi-VN">
                <a:solidFill>
                  <a:schemeClr val="tx1"/>
                </a:solidFill>
                <a:latin typeface="Times New Roman"/>
                <a:cs typeface="Times New Roman"/>
              </a:rPr>
              <a:t> </a:t>
            </a:r>
            <a:r>
              <a:rPr lang="vi-VN" err="1">
                <a:solidFill>
                  <a:schemeClr val="tx1"/>
                </a:solidFill>
                <a:latin typeface="Times New Roman"/>
                <a:cs typeface="Times New Roman"/>
              </a:rPr>
              <a:t>miễn</a:t>
            </a:r>
            <a:r>
              <a:rPr lang="vi-VN">
                <a:solidFill>
                  <a:schemeClr val="tx1"/>
                </a:solidFill>
                <a:latin typeface="Times New Roman"/>
                <a:cs typeface="Times New Roman"/>
              </a:rPr>
              <a:t> </a:t>
            </a:r>
            <a:r>
              <a:rPr lang="vi-VN" err="1">
                <a:solidFill>
                  <a:schemeClr val="tx1"/>
                </a:solidFill>
                <a:latin typeface="Times New Roman"/>
                <a:cs typeface="Times New Roman"/>
              </a:rPr>
              <a:t>dịch</a:t>
            </a:r>
            <a:r>
              <a:rPr lang="vi-VN">
                <a:solidFill>
                  <a:schemeClr val="tx1"/>
                </a:solidFill>
                <a:latin typeface="Times New Roman"/>
                <a:cs typeface="Times New Roman"/>
              </a:rPr>
              <a:t> </a:t>
            </a:r>
            <a:r>
              <a:rPr lang="vi-VN" err="1">
                <a:solidFill>
                  <a:schemeClr val="tx1"/>
                </a:solidFill>
                <a:latin typeface="Times New Roman"/>
                <a:cs typeface="Times New Roman"/>
              </a:rPr>
              <a:t>suốt</a:t>
            </a:r>
            <a:r>
              <a:rPr lang="vi-VN">
                <a:solidFill>
                  <a:schemeClr val="tx1"/>
                </a:solidFill>
                <a:latin typeface="Times New Roman"/>
                <a:cs typeface="Times New Roman"/>
              </a:rPr>
              <a:t> </a:t>
            </a:r>
            <a:r>
              <a:rPr lang="vi-VN" err="1">
                <a:solidFill>
                  <a:schemeClr val="tx1"/>
                </a:solidFill>
                <a:latin typeface="Times New Roman"/>
                <a:cs typeface="Times New Roman"/>
              </a:rPr>
              <a:t>đời</a:t>
            </a:r>
            <a:r>
              <a:rPr lang="vi-VN">
                <a:solidFill>
                  <a:schemeClr val="tx1"/>
                </a:solidFill>
                <a:latin typeface="Times New Roman"/>
                <a:cs typeface="Times New Roman"/>
              </a:rPr>
              <a:t> </a:t>
            </a:r>
            <a:endParaRPr lang="en-US">
              <a:solidFill>
                <a:schemeClr val="tx1"/>
              </a:solidFill>
              <a:latin typeface="Times New Roman" panose="02020603050405020304" pitchFamily="18" charset="0"/>
              <a:cs typeface="Times New Roman" panose="02020603050405020304" pitchFamily="18" charset="0"/>
            </a:endParaRPr>
          </a:p>
        </p:txBody>
      </p:sp>
      <p:sp>
        <p:nvSpPr>
          <p:cNvPr id="5" name="Content Placeholder 2"/>
          <p:cNvSpPr txBox="1">
            <a:spLocks/>
          </p:cNvSpPr>
          <p:nvPr/>
        </p:nvSpPr>
        <p:spPr>
          <a:xfrm>
            <a:off x="5864393" y="2082800"/>
            <a:ext cx="5270968" cy="4775200"/>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05435" indent="-305435">
              <a:buFont typeface="Wingdings" pitchFamily="2" charset="2"/>
              <a:buChar char="q"/>
            </a:pPr>
            <a:r>
              <a:rPr lang="vi-VN" err="1">
                <a:solidFill>
                  <a:schemeClr val="tx1"/>
                </a:solidFill>
                <a:latin typeface="Times New Roman"/>
                <a:cs typeface="Times New Roman"/>
              </a:rPr>
              <a:t>Chỉ</a:t>
            </a:r>
            <a:r>
              <a:rPr lang="vi-VN">
                <a:solidFill>
                  <a:schemeClr val="tx1"/>
                </a:solidFill>
                <a:latin typeface="Times New Roman"/>
                <a:cs typeface="Times New Roman"/>
              </a:rPr>
              <a:t> </a:t>
            </a:r>
            <a:r>
              <a:rPr lang="vi-VN" err="1">
                <a:solidFill>
                  <a:schemeClr val="tx1"/>
                </a:solidFill>
                <a:latin typeface="Times New Roman"/>
                <a:cs typeface="Times New Roman"/>
              </a:rPr>
              <a:t>định</a:t>
            </a:r>
            <a:r>
              <a:rPr lang="vi-VN">
                <a:solidFill>
                  <a:schemeClr val="tx1"/>
                </a:solidFill>
                <a:latin typeface="Times New Roman"/>
                <a:cs typeface="Times New Roman"/>
              </a:rPr>
              <a:t> </a:t>
            </a:r>
            <a:r>
              <a:rPr lang="vi-VN" err="1">
                <a:solidFill>
                  <a:schemeClr val="tx1"/>
                </a:solidFill>
                <a:latin typeface="Times New Roman"/>
                <a:cs typeface="Times New Roman"/>
              </a:rPr>
              <a:t>ghép</a:t>
            </a:r>
            <a:r>
              <a:rPr lang="vi-VN">
                <a:solidFill>
                  <a:schemeClr val="tx1"/>
                </a:solidFill>
                <a:latin typeface="Times New Roman"/>
                <a:cs typeface="Times New Roman"/>
              </a:rPr>
              <a:t> gan cho BN </a:t>
            </a:r>
            <a:r>
              <a:rPr lang="vi-VN" err="1">
                <a:solidFill>
                  <a:schemeClr val="tx1"/>
                </a:solidFill>
                <a:latin typeface="Times New Roman"/>
                <a:cs typeface="Times New Roman"/>
              </a:rPr>
              <a:t>có</a:t>
            </a:r>
            <a:r>
              <a:rPr lang="vi-VN">
                <a:solidFill>
                  <a:schemeClr val="tx1"/>
                </a:solidFill>
                <a:latin typeface="Times New Roman"/>
                <a:cs typeface="Times New Roman"/>
              </a:rPr>
              <a:t> HCC:</a:t>
            </a:r>
          </a:p>
          <a:p>
            <a:pPr marL="305435" indent="-305435">
              <a:buFont typeface="Wingdings" panose="05000000000000000000" pitchFamily="2" charset="2"/>
              <a:buChar char="v"/>
            </a:pPr>
            <a:r>
              <a:rPr lang="vi-VN" b="1" err="1">
                <a:solidFill>
                  <a:schemeClr val="tx1"/>
                </a:solidFill>
                <a:latin typeface="Times New Roman"/>
                <a:cs typeface="Times New Roman"/>
              </a:rPr>
              <a:t>Milan</a:t>
            </a:r>
            <a:r>
              <a:rPr lang="vi-VN" b="1">
                <a:solidFill>
                  <a:schemeClr val="tx1"/>
                </a:solidFill>
                <a:latin typeface="Times New Roman"/>
                <a:cs typeface="Times New Roman"/>
              </a:rPr>
              <a:t> </a:t>
            </a:r>
            <a:r>
              <a:rPr lang="vi-VN" b="1" err="1">
                <a:solidFill>
                  <a:schemeClr val="tx1"/>
                </a:solidFill>
                <a:latin typeface="Times New Roman"/>
                <a:cs typeface="Times New Roman"/>
              </a:rPr>
              <a:t>criteria</a:t>
            </a:r>
          </a:p>
          <a:p>
            <a:pPr marL="305435" indent="-305435">
              <a:buFontTx/>
              <a:buChar char="-"/>
            </a:pPr>
            <a:r>
              <a:rPr lang="vi-VN" err="1">
                <a:solidFill>
                  <a:schemeClr val="tx1"/>
                </a:solidFill>
                <a:latin typeface="Times New Roman"/>
                <a:cs typeface="Times New Roman"/>
              </a:rPr>
              <a:t>Single</a:t>
            </a:r>
            <a:r>
              <a:rPr lang="vi-VN">
                <a:solidFill>
                  <a:schemeClr val="tx1"/>
                </a:solidFill>
                <a:latin typeface="Times New Roman"/>
                <a:cs typeface="Times New Roman"/>
              </a:rPr>
              <a:t> </a:t>
            </a:r>
            <a:r>
              <a:rPr lang="vi-VN" err="1">
                <a:solidFill>
                  <a:schemeClr val="tx1"/>
                </a:solidFill>
                <a:latin typeface="Times New Roman"/>
                <a:cs typeface="Times New Roman"/>
              </a:rPr>
              <a:t>tumor</a:t>
            </a:r>
            <a:r>
              <a:rPr lang="vi-VN">
                <a:solidFill>
                  <a:schemeClr val="tx1"/>
                </a:solidFill>
                <a:latin typeface="Times New Roman"/>
                <a:cs typeface="Times New Roman"/>
              </a:rPr>
              <a:t>, &lt;5cm</a:t>
            </a:r>
          </a:p>
          <a:p>
            <a:pPr marL="305435" indent="-305435">
              <a:buFontTx/>
              <a:buChar char="-"/>
            </a:pPr>
            <a:r>
              <a:rPr lang="vi-VN" err="1">
                <a:solidFill>
                  <a:schemeClr val="tx1"/>
                </a:solidFill>
                <a:latin typeface="Times New Roman"/>
                <a:cs typeface="Times New Roman"/>
              </a:rPr>
              <a:t>Multiple</a:t>
            </a:r>
            <a:r>
              <a:rPr lang="vi-VN">
                <a:solidFill>
                  <a:schemeClr val="tx1"/>
                </a:solidFill>
                <a:latin typeface="Times New Roman"/>
                <a:cs typeface="Times New Roman"/>
              </a:rPr>
              <a:t> </a:t>
            </a:r>
            <a:r>
              <a:rPr lang="vi-VN" err="1">
                <a:solidFill>
                  <a:schemeClr val="tx1"/>
                </a:solidFill>
                <a:latin typeface="Times New Roman"/>
                <a:cs typeface="Times New Roman"/>
              </a:rPr>
              <a:t>tumor</a:t>
            </a:r>
            <a:r>
              <a:rPr lang="vi-VN">
                <a:solidFill>
                  <a:schemeClr val="tx1"/>
                </a:solidFill>
                <a:latin typeface="Times New Roman"/>
                <a:cs typeface="Times New Roman"/>
              </a:rPr>
              <a:t> : </a:t>
            </a:r>
            <a:r>
              <a:rPr lang="en-US">
                <a:solidFill>
                  <a:schemeClr val="tx1"/>
                </a:solidFill>
                <a:latin typeface="Times New Roman"/>
                <a:cs typeface="Times New Roman"/>
              </a:rPr>
              <a:t>≤ </a:t>
            </a:r>
            <a:r>
              <a:rPr lang="vi-VN">
                <a:solidFill>
                  <a:schemeClr val="tx1"/>
                </a:solidFill>
                <a:latin typeface="Times New Roman"/>
                <a:cs typeface="Times New Roman"/>
              </a:rPr>
              <a:t>3 </a:t>
            </a:r>
            <a:r>
              <a:rPr lang="vi-VN" err="1">
                <a:solidFill>
                  <a:schemeClr val="tx1"/>
                </a:solidFill>
                <a:latin typeface="Times New Roman"/>
                <a:cs typeface="Times New Roman"/>
              </a:rPr>
              <a:t>tumor</a:t>
            </a:r>
            <a:r>
              <a:rPr lang="vi-VN">
                <a:solidFill>
                  <a:schemeClr val="tx1"/>
                </a:solidFill>
                <a:latin typeface="Times New Roman"/>
                <a:cs typeface="Times New Roman"/>
              </a:rPr>
              <a:t>; </a:t>
            </a:r>
            <a:r>
              <a:rPr lang="vi-VN" err="1">
                <a:solidFill>
                  <a:schemeClr val="tx1"/>
                </a:solidFill>
                <a:latin typeface="Times New Roman"/>
                <a:cs typeface="Times New Roman"/>
              </a:rPr>
              <a:t>largest</a:t>
            </a:r>
            <a:r>
              <a:rPr lang="vi-VN">
                <a:solidFill>
                  <a:schemeClr val="tx1"/>
                </a:solidFill>
                <a:latin typeface="Times New Roman"/>
                <a:cs typeface="Times New Roman"/>
              </a:rPr>
              <a:t> </a:t>
            </a:r>
            <a:r>
              <a:rPr lang="vi-VN" err="1">
                <a:solidFill>
                  <a:schemeClr val="tx1"/>
                </a:solidFill>
                <a:latin typeface="Times New Roman"/>
                <a:cs typeface="Times New Roman"/>
              </a:rPr>
              <a:t>diameter</a:t>
            </a:r>
            <a:r>
              <a:rPr lang="vi-VN">
                <a:solidFill>
                  <a:schemeClr val="tx1"/>
                </a:solidFill>
                <a:latin typeface="Times New Roman"/>
                <a:cs typeface="Times New Roman"/>
              </a:rPr>
              <a:t>&lt;3cm</a:t>
            </a:r>
          </a:p>
          <a:p>
            <a:pPr marL="305435" indent="-305435">
              <a:buFontTx/>
              <a:buChar char="-"/>
            </a:pPr>
            <a:r>
              <a:rPr lang="vi-VN">
                <a:solidFill>
                  <a:schemeClr val="tx1"/>
                </a:solidFill>
                <a:latin typeface="Times New Roman"/>
                <a:cs typeface="Times New Roman"/>
              </a:rPr>
              <a:t>No </a:t>
            </a:r>
            <a:r>
              <a:rPr lang="vi-VN" err="1">
                <a:solidFill>
                  <a:schemeClr val="tx1"/>
                </a:solidFill>
                <a:latin typeface="Times New Roman"/>
                <a:cs typeface="Times New Roman"/>
              </a:rPr>
              <a:t>major</a:t>
            </a:r>
            <a:r>
              <a:rPr lang="vi-VN">
                <a:solidFill>
                  <a:schemeClr val="tx1"/>
                </a:solidFill>
                <a:latin typeface="Times New Roman"/>
                <a:cs typeface="Times New Roman"/>
              </a:rPr>
              <a:t> </a:t>
            </a:r>
            <a:r>
              <a:rPr lang="vi-VN" err="1">
                <a:solidFill>
                  <a:schemeClr val="tx1"/>
                </a:solidFill>
                <a:latin typeface="Times New Roman"/>
                <a:cs typeface="Times New Roman"/>
              </a:rPr>
              <a:t>vessel</a:t>
            </a:r>
            <a:r>
              <a:rPr lang="vi-VN">
                <a:solidFill>
                  <a:schemeClr val="tx1"/>
                </a:solidFill>
                <a:latin typeface="Times New Roman"/>
                <a:cs typeface="Times New Roman"/>
              </a:rPr>
              <a:t> </a:t>
            </a:r>
            <a:r>
              <a:rPr lang="vi-VN" err="1">
                <a:solidFill>
                  <a:schemeClr val="tx1"/>
                </a:solidFill>
                <a:latin typeface="Times New Roman"/>
                <a:cs typeface="Times New Roman"/>
              </a:rPr>
              <a:t>involvement</a:t>
            </a:r>
          </a:p>
          <a:p>
            <a:pPr marL="305435" indent="-305435">
              <a:buFont typeface="Wingdings" panose="05000000000000000000" pitchFamily="2" charset="2"/>
              <a:buChar char="v"/>
            </a:pPr>
            <a:r>
              <a:rPr lang="vi-VN" b="1">
                <a:solidFill>
                  <a:schemeClr val="tx1"/>
                </a:solidFill>
                <a:latin typeface="Times New Roman"/>
                <a:cs typeface="Times New Roman"/>
              </a:rPr>
              <a:t>UCSF </a:t>
            </a:r>
            <a:r>
              <a:rPr lang="vi-VN" b="1" err="1">
                <a:solidFill>
                  <a:schemeClr val="tx1"/>
                </a:solidFill>
                <a:latin typeface="Times New Roman"/>
                <a:cs typeface="Times New Roman"/>
              </a:rPr>
              <a:t>criteria</a:t>
            </a:r>
          </a:p>
          <a:p>
            <a:pPr marL="0" indent="0">
              <a:buNone/>
            </a:pPr>
            <a:r>
              <a:rPr lang="vi-VN" b="1">
                <a:solidFill>
                  <a:schemeClr val="tx1"/>
                </a:solidFill>
                <a:latin typeface="Times New Roman"/>
                <a:cs typeface="Times New Roman"/>
              </a:rPr>
              <a:t>-    </a:t>
            </a:r>
            <a:r>
              <a:rPr lang="vi-VN" err="1">
                <a:solidFill>
                  <a:schemeClr val="tx1"/>
                </a:solidFill>
                <a:latin typeface="Times New Roman"/>
                <a:cs typeface="Times New Roman"/>
              </a:rPr>
              <a:t>Single</a:t>
            </a:r>
            <a:r>
              <a:rPr lang="vi-VN">
                <a:solidFill>
                  <a:schemeClr val="tx1"/>
                </a:solidFill>
                <a:latin typeface="Times New Roman"/>
                <a:cs typeface="Times New Roman"/>
              </a:rPr>
              <a:t> </a:t>
            </a:r>
            <a:r>
              <a:rPr lang="vi-VN" err="1">
                <a:solidFill>
                  <a:schemeClr val="tx1"/>
                </a:solidFill>
                <a:latin typeface="Times New Roman"/>
                <a:cs typeface="Times New Roman"/>
              </a:rPr>
              <a:t>tumor</a:t>
            </a:r>
            <a:r>
              <a:rPr lang="vi-VN">
                <a:solidFill>
                  <a:schemeClr val="tx1"/>
                </a:solidFill>
                <a:latin typeface="Times New Roman"/>
                <a:cs typeface="Times New Roman"/>
              </a:rPr>
              <a:t>, &lt;6.5cm</a:t>
            </a:r>
          </a:p>
          <a:p>
            <a:pPr marL="305435" indent="-305435">
              <a:buFontTx/>
              <a:buChar char="-"/>
            </a:pPr>
            <a:r>
              <a:rPr lang="vi-VN" err="1">
                <a:solidFill>
                  <a:schemeClr val="tx1"/>
                </a:solidFill>
                <a:latin typeface="Times New Roman"/>
                <a:cs typeface="Times New Roman"/>
              </a:rPr>
              <a:t>Multiple</a:t>
            </a:r>
            <a:r>
              <a:rPr lang="vi-VN">
                <a:solidFill>
                  <a:schemeClr val="tx1"/>
                </a:solidFill>
                <a:latin typeface="Times New Roman"/>
                <a:cs typeface="Times New Roman"/>
              </a:rPr>
              <a:t> </a:t>
            </a:r>
            <a:r>
              <a:rPr lang="vi-VN" err="1">
                <a:solidFill>
                  <a:schemeClr val="tx1"/>
                </a:solidFill>
                <a:latin typeface="Times New Roman"/>
                <a:cs typeface="Times New Roman"/>
              </a:rPr>
              <a:t>tumor</a:t>
            </a:r>
            <a:r>
              <a:rPr lang="vi-VN">
                <a:solidFill>
                  <a:schemeClr val="tx1"/>
                </a:solidFill>
                <a:latin typeface="Times New Roman"/>
                <a:cs typeface="Times New Roman"/>
              </a:rPr>
              <a:t> : </a:t>
            </a:r>
            <a:r>
              <a:rPr lang="en-US">
                <a:solidFill>
                  <a:schemeClr val="tx1"/>
                </a:solidFill>
                <a:latin typeface="Times New Roman"/>
                <a:cs typeface="Times New Roman"/>
              </a:rPr>
              <a:t>≤ </a:t>
            </a:r>
            <a:r>
              <a:rPr lang="vi-VN">
                <a:solidFill>
                  <a:schemeClr val="tx1"/>
                </a:solidFill>
                <a:latin typeface="Times New Roman"/>
                <a:cs typeface="Times New Roman"/>
              </a:rPr>
              <a:t>3 </a:t>
            </a:r>
            <a:r>
              <a:rPr lang="vi-VN" err="1">
                <a:solidFill>
                  <a:schemeClr val="tx1"/>
                </a:solidFill>
                <a:latin typeface="Times New Roman"/>
                <a:cs typeface="Times New Roman"/>
              </a:rPr>
              <a:t>tumor</a:t>
            </a:r>
            <a:r>
              <a:rPr lang="vi-VN">
                <a:solidFill>
                  <a:schemeClr val="tx1"/>
                </a:solidFill>
                <a:latin typeface="Times New Roman"/>
                <a:cs typeface="Times New Roman"/>
              </a:rPr>
              <a:t>; </a:t>
            </a:r>
            <a:r>
              <a:rPr lang="vi-VN" err="1">
                <a:solidFill>
                  <a:schemeClr val="tx1"/>
                </a:solidFill>
                <a:latin typeface="Times New Roman"/>
                <a:cs typeface="Times New Roman"/>
              </a:rPr>
              <a:t>largest</a:t>
            </a:r>
            <a:r>
              <a:rPr lang="vi-VN">
                <a:solidFill>
                  <a:schemeClr val="tx1"/>
                </a:solidFill>
                <a:latin typeface="Times New Roman"/>
                <a:cs typeface="Times New Roman"/>
              </a:rPr>
              <a:t> </a:t>
            </a:r>
            <a:r>
              <a:rPr lang="vi-VN" err="1">
                <a:solidFill>
                  <a:schemeClr val="tx1"/>
                </a:solidFill>
                <a:latin typeface="Times New Roman"/>
                <a:cs typeface="Times New Roman"/>
              </a:rPr>
              <a:t>tumor</a:t>
            </a:r>
            <a:r>
              <a:rPr lang="vi-VN">
                <a:solidFill>
                  <a:schemeClr val="tx1"/>
                </a:solidFill>
                <a:latin typeface="Times New Roman"/>
                <a:cs typeface="Times New Roman"/>
              </a:rPr>
              <a:t>&lt;4.5cm; </a:t>
            </a:r>
            <a:r>
              <a:rPr lang="vi-VN" err="1">
                <a:solidFill>
                  <a:schemeClr val="tx1"/>
                </a:solidFill>
                <a:latin typeface="Times New Roman"/>
                <a:cs typeface="Times New Roman"/>
              </a:rPr>
              <a:t>Total</a:t>
            </a:r>
            <a:r>
              <a:rPr lang="vi-VN">
                <a:solidFill>
                  <a:schemeClr val="tx1"/>
                </a:solidFill>
                <a:latin typeface="Times New Roman"/>
                <a:cs typeface="Times New Roman"/>
              </a:rPr>
              <a:t> </a:t>
            </a:r>
            <a:r>
              <a:rPr lang="vi-VN" err="1">
                <a:solidFill>
                  <a:schemeClr val="tx1"/>
                </a:solidFill>
                <a:latin typeface="Times New Roman"/>
                <a:cs typeface="Times New Roman"/>
              </a:rPr>
              <a:t>diameter</a:t>
            </a:r>
            <a:r>
              <a:rPr lang="vi-VN">
                <a:solidFill>
                  <a:schemeClr val="tx1"/>
                </a:solidFill>
                <a:latin typeface="Times New Roman"/>
                <a:cs typeface="Times New Roman"/>
              </a:rPr>
              <a:t>&lt;8cm</a:t>
            </a:r>
          </a:p>
          <a:p>
            <a:pPr marL="305435" indent="-305435">
              <a:buFontTx/>
              <a:buChar char="-"/>
            </a:pPr>
            <a:r>
              <a:rPr lang="vi-VN">
                <a:solidFill>
                  <a:schemeClr val="tx1"/>
                </a:solidFill>
                <a:latin typeface="Times New Roman"/>
                <a:cs typeface="Times New Roman"/>
              </a:rPr>
              <a:t>No </a:t>
            </a:r>
            <a:r>
              <a:rPr lang="vi-VN" err="1">
                <a:solidFill>
                  <a:schemeClr val="tx1"/>
                </a:solidFill>
                <a:latin typeface="Times New Roman"/>
                <a:cs typeface="Times New Roman"/>
              </a:rPr>
              <a:t>major</a:t>
            </a:r>
            <a:r>
              <a:rPr lang="vi-VN">
                <a:solidFill>
                  <a:schemeClr val="tx1"/>
                </a:solidFill>
                <a:latin typeface="Times New Roman"/>
                <a:cs typeface="Times New Roman"/>
              </a:rPr>
              <a:t> </a:t>
            </a:r>
            <a:r>
              <a:rPr lang="vi-VN" err="1">
                <a:solidFill>
                  <a:schemeClr val="tx1"/>
                </a:solidFill>
                <a:latin typeface="Times New Roman"/>
                <a:cs typeface="Times New Roman"/>
              </a:rPr>
              <a:t>vascular</a:t>
            </a:r>
            <a:r>
              <a:rPr lang="vi-VN">
                <a:solidFill>
                  <a:schemeClr val="tx1"/>
                </a:solidFill>
                <a:latin typeface="Times New Roman"/>
                <a:cs typeface="Times New Roman"/>
              </a:rPr>
              <a:t> </a:t>
            </a:r>
            <a:r>
              <a:rPr lang="vi-VN" err="1">
                <a:solidFill>
                  <a:schemeClr val="tx1"/>
                </a:solidFill>
                <a:latin typeface="Times New Roman"/>
                <a:cs typeface="Times New Roman"/>
              </a:rPr>
              <a:t>invasion</a:t>
            </a:r>
          </a:p>
          <a:p>
            <a:pPr marL="305435" indent="-305435">
              <a:buFontTx/>
              <a:buChar char="-"/>
            </a:pPr>
            <a:endParaRPr lang="vi-VN">
              <a:solidFill>
                <a:schemeClr val="tx1"/>
              </a:solidFill>
              <a:latin typeface="Times New Roman" panose="02020603050405020304" pitchFamily="18" charset="0"/>
              <a:cs typeface="Times New Roman" panose="02020603050405020304" pitchFamily="18" charset="0"/>
            </a:endParaRPr>
          </a:p>
          <a:p>
            <a:pPr marL="305435" indent="-305435">
              <a:buFontTx/>
              <a:buChar char="-"/>
            </a:pPr>
            <a:endParaRPr lang="en-US">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742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latin typeface="Times New Roman" panose="02020603050405020304" pitchFamily="18" charset="0"/>
                <a:cs typeface="Times New Roman" panose="02020603050405020304" pitchFamily="18" charset="0"/>
              </a:rPr>
              <a:t>Điều trị: phẫu thuật ghép gan</a:t>
            </a:r>
            <a:endParaRPr lang="en-US"/>
          </a:p>
        </p:txBody>
      </p:sp>
      <p:grpSp>
        <p:nvGrpSpPr>
          <p:cNvPr id="4" name="Group 3"/>
          <p:cNvGrpSpPr/>
          <p:nvPr/>
        </p:nvGrpSpPr>
        <p:grpSpPr>
          <a:xfrm>
            <a:off x="91442" y="1820459"/>
            <a:ext cx="6557553" cy="4898766"/>
            <a:chOff x="-567072" y="-5079"/>
            <a:chExt cx="10166795" cy="5515863"/>
          </a:xfrm>
        </p:grpSpPr>
        <p:pic>
          <p:nvPicPr>
            <p:cNvPr id="5" name="Picture 4"/>
            <p:cNvPicPr/>
            <p:nvPr/>
          </p:nvPicPr>
          <p:blipFill>
            <a:blip r:embed="rId3"/>
            <a:stretch>
              <a:fillRect/>
            </a:stretch>
          </p:blipFill>
          <p:spPr>
            <a:xfrm>
              <a:off x="154432" y="-5079"/>
              <a:ext cx="8159497" cy="54864"/>
            </a:xfrm>
            <a:prstGeom prst="rect">
              <a:avLst/>
            </a:prstGeom>
          </p:spPr>
        </p:pic>
        <p:pic>
          <p:nvPicPr>
            <p:cNvPr id="6" name="Picture 5"/>
            <p:cNvPicPr/>
            <p:nvPr/>
          </p:nvPicPr>
          <p:blipFill>
            <a:blip r:embed="rId4"/>
            <a:stretch>
              <a:fillRect/>
            </a:stretch>
          </p:blipFill>
          <p:spPr>
            <a:xfrm>
              <a:off x="-567072" y="605993"/>
              <a:ext cx="5035296" cy="4343400"/>
            </a:xfrm>
            <a:prstGeom prst="rect">
              <a:avLst/>
            </a:prstGeom>
          </p:spPr>
        </p:pic>
        <p:pic>
          <p:nvPicPr>
            <p:cNvPr id="7" name="Picture 6"/>
            <p:cNvPicPr/>
            <p:nvPr/>
          </p:nvPicPr>
          <p:blipFill>
            <a:blip r:embed="rId5"/>
            <a:stretch>
              <a:fillRect/>
            </a:stretch>
          </p:blipFill>
          <p:spPr>
            <a:xfrm>
              <a:off x="3419856" y="2081784"/>
              <a:ext cx="5349240" cy="3429000"/>
            </a:xfrm>
            <a:prstGeom prst="rect">
              <a:avLst/>
            </a:prstGeom>
          </p:spPr>
        </p:pic>
        <p:sp>
          <p:nvSpPr>
            <p:cNvPr id="8" name="Rectangle 7"/>
            <p:cNvSpPr/>
            <p:nvPr/>
          </p:nvSpPr>
          <p:spPr>
            <a:xfrm>
              <a:off x="2126518" y="216568"/>
              <a:ext cx="7473205" cy="778850"/>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2400" err="1">
                  <a:solidFill>
                    <a:srgbClr val="006FC0"/>
                  </a:solidFill>
                  <a:effectLst/>
                  <a:latin typeface="Times New Roman" panose="02020603050405020304" pitchFamily="18" charset="0"/>
                  <a:ea typeface="Calibri" panose="020F0502020204030204" pitchFamily="34" charset="0"/>
                  <a:cs typeface="Times New Roman" panose="02020603050405020304" pitchFamily="18" charset="0"/>
                </a:rPr>
                <a:t>Ghép</a:t>
              </a:r>
              <a:r>
                <a:rPr lang="en-US" sz="2400">
                  <a:solidFill>
                    <a:srgbClr val="006FC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err="1">
                  <a:solidFill>
                    <a:srgbClr val="006FC0"/>
                  </a:solidFill>
                  <a:effectLst/>
                  <a:latin typeface="Times New Roman" panose="02020603050405020304" pitchFamily="18" charset="0"/>
                  <a:ea typeface="Calibri" panose="020F0502020204030204" pitchFamily="34" charset="0"/>
                  <a:cs typeface="Times New Roman" panose="02020603050405020304" pitchFamily="18" charset="0"/>
                </a:rPr>
                <a:t>gan</a:t>
              </a:r>
              <a:r>
                <a:rPr lang="en-US" sz="2400">
                  <a:solidFill>
                    <a:srgbClr val="006FC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err="1">
                  <a:solidFill>
                    <a:srgbClr val="006FC0"/>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2400">
                  <a:solidFill>
                    <a:srgbClr val="006FC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err="1">
                  <a:solidFill>
                    <a:srgbClr val="006FC0"/>
                  </a:solidFill>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2400">
                  <a:solidFill>
                    <a:srgbClr val="006FC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err="1">
                  <a:solidFill>
                    <a:srgbClr val="006FC0"/>
                  </a:solidFill>
                  <a:effectLst/>
                  <a:latin typeface="Times New Roman" panose="02020603050405020304" pitchFamily="18" charset="0"/>
                  <a:ea typeface="Calibri" panose="020F0502020204030204" pitchFamily="34" charset="0"/>
                  <a:cs typeface="Times New Roman" panose="02020603050405020304" pitchFamily="18" charset="0"/>
                </a:rPr>
                <a:t>chết</a:t>
              </a:r>
              <a:r>
                <a:rPr lang="en-US" sz="2400">
                  <a:solidFill>
                    <a:srgbClr val="006FC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err="1">
                  <a:solidFill>
                    <a:srgbClr val="006FC0"/>
                  </a:solidFill>
                  <a:effectLst/>
                  <a:latin typeface="Times New Roman" panose="02020603050405020304" pitchFamily="18" charset="0"/>
                  <a:ea typeface="Calibri" panose="020F0502020204030204" pitchFamily="34" charset="0"/>
                  <a:cs typeface="Times New Roman" panose="02020603050405020304" pitchFamily="18" charset="0"/>
                </a:rPr>
                <a:t>não</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Rectangle 8"/>
            <p:cNvSpPr/>
            <p:nvPr/>
          </p:nvSpPr>
          <p:spPr>
            <a:xfrm>
              <a:off x="2936621" y="722832"/>
              <a:ext cx="5279312" cy="413319"/>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2400" err="1">
                  <a:solidFill>
                    <a:srgbClr val="006FC0"/>
                  </a:solidFill>
                  <a:effectLst/>
                  <a:latin typeface="Times New Roman" panose="02020603050405020304" pitchFamily="18" charset="0"/>
                  <a:ea typeface="Calibri" panose="020F0502020204030204" pitchFamily="34" charset="0"/>
                  <a:cs typeface="Times New Roman" panose="02020603050405020304" pitchFamily="18" charset="0"/>
                </a:rPr>
                <a:t>Ghép</a:t>
              </a:r>
              <a:r>
                <a:rPr lang="en-US" sz="2400">
                  <a:solidFill>
                    <a:srgbClr val="006FC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err="1">
                  <a:solidFill>
                    <a:srgbClr val="006FC0"/>
                  </a:solidFill>
                  <a:effectLst/>
                  <a:latin typeface="Times New Roman" panose="02020603050405020304" pitchFamily="18" charset="0"/>
                  <a:ea typeface="Calibri" panose="020F0502020204030204" pitchFamily="34" charset="0"/>
                  <a:cs typeface="Times New Roman" panose="02020603050405020304" pitchFamily="18" charset="0"/>
                </a:rPr>
                <a:t>gan</a:t>
              </a:r>
              <a:r>
                <a:rPr lang="en-US" sz="2400">
                  <a:solidFill>
                    <a:srgbClr val="006FC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err="1">
                  <a:solidFill>
                    <a:srgbClr val="006FC0"/>
                  </a:solidFill>
                  <a:effectLst/>
                  <a:latin typeface="Times New Roman" panose="02020603050405020304" pitchFamily="18" charset="0"/>
                  <a:ea typeface="Calibri" panose="020F0502020204030204" pitchFamily="34" charset="0"/>
                  <a:cs typeface="Times New Roman" panose="02020603050405020304" pitchFamily="18" charset="0"/>
                </a:rPr>
                <a:t>toàn</a:t>
              </a:r>
              <a:r>
                <a:rPr lang="en-US" sz="2400">
                  <a:solidFill>
                    <a:srgbClr val="006FC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err="1">
                  <a:solidFill>
                    <a:srgbClr val="006FC0"/>
                  </a:solidFill>
                  <a:effectLst/>
                  <a:latin typeface="Times New Roman" panose="02020603050405020304" pitchFamily="18" charset="0"/>
                  <a:ea typeface="Calibri" panose="020F0502020204030204" pitchFamily="34" charset="0"/>
                  <a:cs typeface="Times New Roman" panose="02020603050405020304" pitchFamily="18" charset="0"/>
                </a:rPr>
                <a:t>phần</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pic>
        <p:nvPicPr>
          <p:cNvPr id="10" name="Content Placeholder 9"/>
          <p:cNvPicPr>
            <a:picLocks noGrp="1"/>
          </p:cNvPicPr>
          <p:nvPr>
            <p:ph idx="1"/>
          </p:nvPr>
        </p:nvPicPr>
        <p:blipFill>
          <a:blip r:embed="rId6"/>
          <a:stretch>
            <a:fillRect/>
          </a:stretch>
        </p:blipFill>
        <p:spPr>
          <a:xfrm>
            <a:off x="6648996" y="3316720"/>
            <a:ext cx="4377824" cy="2738561"/>
          </a:xfrm>
          <a:prstGeom prst="rect">
            <a:avLst/>
          </a:prstGeom>
        </p:spPr>
      </p:pic>
      <p:sp>
        <p:nvSpPr>
          <p:cNvPr id="11" name="Content Placeholder 2"/>
          <p:cNvSpPr txBox="1">
            <a:spLocks/>
          </p:cNvSpPr>
          <p:nvPr/>
        </p:nvSpPr>
        <p:spPr>
          <a:xfrm>
            <a:off x="6358293" y="1869186"/>
            <a:ext cx="5536578" cy="109174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sz="2400" err="1">
                <a:solidFill>
                  <a:srgbClr val="002060"/>
                </a:solidFill>
                <a:latin typeface="Times New Roman" panose="02020603050405020304" pitchFamily="18" charset="0"/>
                <a:cs typeface="Times New Roman" panose="02020603050405020304" pitchFamily="18" charset="0"/>
              </a:rPr>
              <a:t>Ghép</a:t>
            </a:r>
            <a:r>
              <a:rPr lang="en-US" sz="2400">
                <a:solidFill>
                  <a:srgbClr val="002060"/>
                </a:solidFill>
                <a:latin typeface="Times New Roman" panose="02020603050405020304" pitchFamily="18" charset="0"/>
                <a:cs typeface="Times New Roman" panose="02020603050405020304" pitchFamily="18" charset="0"/>
              </a:rPr>
              <a:t> </a:t>
            </a:r>
            <a:r>
              <a:rPr lang="en-US" sz="2400" err="1">
                <a:solidFill>
                  <a:srgbClr val="002060"/>
                </a:solidFill>
                <a:latin typeface="Times New Roman" panose="02020603050405020304" pitchFamily="18" charset="0"/>
                <a:cs typeface="Times New Roman" panose="02020603050405020304" pitchFamily="18" charset="0"/>
              </a:rPr>
              <a:t>gan</a:t>
            </a:r>
            <a:r>
              <a:rPr lang="en-US" sz="2400">
                <a:solidFill>
                  <a:srgbClr val="002060"/>
                </a:solidFill>
                <a:latin typeface="Times New Roman" panose="02020603050405020304" pitchFamily="18" charset="0"/>
                <a:cs typeface="Times New Roman" panose="02020603050405020304" pitchFamily="18" charset="0"/>
              </a:rPr>
              <a:t> </a:t>
            </a:r>
            <a:r>
              <a:rPr lang="en-US" sz="2400" err="1">
                <a:solidFill>
                  <a:srgbClr val="002060"/>
                </a:solidFill>
                <a:latin typeface="Times New Roman" panose="02020603050405020304" pitchFamily="18" charset="0"/>
                <a:cs typeface="Times New Roman" panose="02020603050405020304" pitchFamily="18" charset="0"/>
              </a:rPr>
              <a:t>từ</a:t>
            </a:r>
            <a:r>
              <a:rPr lang="en-US" sz="2400">
                <a:solidFill>
                  <a:srgbClr val="002060"/>
                </a:solidFill>
                <a:latin typeface="Times New Roman" panose="02020603050405020304" pitchFamily="18" charset="0"/>
                <a:cs typeface="Times New Roman" panose="02020603050405020304" pitchFamily="18" charset="0"/>
              </a:rPr>
              <a:t> </a:t>
            </a:r>
            <a:r>
              <a:rPr lang="en-US" sz="2400" err="1">
                <a:solidFill>
                  <a:srgbClr val="002060"/>
                </a:solidFill>
                <a:latin typeface="Times New Roman" panose="02020603050405020304" pitchFamily="18" charset="0"/>
                <a:cs typeface="Times New Roman" panose="02020603050405020304" pitchFamily="18" charset="0"/>
              </a:rPr>
              <a:t>người</a:t>
            </a:r>
            <a:r>
              <a:rPr lang="en-US" sz="2400">
                <a:solidFill>
                  <a:srgbClr val="002060"/>
                </a:solidFill>
                <a:latin typeface="Times New Roman" panose="02020603050405020304" pitchFamily="18" charset="0"/>
                <a:cs typeface="Times New Roman" panose="02020603050405020304" pitchFamily="18" charset="0"/>
              </a:rPr>
              <a:t> </a:t>
            </a:r>
            <a:r>
              <a:rPr lang="en-US" sz="2400" err="1">
                <a:solidFill>
                  <a:srgbClr val="002060"/>
                </a:solidFill>
                <a:latin typeface="Times New Roman" panose="02020603050405020304" pitchFamily="18" charset="0"/>
                <a:cs typeface="Times New Roman" panose="02020603050405020304" pitchFamily="18" charset="0"/>
              </a:rPr>
              <a:t>cho</a:t>
            </a:r>
            <a:r>
              <a:rPr lang="en-US" sz="2400">
                <a:solidFill>
                  <a:srgbClr val="002060"/>
                </a:solidFill>
                <a:latin typeface="Times New Roman" panose="02020603050405020304" pitchFamily="18" charset="0"/>
                <a:cs typeface="Times New Roman" panose="02020603050405020304" pitchFamily="18" charset="0"/>
              </a:rPr>
              <a:t> </a:t>
            </a:r>
            <a:r>
              <a:rPr lang="en-US" sz="2400" err="1">
                <a:solidFill>
                  <a:srgbClr val="002060"/>
                </a:solidFill>
                <a:latin typeface="Times New Roman" panose="02020603050405020304" pitchFamily="18" charset="0"/>
                <a:cs typeface="Times New Roman" panose="02020603050405020304" pitchFamily="18" charset="0"/>
              </a:rPr>
              <a:t>sống</a:t>
            </a:r>
            <a:r>
              <a:rPr lang="en-US" sz="2400">
                <a:solidFill>
                  <a:srgbClr val="002060"/>
                </a:solidFill>
                <a:latin typeface="Times New Roman" panose="02020603050405020304" pitchFamily="18" charset="0"/>
                <a:cs typeface="Times New Roman" panose="02020603050405020304" pitchFamily="18" charset="0"/>
              </a:rPr>
              <a:t>-</a:t>
            </a:r>
            <a:r>
              <a:rPr lang="vi-VN" sz="2400">
                <a:solidFill>
                  <a:srgbClr val="002060"/>
                </a:solidFill>
                <a:latin typeface="Times New Roman" panose="02020603050405020304" pitchFamily="18" charset="0"/>
                <a:cs typeface="Times New Roman" panose="02020603050405020304" pitchFamily="18" charset="0"/>
              </a:rPr>
              <a:t> </a:t>
            </a:r>
          </a:p>
          <a:p>
            <a:pPr marL="0" indent="0">
              <a:buNone/>
            </a:pPr>
            <a:r>
              <a:rPr lang="vi-VN" sz="2400">
                <a:solidFill>
                  <a:srgbClr val="002060"/>
                </a:solidFill>
                <a:latin typeface="Times New Roman" panose="02020603050405020304" pitchFamily="18" charset="0"/>
                <a:cs typeface="Times New Roman" panose="02020603050405020304" pitchFamily="18" charset="0"/>
              </a:rPr>
              <a:t>	</a:t>
            </a:r>
            <a:r>
              <a:rPr lang="en-US" sz="2400" err="1">
                <a:solidFill>
                  <a:srgbClr val="002060"/>
                </a:solidFill>
                <a:latin typeface="Times New Roman" panose="02020603050405020304" pitchFamily="18" charset="0"/>
                <a:cs typeface="Times New Roman" panose="02020603050405020304" pitchFamily="18" charset="0"/>
              </a:rPr>
              <a:t>Ghép</a:t>
            </a:r>
            <a:r>
              <a:rPr lang="en-US" sz="2400">
                <a:solidFill>
                  <a:srgbClr val="002060"/>
                </a:solidFill>
                <a:latin typeface="Times New Roman" panose="02020603050405020304" pitchFamily="18" charset="0"/>
                <a:cs typeface="Times New Roman" panose="02020603050405020304" pitchFamily="18" charset="0"/>
              </a:rPr>
              <a:t> </a:t>
            </a:r>
            <a:r>
              <a:rPr lang="en-US" sz="2400" err="1">
                <a:solidFill>
                  <a:srgbClr val="002060"/>
                </a:solidFill>
                <a:latin typeface="Times New Roman" panose="02020603050405020304" pitchFamily="18" charset="0"/>
                <a:cs typeface="Times New Roman" panose="02020603050405020304" pitchFamily="18" charset="0"/>
              </a:rPr>
              <a:t>gan</a:t>
            </a:r>
            <a:r>
              <a:rPr lang="en-US" sz="2400">
                <a:solidFill>
                  <a:srgbClr val="002060"/>
                </a:solidFill>
                <a:latin typeface="Times New Roman" panose="02020603050405020304" pitchFamily="18" charset="0"/>
                <a:cs typeface="Times New Roman" panose="02020603050405020304" pitchFamily="18" charset="0"/>
              </a:rPr>
              <a:t> </a:t>
            </a:r>
            <a:r>
              <a:rPr lang="en-US" sz="2400" err="1">
                <a:solidFill>
                  <a:srgbClr val="002060"/>
                </a:solidFill>
                <a:latin typeface="Times New Roman" panose="02020603050405020304" pitchFamily="18" charset="0"/>
                <a:cs typeface="Times New Roman" panose="02020603050405020304" pitchFamily="18" charset="0"/>
              </a:rPr>
              <a:t>bán</a:t>
            </a:r>
            <a:r>
              <a:rPr lang="en-US" sz="2400">
                <a:solidFill>
                  <a:srgbClr val="002060"/>
                </a:solidFill>
                <a:latin typeface="Times New Roman" panose="02020603050405020304" pitchFamily="18" charset="0"/>
                <a:cs typeface="Times New Roman" panose="02020603050405020304" pitchFamily="18" charset="0"/>
              </a:rPr>
              <a:t> </a:t>
            </a:r>
            <a:r>
              <a:rPr lang="en-US" sz="2400" err="1">
                <a:solidFill>
                  <a:srgbClr val="002060"/>
                </a:solidFill>
                <a:latin typeface="Times New Roman" panose="02020603050405020304" pitchFamily="18" charset="0"/>
                <a:cs typeface="Times New Roman" panose="02020603050405020304" pitchFamily="18" charset="0"/>
              </a:rPr>
              <a:t>phần</a:t>
            </a:r>
            <a:endParaRPr lang="en-US" sz="240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832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err="1">
                <a:latin typeface="Times New Roman"/>
                <a:cs typeface="Times New Roman"/>
              </a:rPr>
              <a:t>ĐiềU</a:t>
            </a:r>
            <a:r>
              <a:rPr lang="vi-VN">
                <a:latin typeface="Times New Roman"/>
                <a:cs typeface="Times New Roman"/>
              </a:rPr>
              <a:t> </a:t>
            </a:r>
            <a:r>
              <a:rPr lang="vi-VN" err="1">
                <a:latin typeface="Times New Roman"/>
                <a:cs typeface="Times New Roman"/>
              </a:rPr>
              <a:t>trị</a:t>
            </a:r>
            <a:r>
              <a:rPr lang="vi-VN">
                <a:latin typeface="Times New Roman"/>
                <a:cs typeface="Times New Roman"/>
              </a:rPr>
              <a:t>: </a:t>
            </a:r>
            <a:r>
              <a:rPr lang="vi-VN" err="1">
                <a:latin typeface="Times New Roman"/>
                <a:cs typeface="Times New Roman"/>
              </a:rPr>
              <a:t>Hủy</a:t>
            </a:r>
            <a:r>
              <a:rPr lang="vi-VN">
                <a:latin typeface="Times New Roman"/>
                <a:cs typeface="Times New Roman"/>
              </a:rPr>
              <a:t> u </a:t>
            </a:r>
            <a:r>
              <a:rPr lang="vi-VN" err="1">
                <a:latin typeface="Times New Roman"/>
                <a:cs typeface="Times New Roman"/>
              </a:rPr>
              <a:t>tại</a:t>
            </a:r>
            <a:r>
              <a:rPr lang="vi-VN">
                <a:latin typeface="Times New Roman"/>
                <a:cs typeface="Times New Roman"/>
              </a:rPr>
              <a:t> </a:t>
            </a:r>
            <a:r>
              <a:rPr lang="vi-VN" err="1">
                <a:latin typeface="Times New Roman"/>
                <a:cs typeface="Times New Roman"/>
              </a:rPr>
              <a:t>chỗ</a:t>
            </a:r>
            <a:r>
              <a:rPr lang="vi-VN">
                <a:latin typeface="Times New Roman"/>
                <a:cs typeface="Times New Roman"/>
              </a:rPr>
              <a:t> (AFA, PEI)</a:t>
            </a:r>
            <a:endParaRPr lang="en-US">
              <a:latin typeface="Times New Roman"/>
              <a:cs typeface="Times New Roman"/>
            </a:endParaRPr>
          </a:p>
        </p:txBody>
      </p:sp>
      <p:sp>
        <p:nvSpPr>
          <p:cNvPr id="3" name="Content Placeholder 2"/>
          <p:cNvSpPr>
            <a:spLocks noGrp="1"/>
          </p:cNvSpPr>
          <p:nvPr>
            <p:ph idx="1"/>
          </p:nvPr>
        </p:nvSpPr>
        <p:spPr>
          <a:xfrm>
            <a:off x="581192" y="1715956"/>
            <a:ext cx="11029615" cy="4840419"/>
          </a:xfrm>
        </p:spPr>
        <p:txBody>
          <a:bodyPr/>
          <a:lstStyle/>
          <a:p>
            <a:pPr marL="305435" indent="-305435"/>
            <a:r>
              <a:rPr lang="vi-VN" sz="2400">
                <a:solidFill>
                  <a:schemeClr val="tx1"/>
                </a:solidFill>
                <a:latin typeface="Times New Roman"/>
                <a:cs typeface="Times New Roman"/>
              </a:rPr>
              <a:t>AFA- </a:t>
            </a:r>
            <a:r>
              <a:rPr lang="vi-VN" sz="2400" err="1">
                <a:solidFill>
                  <a:schemeClr val="tx1"/>
                </a:solidFill>
                <a:latin typeface="Times New Roman"/>
                <a:cs typeface="Times New Roman"/>
              </a:rPr>
              <a:t>Radio</a:t>
            </a:r>
            <a:r>
              <a:rPr lang="vi-VN" sz="2400">
                <a:solidFill>
                  <a:schemeClr val="tx1"/>
                </a:solidFill>
                <a:latin typeface="Times New Roman"/>
                <a:cs typeface="Times New Roman"/>
              </a:rPr>
              <a:t> </a:t>
            </a:r>
            <a:r>
              <a:rPr lang="vi-VN" sz="2400" err="1">
                <a:solidFill>
                  <a:schemeClr val="tx1"/>
                </a:solidFill>
                <a:latin typeface="Times New Roman"/>
                <a:cs typeface="Times New Roman"/>
              </a:rPr>
              <a:t>Frequency</a:t>
            </a:r>
            <a:r>
              <a:rPr lang="vi-VN" sz="2400">
                <a:solidFill>
                  <a:schemeClr val="tx1"/>
                </a:solidFill>
                <a:latin typeface="Times New Roman"/>
                <a:cs typeface="Times New Roman"/>
              </a:rPr>
              <a:t> </a:t>
            </a:r>
            <a:r>
              <a:rPr lang="vi-VN" sz="2400" err="1">
                <a:solidFill>
                  <a:schemeClr val="tx1"/>
                </a:solidFill>
                <a:latin typeface="Times New Roman"/>
                <a:cs typeface="Times New Roman"/>
              </a:rPr>
              <a:t>Ablation</a:t>
            </a:r>
            <a:endParaRPr lang="vi-VN" sz="2400">
              <a:solidFill>
                <a:schemeClr val="tx1"/>
              </a:solidFill>
              <a:latin typeface="Times New Roman"/>
              <a:cs typeface="Times New Roman"/>
            </a:endParaRPr>
          </a:p>
          <a:p>
            <a:pPr marL="305435" indent="-305435"/>
            <a:r>
              <a:rPr lang="vi-VN" sz="2400">
                <a:solidFill>
                  <a:schemeClr val="tx1"/>
                </a:solidFill>
                <a:latin typeface="Times New Roman"/>
                <a:cs typeface="Times New Roman"/>
              </a:rPr>
              <a:t>PEI- </a:t>
            </a:r>
            <a:r>
              <a:rPr lang="vi-VN" sz="2400" err="1">
                <a:solidFill>
                  <a:schemeClr val="tx1"/>
                </a:solidFill>
                <a:latin typeface="Times New Roman"/>
                <a:cs typeface="Times New Roman"/>
              </a:rPr>
              <a:t>Percutanous</a:t>
            </a:r>
            <a:r>
              <a:rPr lang="vi-VN" sz="2400">
                <a:solidFill>
                  <a:schemeClr val="tx1"/>
                </a:solidFill>
                <a:latin typeface="Times New Roman"/>
                <a:cs typeface="Times New Roman"/>
              </a:rPr>
              <a:t> </a:t>
            </a:r>
            <a:r>
              <a:rPr lang="vi-VN" sz="2400" err="1">
                <a:solidFill>
                  <a:schemeClr val="tx1"/>
                </a:solidFill>
                <a:latin typeface="Times New Roman"/>
                <a:cs typeface="Times New Roman"/>
              </a:rPr>
              <a:t>Ethanol</a:t>
            </a:r>
            <a:r>
              <a:rPr lang="vi-VN" sz="2400">
                <a:solidFill>
                  <a:schemeClr val="tx1"/>
                </a:solidFill>
                <a:latin typeface="Times New Roman"/>
                <a:cs typeface="Times New Roman"/>
              </a:rPr>
              <a:t> </a:t>
            </a:r>
            <a:r>
              <a:rPr lang="vi-VN" sz="2400" err="1">
                <a:solidFill>
                  <a:schemeClr val="tx1"/>
                </a:solidFill>
                <a:latin typeface="Times New Roman"/>
                <a:cs typeface="Times New Roman"/>
              </a:rPr>
              <a:t>Injecion</a:t>
            </a:r>
            <a:endParaRPr lang="vi-VN" sz="2400">
              <a:solidFill>
                <a:schemeClr val="tx1"/>
              </a:solidFill>
              <a:latin typeface="Times New Roman"/>
              <a:cs typeface="Times New Roman"/>
            </a:endParaRPr>
          </a:p>
          <a:p>
            <a:pPr marL="305435" indent="-305435">
              <a:buFont typeface="Wingdings" pitchFamily="2" charset="2"/>
              <a:buChar char="q"/>
            </a:pPr>
            <a:r>
              <a:rPr lang="vi-VN" sz="2400" err="1">
                <a:solidFill>
                  <a:schemeClr val="tx1"/>
                </a:solidFill>
                <a:latin typeface="Times New Roman"/>
                <a:cs typeface="Times New Roman"/>
              </a:rPr>
              <a:t>Chỉ</a:t>
            </a:r>
            <a:r>
              <a:rPr lang="vi-VN" sz="2400">
                <a:solidFill>
                  <a:schemeClr val="tx1"/>
                </a:solidFill>
                <a:latin typeface="Times New Roman"/>
                <a:cs typeface="Times New Roman"/>
              </a:rPr>
              <a:t> </a:t>
            </a:r>
            <a:r>
              <a:rPr lang="vi-VN" sz="2400" err="1">
                <a:solidFill>
                  <a:schemeClr val="tx1"/>
                </a:solidFill>
                <a:latin typeface="Times New Roman"/>
                <a:cs typeface="Times New Roman"/>
              </a:rPr>
              <a:t>định</a:t>
            </a:r>
            <a:r>
              <a:rPr lang="vi-VN" sz="2400">
                <a:solidFill>
                  <a:schemeClr val="tx1"/>
                </a:solidFill>
                <a:latin typeface="Times New Roman"/>
                <a:cs typeface="Times New Roman"/>
              </a:rPr>
              <a:t>:</a:t>
            </a:r>
          </a:p>
          <a:p>
            <a:pPr marL="305435" indent="-305435">
              <a:buFontTx/>
              <a:buChar char="-"/>
            </a:pPr>
            <a:r>
              <a:rPr lang="vi-VN" sz="2400" err="1">
                <a:solidFill>
                  <a:schemeClr val="tx1"/>
                </a:solidFill>
                <a:latin typeface="Times New Roman"/>
                <a:cs typeface="Times New Roman"/>
              </a:rPr>
              <a:t>Ít</a:t>
            </a:r>
            <a:r>
              <a:rPr lang="vi-VN" sz="2400">
                <a:solidFill>
                  <a:schemeClr val="tx1"/>
                </a:solidFill>
                <a:latin typeface="Times New Roman"/>
                <a:cs typeface="Times New Roman"/>
              </a:rPr>
              <a:t> hơn 3 </a:t>
            </a:r>
            <a:r>
              <a:rPr lang="vi-VN" sz="2400" err="1">
                <a:solidFill>
                  <a:schemeClr val="tx1"/>
                </a:solidFill>
                <a:latin typeface="Times New Roman"/>
                <a:cs typeface="Times New Roman"/>
              </a:rPr>
              <a:t>khối</a:t>
            </a:r>
            <a:r>
              <a:rPr lang="vi-VN" sz="2400">
                <a:solidFill>
                  <a:schemeClr val="tx1"/>
                </a:solidFill>
                <a:latin typeface="Times New Roman"/>
                <a:cs typeface="Times New Roman"/>
              </a:rPr>
              <a:t> u </a:t>
            </a:r>
            <a:r>
              <a:rPr lang="vi-VN" sz="2400" err="1">
                <a:solidFill>
                  <a:schemeClr val="tx1"/>
                </a:solidFill>
                <a:latin typeface="Times New Roman"/>
                <a:cs typeface="Times New Roman"/>
              </a:rPr>
              <a:t>và</a:t>
            </a:r>
            <a:r>
              <a:rPr lang="vi-VN" sz="2400">
                <a:solidFill>
                  <a:schemeClr val="tx1"/>
                </a:solidFill>
                <a:latin typeface="Times New Roman"/>
                <a:cs typeface="Times New Roman"/>
              </a:rPr>
              <a:t> </a:t>
            </a:r>
            <a:r>
              <a:rPr lang="vi-VN" sz="2400" err="1">
                <a:solidFill>
                  <a:schemeClr val="tx1"/>
                </a:solidFill>
                <a:latin typeface="Times New Roman"/>
                <a:cs typeface="Times New Roman"/>
              </a:rPr>
              <a:t>mỗi</a:t>
            </a:r>
            <a:r>
              <a:rPr lang="vi-VN" sz="2400">
                <a:solidFill>
                  <a:schemeClr val="tx1"/>
                </a:solidFill>
                <a:latin typeface="Times New Roman"/>
                <a:cs typeface="Times New Roman"/>
              </a:rPr>
              <a:t> </a:t>
            </a:r>
            <a:r>
              <a:rPr lang="vi-VN" sz="2400" err="1">
                <a:solidFill>
                  <a:schemeClr val="tx1"/>
                </a:solidFill>
                <a:latin typeface="Times New Roman"/>
                <a:cs typeface="Times New Roman"/>
              </a:rPr>
              <a:t>khối</a:t>
            </a:r>
            <a:r>
              <a:rPr lang="vi-VN" sz="2400">
                <a:solidFill>
                  <a:schemeClr val="tx1"/>
                </a:solidFill>
                <a:latin typeface="Times New Roman"/>
                <a:cs typeface="Times New Roman"/>
              </a:rPr>
              <a:t> u </a:t>
            </a:r>
            <a:r>
              <a:rPr lang="en-US" sz="2400">
                <a:solidFill>
                  <a:schemeClr val="tx1"/>
                </a:solidFill>
                <a:latin typeface="Times New Roman"/>
                <a:cs typeface="Times New Roman"/>
              </a:rPr>
              <a:t>≤</a:t>
            </a:r>
            <a:r>
              <a:rPr lang="vi-VN" sz="2400">
                <a:solidFill>
                  <a:schemeClr val="tx1"/>
                </a:solidFill>
                <a:latin typeface="Times New Roman"/>
                <a:cs typeface="Times New Roman"/>
              </a:rPr>
              <a:t>3cm </a:t>
            </a:r>
            <a:endParaRPr lang="vi-VN" sz="2400">
              <a:solidFill>
                <a:schemeClr val="tx1"/>
              </a:solidFill>
              <a:latin typeface="Times New Roman" panose="02020603050405020304" pitchFamily="18" charset="0"/>
              <a:cs typeface="Times New Roman" panose="02020603050405020304" pitchFamily="18" charset="0"/>
            </a:endParaRPr>
          </a:p>
          <a:p>
            <a:pPr marL="305435" indent="-305435">
              <a:buFont typeface="Wingdings" pitchFamily="2" charset="2"/>
              <a:buChar char="q"/>
            </a:pPr>
            <a:r>
              <a:rPr lang="vi-VN" sz="2400" err="1">
                <a:solidFill>
                  <a:schemeClr val="tx1"/>
                </a:solidFill>
                <a:latin typeface="Times New Roman"/>
                <a:cs typeface="Times New Roman"/>
              </a:rPr>
              <a:t>Chống</a:t>
            </a:r>
            <a:r>
              <a:rPr lang="vi-VN" sz="2400">
                <a:solidFill>
                  <a:schemeClr val="tx1"/>
                </a:solidFill>
                <a:latin typeface="Times New Roman"/>
                <a:cs typeface="Times New Roman"/>
              </a:rPr>
              <a:t> </a:t>
            </a:r>
            <a:r>
              <a:rPr lang="vi-VN" sz="2400" err="1">
                <a:solidFill>
                  <a:schemeClr val="tx1"/>
                </a:solidFill>
                <a:latin typeface="Times New Roman"/>
                <a:cs typeface="Times New Roman"/>
              </a:rPr>
              <a:t>chỉ</a:t>
            </a:r>
            <a:r>
              <a:rPr lang="vi-VN" sz="2400">
                <a:solidFill>
                  <a:schemeClr val="tx1"/>
                </a:solidFill>
                <a:latin typeface="Times New Roman"/>
                <a:cs typeface="Times New Roman"/>
              </a:rPr>
              <a:t> </a:t>
            </a:r>
            <a:r>
              <a:rPr lang="vi-VN" sz="2400" err="1">
                <a:solidFill>
                  <a:schemeClr val="tx1"/>
                </a:solidFill>
                <a:latin typeface="Times New Roman"/>
                <a:cs typeface="Times New Roman"/>
              </a:rPr>
              <a:t>định</a:t>
            </a:r>
            <a:r>
              <a:rPr lang="vi-VN" sz="2400">
                <a:solidFill>
                  <a:schemeClr val="tx1"/>
                </a:solidFill>
                <a:latin typeface="Times New Roman"/>
                <a:cs typeface="Times New Roman"/>
              </a:rPr>
              <a:t>:</a:t>
            </a:r>
          </a:p>
          <a:p>
            <a:pPr marL="305435" indent="-305435">
              <a:buFontTx/>
              <a:buChar char="-"/>
            </a:pPr>
            <a:r>
              <a:rPr lang="vi-VN" sz="2400" err="1">
                <a:solidFill>
                  <a:schemeClr val="tx1"/>
                </a:solidFill>
                <a:latin typeface="Times New Roman"/>
                <a:cs typeface="Times New Roman"/>
              </a:rPr>
              <a:t>Khối</a:t>
            </a:r>
            <a:r>
              <a:rPr lang="vi-VN" sz="2400">
                <a:solidFill>
                  <a:schemeClr val="tx1"/>
                </a:solidFill>
                <a:latin typeface="Times New Roman"/>
                <a:cs typeface="Times New Roman"/>
              </a:rPr>
              <a:t> u </a:t>
            </a:r>
            <a:r>
              <a:rPr lang="vi-VN" sz="2400" err="1">
                <a:solidFill>
                  <a:schemeClr val="tx1"/>
                </a:solidFill>
                <a:latin typeface="Times New Roman"/>
                <a:cs typeface="Times New Roman"/>
              </a:rPr>
              <a:t>nằm</a:t>
            </a:r>
            <a:r>
              <a:rPr lang="vi-VN" sz="2400">
                <a:solidFill>
                  <a:schemeClr val="tx1"/>
                </a:solidFill>
                <a:latin typeface="Times New Roman"/>
                <a:cs typeface="Times New Roman"/>
              </a:rPr>
              <a:t> </a:t>
            </a:r>
            <a:r>
              <a:rPr lang="vi-VN" sz="2400" err="1">
                <a:solidFill>
                  <a:schemeClr val="tx1"/>
                </a:solidFill>
                <a:latin typeface="Times New Roman"/>
                <a:cs typeface="Times New Roman"/>
              </a:rPr>
              <a:t>sát</a:t>
            </a:r>
            <a:r>
              <a:rPr lang="vi-VN" sz="2400">
                <a:solidFill>
                  <a:schemeClr val="tx1"/>
                </a:solidFill>
                <a:latin typeface="Times New Roman"/>
                <a:cs typeface="Times New Roman"/>
              </a:rPr>
              <a:t> bao </a:t>
            </a:r>
            <a:r>
              <a:rPr lang="vi-VN" sz="2400" err="1">
                <a:solidFill>
                  <a:schemeClr val="tx1"/>
                </a:solidFill>
                <a:latin typeface="Times New Roman"/>
                <a:cs typeface="Times New Roman"/>
              </a:rPr>
              <a:t>Glisson</a:t>
            </a:r>
            <a:r>
              <a:rPr lang="vi-VN" sz="2400">
                <a:solidFill>
                  <a:schemeClr val="tx1"/>
                </a:solidFill>
                <a:latin typeface="Times New Roman"/>
                <a:cs typeface="Times New Roman"/>
              </a:rPr>
              <a:t> </a:t>
            </a:r>
            <a:r>
              <a:rPr lang="vi-VN" sz="2400" err="1">
                <a:solidFill>
                  <a:schemeClr val="tx1"/>
                </a:solidFill>
                <a:latin typeface="Times New Roman"/>
                <a:cs typeface="Times New Roman"/>
              </a:rPr>
              <a:t>của</a:t>
            </a:r>
            <a:r>
              <a:rPr lang="vi-VN" sz="2400">
                <a:solidFill>
                  <a:schemeClr val="tx1"/>
                </a:solidFill>
                <a:latin typeface="Times New Roman"/>
                <a:cs typeface="Times New Roman"/>
              </a:rPr>
              <a:t> gan</a:t>
            </a:r>
          </a:p>
          <a:p>
            <a:pPr marL="305435" indent="-305435">
              <a:buFontTx/>
              <a:buChar char="-"/>
            </a:pPr>
            <a:r>
              <a:rPr lang="vi-VN" sz="2400" err="1">
                <a:solidFill>
                  <a:schemeClr val="tx1"/>
                </a:solidFill>
                <a:latin typeface="Times New Roman"/>
                <a:cs typeface="Times New Roman"/>
              </a:rPr>
              <a:t>Vị</a:t>
            </a:r>
            <a:r>
              <a:rPr lang="vi-VN" sz="2400">
                <a:solidFill>
                  <a:schemeClr val="tx1"/>
                </a:solidFill>
                <a:latin typeface="Times New Roman"/>
                <a:cs typeface="Times New Roman"/>
              </a:rPr>
              <a:t> </a:t>
            </a:r>
            <a:r>
              <a:rPr lang="vi-VN" sz="2400" err="1">
                <a:solidFill>
                  <a:schemeClr val="tx1"/>
                </a:solidFill>
                <a:latin typeface="Times New Roman"/>
                <a:cs typeface="Times New Roman"/>
              </a:rPr>
              <a:t>trí</a:t>
            </a:r>
            <a:r>
              <a:rPr lang="vi-VN" sz="2400">
                <a:solidFill>
                  <a:schemeClr val="tx1"/>
                </a:solidFill>
                <a:latin typeface="Times New Roman"/>
                <a:cs typeface="Times New Roman"/>
              </a:rPr>
              <a:t> </a:t>
            </a:r>
            <a:r>
              <a:rPr lang="vi-VN" sz="2400" err="1">
                <a:solidFill>
                  <a:schemeClr val="tx1"/>
                </a:solidFill>
                <a:latin typeface="Times New Roman"/>
                <a:cs typeface="Times New Roman"/>
              </a:rPr>
              <a:t>khối</a:t>
            </a:r>
            <a:r>
              <a:rPr lang="vi-VN" sz="2400">
                <a:solidFill>
                  <a:schemeClr val="tx1"/>
                </a:solidFill>
                <a:latin typeface="Times New Roman"/>
                <a:cs typeface="Times New Roman"/>
              </a:rPr>
              <a:t> u </a:t>
            </a:r>
            <a:r>
              <a:rPr lang="vi-VN" sz="2400" err="1">
                <a:solidFill>
                  <a:schemeClr val="tx1"/>
                </a:solidFill>
                <a:latin typeface="Times New Roman"/>
                <a:cs typeface="Times New Roman"/>
              </a:rPr>
              <a:t>gần</a:t>
            </a:r>
            <a:r>
              <a:rPr lang="vi-VN" sz="2400">
                <a:solidFill>
                  <a:schemeClr val="tx1"/>
                </a:solidFill>
                <a:latin typeface="Times New Roman"/>
                <a:cs typeface="Times New Roman"/>
              </a:rPr>
              <a:t> </a:t>
            </a:r>
            <a:r>
              <a:rPr lang="vi-VN" sz="2400" err="1">
                <a:solidFill>
                  <a:schemeClr val="tx1"/>
                </a:solidFill>
                <a:latin typeface="Times New Roman"/>
                <a:cs typeface="Times New Roman"/>
              </a:rPr>
              <a:t>các</a:t>
            </a:r>
            <a:r>
              <a:rPr lang="vi-VN" sz="2400">
                <a:solidFill>
                  <a:schemeClr val="tx1"/>
                </a:solidFill>
                <a:latin typeface="Times New Roman"/>
                <a:cs typeface="Times New Roman"/>
              </a:rPr>
              <a:t> </a:t>
            </a:r>
            <a:r>
              <a:rPr lang="vi-VN" sz="2400" err="1">
                <a:solidFill>
                  <a:schemeClr val="tx1"/>
                </a:solidFill>
                <a:latin typeface="Times New Roman"/>
                <a:cs typeface="Times New Roman"/>
              </a:rPr>
              <a:t>mạch</a:t>
            </a:r>
            <a:r>
              <a:rPr lang="vi-VN" sz="2400">
                <a:solidFill>
                  <a:schemeClr val="tx1"/>
                </a:solidFill>
                <a:latin typeface="Times New Roman"/>
                <a:cs typeface="Times New Roman"/>
              </a:rPr>
              <a:t> </a:t>
            </a:r>
            <a:r>
              <a:rPr lang="vi-VN" sz="2400" err="1">
                <a:solidFill>
                  <a:schemeClr val="tx1"/>
                </a:solidFill>
                <a:latin typeface="Times New Roman"/>
                <a:cs typeface="Times New Roman"/>
              </a:rPr>
              <a:t>máu</a:t>
            </a:r>
            <a:r>
              <a:rPr lang="vi-VN" sz="2400">
                <a:solidFill>
                  <a:schemeClr val="tx1"/>
                </a:solidFill>
                <a:latin typeface="Times New Roman"/>
                <a:cs typeface="Times New Roman"/>
              </a:rPr>
              <a:t> </a:t>
            </a:r>
            <a:r>
              <a:rPr lang="vi-VN" sz="2400" err="1">
                <a:solidFill>
                  <a:schemeClr val="tx1"/>
                </a:solidFill>
                <a:latin typeface="Times New Roman"/>
                <a:cs typeface="Times New Roman"/>
              </a:rPr>
              <a:t>lớn</a:t>
            </a:r>
            <a:endParaRPr lang="vi-VN" sz="2400">
              <a:solidFill>
                <a:schemeClr val="tx1"/>
              </a:solidFill>
              <a:latin typeface="Times New Roman"/>
              <a:cs typeface="Times New Roman"/>
            </a:endParaRPr>
          </a:p>
          <a:p>
            <a:pPr marL="305435" indent="-305435">
              <a:buFontTx/>
              <a:buChar char="-"/>
            </a:pPr>
            <a:r>
              <a:rPr lang="vi-VN" sz="2400" err="1">
                <a:solidFill>
                  <a:schemeClr val="tx1"/>
                </a:solidFill>
                <a:latin typeface="Times New Roman"/>
                <a:cs typeface="Times New Roman"/>
              </a:rPr>
              <a:t>Khối</a:t>
            </a:r>
            <a:r>
              <a:rPr lang="vi-VN" sz="2400">
                <a:solidFill>
                  <a:schemeClr val="tx1"/>
                </a:solidFill>
                <a:latin typeface="Times New Roman"/>
                <a:cs typeface="Times New Roman"/>
              </a:rPr>
              <a:t> u </a:t>
            </a:r>
            <a:r>
              <a:rPr lang="vi-VN" sz="2400" err="1">
                <a:solidFill>
                  <a:schemeClr val="tx1"/>
                </a:solidFill>
                <a:latin typeface="Times New Roman"/>
                <a:cs typeface="Times New Roman"/>
              </a:rPr>
              <a:t>nằm</a:t>
            </a:r>
            <a:r>
              <a:rPr lang="vi-VN" sz="2400">
                <a:solidFill>
                  <a:schemeClr val="tx1"/>
                </a:solidFill>
                <a:latin typeface="Times New Roman"/>
                <a:cs typeface="Times New Roman"/>
              </a:rPr>
              <a:t> </a:t>
            </a:r>
            <a:r>
              <a:rPr lang="vi-VN" sz="2400" err="1">
                <a:solidFill>
                  <a:schemeClr val="tx1"/>
                </a:solidFill>
                <a:latin typeface="Times New Roman"/>
                <a:cs typeface="Times New Roman"/>
              </a:rPr>
              <a:t>gần</a:t>
            </a:r>
            <a:r>
              <a:rPr lang="vi-VN" sz="2400">
                <a:solidFill>
                  <a:schemeClr val="tx1"/>
                </a:solidFill>
                <a:latin typeface="Times New Roman"/>
                <a:cs typeface="Times New Roman"/>
              </a:rPr>
              <a:t> </a:t>
            </a:r>
            <a:r>
              <a:rPr lang="vi-VN" sz="2400" err="1">
                <a:solidFill>
                  <a:schemeClr val="tx1"/>
                </a:solidFill>
                <a:latin typeface="Times New Roman"/>
                <a:cs typeface="Times New Roman"/>
              </a:rPr>
              <a:t>cuống</a:t>
            </a:r>
            <a:r>
              <a:rPr lang="vi-VN" sz="2400">
                <a:solidFill>
                  <a:schemeClr val="tx1"/>
                </a:solidFill>
                <a:latin typeface="Times New Roman"/>
                <a:cs typeface="Times New Roman"/>
              </a:rPr>
              <a:t> gan hay </a:t>
            </a:r>
            <a:r>
              <a:rPr lang="vi-VN" sz="2400" err="1">
                <a:solidFill>
                  <a:schemeClr val="tx1"/>
                </a:solidFill>
                <a:latin typeface="Times New Roman"/>
                <a:cs typeface="Times New Roman"/>
              </a:rPr>
              <a:t>tạng</a:t>
            </a:r>
            <a:r>
              <a:rPr lang="vi-VN" sz="2400">
                <a:solidFill>
                  <a:schemeClr val="tx1"/>
                </a:solidFill>
                <a:latin typeface="Times New Roman"/>
                <a:cs typeface="Times New Roman"/>
              </a:rPr>
              <a:t> lân </a:t>
            </a:r>
            <a:r>
              <a:rPr lang="vi-VN" sz="2400" err="1">
                <a:solidFill>
                  <a:schemeClr val="tx1"/>
                </a:solidFill>
                <a:latin typeface="Times New Roman"/>
                <a:cs typeface="Times New Roman"/>
              </a:rPr>
              <a:t>cần</a:t>
            </a:r>
            <a:r>
              <a:rPr lang="vi-VN" sz="2400">
                <a:solidFill>
                  <a:schemeClr val="tx1"/>
                </a:solidFill>
                <a:latin typeface="Times New Roman"/>
                <a:cs typeface="Times New Roman"/>
              </a:rPr>
              <a:t>( </a:t>
            </a:r>
            <a:r>
              <a:rPr lang="vi-VN" sz="2400" err="1">
                <a:solidFill>
                  <a:schemeClr val="tx1"/>
                </a:solidFill>
                <a:latin typeface="Times New Roman"/>
                <a:cs typeface="Times New Roman"/>
              </a:rPr>
              <a:t>dạ</a:t>
            </a:r>
            <a:r>
              <a:rPr lang="vi-VN" sz="2400">
                <a:solidFill>
                  <a:schemeClr val="tx1"/>
                </a:solidFill>
                <a:latin typeface="Times New Roman"/>
                <a:cs typeface="Times New Roman"/>
              </a:rPr>
              <a:t> </a:t>
            </a:r>
            <a:r>
              <a:rPr lang="vi-VN" sz="2400" err="1">
                <a:solidFill>
                  <a:schemeClr val="tx1"/>
                </a:solidFill>
                <a:latin typeface="Times New Roman"/>
                <a:cs typeface="Times New Roman"/>
              </a:rPr>
              <a:t>dày</a:t>
            </a:r>
            <a:r>
              <a:rPr lang="vi-VN" sz="2400">
                <a:solidFill>
                  <a:schemeClr val="tx1"/>
                </a:solidFill>
                <a:latin typeface="Times New Roman"/>
                <a:cs typeface="Times New Roman"/>
              </a:rPr>
              <a:t>, </a:t>
            </a:r>
            <a:r>
              <a:rPr lang="vi-VN" sz="2400" err="1">
                <a:solidFill>
                  <a:schemeClr val="tx1"/>
                </a:solidFill>
                <a:latin typeface="Times New Roman"/>
                <a:cs typeface="Times New Roman"/>
              </a:rPr>
              <a:t>đại</a:t>
            </a:r>
            <a:r>
              <a:rPr lang="vi-VN" sz="2400">
                <a:solidFill>
                  <a:schemeClr val="tx1"/>
                </a:solidFill>
                <a:latin typeface="Times New Roman"/>
                <a:cs typeface="Times New Roman"/>
              </a:rPr>
              <a:t> </a:t>
            </a:r>
            <a:r>
              <a:rPr lang="vi-VN" sz="2400" err="1">
                <a:solidFill>
                  <a:schemeClr val="tx1"/>
                </a:solidFill>
                <a:latin typeface="Times New Roman"/>
                <a:cs typeface="Times New Roman"/>
              </a:rPr>
              <a:t>tràng</a:t>
            </a:r>
            <a:r>
              <a:rPr lang="vi-VN" sz="2400">
                <a:solidFill>
                  <a:schemeClr val="tx1"/>
                </a:solidFill>
                <a:latin typeface="Times New Roman"/>
                <a:cs typeface="Times New Roman"/>
              </a:rPr>
              <a:t>)</a:t>
            </a:r>
            <a:endParaRPr lang="en-US" sz="2400">
              <a:solidFill>
                <a:schemeClr val="tx1"/>
              </a:solidFill>
              <a:latin typeface="Times New Roman"/>
              <a:cs typeface="Times New Roman"/>
            </a:endParaRPr>
          </a:p>
        </p:txBody>
      </p:sp>
      <p:pic>
        <p:nvPicPr>
          <p:cNvPr id="4" name="Picture 3"/>
          <p:cNvPicPr/>
          <p:nvPr/>
        </p:nvPicPr>
        <p:blipFill>
          <a:blip r:embed="rId3"/>
          <a:stretch>
            <a:fillRect/>
          </a:stretch>
        </p:blipFill>
        <p:spPr>
          <a:xfrm>
            <a:off x="5516880" y="1837876"/>
            <a:ext cx="5577840" cy="3642360"/>
          </a:xfrm>
          <a:prstGeom prst="rect">
            <a:avLst/>
          </a:prstGeom>
        </p:spPr>
      </p:pic>
    </p:spTree>
    <p:extLst>
      <p:ext uri="{BB962C8B-B14F-4D97-AF65-F5344CB8AC3E}">
        <p14:creationId xmlns:p14="http://schemas.microsoft.com/office/powerpoint/2010/main" val="2692467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1" name="Google Shape;141;p3"/>
          <p:cNvSpPr txBox="1">
            <a:spLocks noGrp="1"/>
          </p:cNvSpPr>
          <p:nvPr>
            <p:ph type="title"/>
          </p:nvPr>
        </p:nvSpPr>
        <p:spPr>
          <a:xfrm>
            <a:off x="418013" y="391886"/>
            <a:ext cx="10085217"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latin typeface="Times New Roman" panose="02020603050405020304" pitchFamily="18" charset="0"/>
                <a:cs typeface="Times New Roman" panose="02020603050405020304" pitchFamily="18" charset="0"/>
              </a:rPr>
              <a:t>DỊCH TỄ</a:t>
            </a:r>
            <a:endParaRPr>
              <a:latin typeface="Times New Roman" panose="02020603050405020304" pitchFamily="18" charset="0"/>
              <a:cs typeface="Times New Roman" panose="02020603050405020304" pitchFamily="18" charset="0"/>
            </a:endParaRPr>
          </a:p>
        </p:txBody>
      </p:sp>
      <p:grpSp>
        <p:nvGrpSpPr>
          <p:cNvPr id="4" name="Google Shape;153;p5"/>
          <p:cNvGrpSpPr/>
          <p:nvPr/>
        </p:nvGrpSpPr>
        <p:grpSpPr>
          <a:xfrm>
            <a:off x="418013" y="1661357"/>
            <a:ext cx="11508376" cy="4319693"/>
            <a:chOff x="1072766" y="-8429"/>
            <a:chExt cx="12192001" cy="5188276"/>
          </a:xfrm>
        </p:grpSpPr>
        <p:pic>
          <p:nvPicPr>
            <p:cNvPr id="5" name="Google Shape;154;p5"/>
            <p:cNvPicPr preferRelativeResize="0"/>
            <p:nvPr/>
          </p:nvPicPr>
          <p:blipFill rotWithShape="1">
            <a:blip r:embed="rId3">
              <a:alphaModFix/>
            </a:blip>
            <a:srcRect/>
            <a:stretch/>
          </p:blipFill>
          <p:spPr>
            <a:xfrm>
              <a:off x="1072767" y="-8429"/>
              <a:ext cx="12192000" cy="1131683"/>
            </a:xfrm>
            <a:prstGeom prst="rect">
              <a:avLst/>
            </a:prstGeom>
            <a:noFill/>
            <a:ln>
              <a:noFill/>
            </a:ln>
          </p:spPr>
        </p:pic>
        <p:pic>
          <p:nvPicPr>
            <p:cNvPr id="6" name="Google Shape;155;p5"/>
            <p:cNvPicPr preferRelativeResize="0"/>
            <p:nvPr/>
          </p:nvPicPr>
          <p:blipFill rotWithShape="1">
            <a:blip r:embed="rId4">
              <a:alphaModFix/>
            </a:blip>
            <a:srcRect l="18498"/>
            <a:stretch/>
          </p:blipFill>
          <p:spPr>
            <a:xfrm>
              <a:off x="1072766" y="1123254"/>
              <a:ext cx="7196248" cy="4056593"/>
            </a:xfrm>
            <a:prstGeom prst="rect">
              <a:avLst/>
            </a:prstGeom>
            <a:noFill/>
            <a:ln>
              <a:noFill/>
            </a:ln>
          </p:spPr>
        </p:pic>
      </p:grpSp>
      <p:pic>
        <p:nvPicPr>
          <p:cNvPr id="7" name="Google Shape;157;p5"/>
          <p:cNvPicPr preferRelativeResize="0"/>
          <p:nvPr/>
        </p:nvPicPr>
        <p:blipFill rotWithShape="1">
          <a:blip r:embed="rId5">
            <a:alphaModFix/>
          </a:blip>
          <a:srcRect/>
          <a:stretch/>
        </p:blipFill>
        <p:spPr>
          <a:xfrm>
            <a:off x="7309189" y="2535894"/>
            <a:ext cx="2623265" cy="1832798"/>
          </a:xfrm>
          <a:prstGeom prst="rect">
            <a:avLst/>
          </a:prstGeom>
          <a:noFill/>
          <a:ln>
            <a:noFill/>
          </a:ln>
        </p:spPr>
      </p:pic>
      <p:pic>
        <p:nvPicPr>
          <p:cNvPr id="8" name="Google Shape;158;p5"/>
          <p:cNvPicPr preferRelativeResize="0"/>
          <p:nvPr/>
        </p:nvPicPr>
        <p:blipFill rotWithShape="1">
          <a:blip r:embed="rId6">
            <a:alphaModFix/>
          </a:blip>
          <a:srcRect/>
          <a:stretch/>
        </p:blipFill>
        <p:spPr>
          <a:xfrm>
            <a:off x="7326243" y="4368692"/>
            <a:ext cx="2985586" cy="1753075"/>
          </a:xfrm>
          <a:prstGeom prst="rect">
            <a:avLst/>
          </a:prstGeom>
          <a:noFill/>
          <a:ln>
            <a:noFill/>
          </a:ln>
        </p:spPr>
      </p:pic>
      <p:sp>
        <p:nvSpPr>
          <p:cNvPr id="9" name="Google Shape;159;p5"/>
          <p:cNvSpPr txBox="1"/>
          <p:nvPr/>
        </p:nvSpPr>
        <p:spPr>
          <a:xfrm>
            <a:off x="10393709" y="2646697"/>
            <a:ext cx="1510247" cy="120224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Number of new cases in 2020, males, all ages</a:t>
            </a:r>
            <a:endParaRPr/>
          </a:p>
        </p:txBody>
      </p:sp>
      <p:sp>
        <p:nvSpPr>
          <p:cNvPr id="10" name="Google Shape;160;p5"/>
          <p:cNvSpPr txBox="1"/>
          <p:nvPr/>
        </p:nvSpPr>
        <p:spPr>
          <a:xfrm>
            <a:off x="10328883" y="4713032"/>
            <a:ext cx="16399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Number of new cases in 2020, females, all ages</a:t>
            </a:r>
            <a:endParaRPr/>
          </a:p>
        </p:txBody>
      </p:sp>
    </p:spTree>
    <p:extLst>
      <p:ext uri="{BB962C8B-B14F-4D97-AF65-F5344CB8AC3E}">
        <p14:creationId xmlns:p14="http://schemas.microsoft.com/office/powerpoint/2010/main" val="17635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766" y="702156"/>
            <a:ext cx="11036041" cy="982953"/>
          </a:xfrm>
        </p:spPr>
        <p:txBody>
          <a:bodyPr/>
          <a:lstStyle/>
          <a:p>
            <a:r>
              <a:rPr lang="vi-VN">
                <a:latin typeface="Times New Roman" panose="02020603050405020304" pitchFamily="18" charset="0"/>
                <a:cs typeface="Times New Roman" panose="02020603050405020304" pitchFamily="18" charset="0"/>
              </a:rPr>
              <a:t>Điều trị tại chỗ : Tace- Transarterial </a:t>
            </a:r>
            <a:r>
              <a:rPr lang="vi-VN" sz="2400">
                <a:latin typeface="Times New Roman" panose="02020603050405020304" pitchFamily="18" charset="0"/>
                <a:cs typeface="Times New Roman" panose="02020603050405020304" pitchFamily="18" charset="0"/>
              </a:rPr>
              <a:t>chemoembolization</a:t>
            </a:r>
            <a:endParaRPr lang="en-US" sz="240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305435" indent="-305435"/>
            <a:r>
              <a:rPr lang="vi-VN" sz="2400" err="1">
                <a:solidFill>
                  <a:schemeClr val="tx1"/>
                </a:solidFill>
                <a:latin typeface="Times New Roman"/>
                <a:cs typeface="Times New Roman"/>
              </a:rPr>
              <a:t>Đáp</a:t>
            </a:r>
            <a:r>
              <a:rPr lang="vi-VN" sz="2400">
                <a:solidFill>
                  <a:schemeClr val="tx1"/>
                </a:solidFill>
                <a:latin typeface="Times New Roman"/>
                <a:cs typeface="Times New Roman"/>
              </a:rPr>
              <a:t> </a:t>
            </a:r>
            <a:r>
              <a:rPr lang="vi-VN" sz="2400" err="1">
                <a:solidFill>
                  <a:schemeClr val="tx1"/>
                </a:solidFill>
                <a:latin typeface="Times New Roman"/>
                <a:cs typeface="Times New Roman"/>
              </a:rPr>
              <a:t>ứng</a:t>
            </a:r>
            <a:r>
              <a:rPr lang="vi-VN" sz="2400">
                <a:solidFill>
                  <a:schemeClr val="tx1"/>
                </a:solidFill>
                <a:latin typeface="Times New Roman"/>
                <a:cs typeface="Times New Roman"/>
              </a:rPr>
              <a:t> </a:t>
            </a:r>
            <a:r>
              <a:rPr lang="vi-VN" sz="2400" err="1">
                <a:solidFill>
                  <a:schemeClr val="tx1"/>
                </a:solidFill>
                <a:latin typeface="Times New Roman"/>
                <a:cs typeface="Times New Roman"/>
              </a:rPr>
              <a:t>của</a:t>
            </a:r>
            <a:r>
              <a:rPr lang="vi-VN" sz="2400">
                <a:solidFill>
                  <a:schemeClr val="tx1"/>
                </a:solidFill>
                <a:latin typeface="Times New Roman"/>
                <a:cs typeface="Times New Roman"/>
              </a:rPr>
              <a:t> </a:t>
            </a:r>
            <a:r>
              <a:rPr lang="vi-VN" sz="2400" err="1">
                <a:solidFill>
                  <a:schemeClr val="tx1"/>
                </a:solidFill>
                <a:latin typeface="Times New Roman"/>
                <a:cs typeface="Times New Roman"/>
              </a:rPr>
              <a:t>khối</a:t>
            </a:r>
            <a:r>
              <a:rPr lang="vi-VN" sz="2400">
                <a:solidFill>
                  <a:schemeClr val="tx1"/>
                </a:solidFill>
                <a:latin typeface="Times New Roman"/>
                <a:cs typeface="Times New Roman"/>
              </a:rPr>
              <a:t> u 15-50%</a:t>
            </a:r>
          </a:p>
          <a:p>
            <a:pPr marL="305435" indent="-305435"/>
            <a:r>
              <a:rPr lang="vi-VN" sz="2400">
                <a:solidFill>
                  <a:schemeClr val="tx1"/>
                </a:solidFill>
                <a:latin typeface="Times New Roman"/>
                <a:cs typeface="Times New Roman"/>
              </a:rPr>
              <a:t>Ngăn </a:t>
            </a:r>
            <a:r>
              <a:rPr lang="vi-VN" sz="2400" err="1">
                <a:solidFill>
                  <a:schemeClr val="tx1"/>
                </a:solidFill>
                <a:latin typeface="Times New Roman"/>
                <a:cs typeface="Times New Roman"/>
              </a:rPr>
              <a:t>chặn</a:t>
            </a:r>
            <a:r>
              <a:rPr lang="vi-VN" sz="2400">
                <a:solidFill>
                  <a:schemeClr val="tx1"/>
                </a:solidFill>
                <a:latin typeface="Times New Roman"/>
                <a:cs typeface="Times New Roman"/>
              </a:rPr>
              <a:t> </a:t>
            </a:r>
            <a:r>
              <a:rPr lang="vi-VN" sz="2400" err="1">
                <a:solidFill>
                  <a:schemeClr val="tx1"/>
                </a:solidFill>
                <a:latin typeface="Times New Roman"/>
                <a:cs typeface="Times New Roman"/>
              </a:rPr>
              <a:t>sự</a:t>
            </a:r>
            <a:r>
              <a:rPr lang="vi-VN" sz="2400">
                <a:solidFill>
                  <a:schemeClr val="tx1"/>
                </a:solidFill>
                <a:latin typeface="Times New Roman"/>
                <a:cs typeface="Times New Roman"/>
              </a:rPr>
              <a:t> </a:t>
            </a:r>
            <a:r>
              <a:rPr lang="vi-VN" sz="2400" err="1">
                <a:solidFill>
                  <a:schemeClr val="tx1"/>
                </a:solidFill>
                <a:latin typeface="Times New Roman"/>
                <a:cs typeface="Times New Roman"/>
              </a:rPr>
              <a:t>tiến</a:t>
            </a:r>
            <a:r>
              <a:rPr lang="vi-VN" sz="2400">
                <a:solidFill>
                  <a:schemeClr val="tx1"/>
                </a:solidFill>
                <a:latin typeface="Times New Roman"/>
                <a:cs typeface="Times New Roman"/>
              </a:rPr>
              <a:t> </a:t>
            </a:r>
            <a:r>
              <a:rPr lang="vi-VN" sz="2400" err="1">
                <a:solidFill>
                  <a:schemeClr val="tx1"/>
                </a:solidFill>
                <a:latin typeface="Times New Roman"/>
                <a:cs typeface="Times New Roman"/>
              </a:rPr>
              <a:t>triển</a:t>
            </a:r>
            <a:r>
              <a:rPr lang="vi-VN" sz="2400">
                <a:solidFill>
                  <a:schemeClr val="tx1"/>
                </a:solidFill>
                <a:latin typeface="Times New Roman"/>
                <a:cs typeface="Times New Roman"/>
              </a:rPr>
              <a:t> </a:t>
            </a:r>
            <a:r>
              <a:rPr lang="vi-VN" sz="2400" err="1">
                <a:solidFill>
                  <a:schemeClr val="tx1"/>
                </a:solidFill>
                <a:latin typeface="Times New Roman"/>
                <a:cs typeface="Times New Roman"/>
              </a:rPr>
              <a:t>và</a:t>
            </a:r>
            <a:r>
              <a:rPr lang="vi-VN" sz="2400">
                <a:solidFill>
                  <a:schemeClr val="tx1"/>
                </a:solidFill>
                <a:latin typeface="Times New Roman"/>
                <a:cs typeface="Times New Roman"/>
              </a:rPr>
              <a:t> xâm </a:t>
            </a:r>
            <a:r>
              <a:rPr lang="vi-VN" sz="2400" err="1">
                <a:solidFill>
                  <a:schemeClr val="tx1"/>
                </a:solidFill>
                <a:latin typeface="Times New Roman"/>
                <a:cs typeface="Times New Roman"/>
              </a:rPr>
              <a:t>lấn</a:t>
            </a:r>
            <a:r>
              <a:rPr lang="vi-VN" sz="2400">
                <a:solidFill>
                  <a:schemeClr val="tx1"/>
                </a:solidFill>
                <a:latin typeface="Times New Roman"/>
                <a:cs typeface="Times New Roman"/>
              </a:rPr>
              <a:t> </a:t>
            </a:r>
            <a:r>
              <a:rPr lang="vi-VN" sz="2400" err="1">
                <a:solidFill>
                  <a:schemeClr val="tx1"/>
                </a:solidFill>
                <a:latin typeface="Times New Roman"/>
                <a:cs typeface="Times New Roman"/>
              </a:rPr>
              <a:t>vào</a:t>
            </a:r>
            <a:r>
              <a:rPr lang="vi-VN" sz="2400">
                <a:solidFill>
                  <a:schemeClr val="tx1"/>
                </a:solidFill>
                <a:latin typeface="Times New Roman"/>
                <a:cs typeface="Times New Roman"/>
              </a:rPr>
              <a:t> </a:t>
            </a:r>
            <a:r>
              <a:rPr lang="vi-VN" sz="2400" err="1">
                <a:solidFill>
                  <a:schemeClr val="tx1"/>
                </a:solidFill>
                <a:latin typeface="Times New Roman"/>
                <a:cs typeface="Times New Roman"/>
              </a:rPr>
              <a:t>mạch</a:t>
            </a:r>
            <a:r>
              <a:rPr lang="vi-VN" sz="2400">
                <a:solidFill>
                  <a:schemeClr val="tx1"/>
                </a:solidFill>
                <a:latin typeface="Times New Roman"/>
                <a:cs typeface="Times New Roman"/>
              </a:rPr>
              <a:t> </a:t>
            </a:r>
            <a:r>
              <a:rPr lang="vi-VN" sz="2400" err="1">
                <a:solidFill>
                  <a:schemeClr val="tx1"/>
                </a:solidFill>
                <a:latin typeface="Times New Roman"/>
                <a:cs typeface="Times New Roman"/>
              </a:rPr>
              <a:t>máu</a:t>
            </a:r>
            <a:r>
              <a:rPr lang="vi-VN" sz="2400">
                <a:solidFill>
                  <a:schemeClr val="tx1"/>
                </a:solidFill>
                <a:latin typeface="Times New Roman"/>
                <a:cs typeface="Times New Roman"/>
              </a:rPr>
              <a:t> </a:t>
            </a:r>
            <a:endParaRPr lang="vi-VN" sz="2400">
              <a:solidFill>
                <a:schemeClr val="tx1"/>
              </a:solidFill>
              <a:latin typeface="Times New Roman" panose="02020603050405020304" pitchFamily="18" charset="0"/>
              <a:cs typeface="Times New Roman" panose="02020603050405020304" pitchFamily="18" charset="0"/>
            </a:endParaRPr>
          </a:p>
          <a:p>
            <a:pPr marL="0" indent="0">
              <a:buNone/>
            </a:pPr>
            <a:r>
              <a:rPr lang="vi-VN" sz="2400" err="1">
                <a:solidFill>
                  <a:schemeClr val="tx1"/>
                </a:solidFill>
                <a:latin typeface="Times New Roman"/>
                <a:cs typeface="Times New Roman"/>
              </a:rPr>
              <a:t>của</a:t>
            </a:r>
            <a:r>
              <a:rPr lang="vi-VN" sz="2400">
                <a:solidFill>
                  <a:schemeClr val="tx1"/>
                </a:solidFill>
                <a:latin typeface="Times New Roman"/>
                <a:cs typeface="Times New Roman"/>
              </a:rPr>
              <a:t> </a:t>
            </a:r>
            <a:r>
              <a:rPr lang="vi-VN" sz="2400" err="1">
                <a:solidFill>
                  <a:schemeClr val="tx1"/>
                </a:solidFill>
                <a:latin typeface="Times New Roman"/>
                <a:cs typeface="Times New Roman"/>
              </a:rPr>
              <a:t>khối</a:t>
            </a:r>
            <a:r>
              <a:rPr lang="vi-VN" sz="2400">
                <a:solidFill>
                  <a:schemeClr val="tx1"/>
                </a:solidFill>
                <a:latin typeface="Times New Roman"/>
                <a:cs typeface="Times New Roman"/>
              </a:rPr>
              <a:t> u</a:t>
            </a:r>
          </a:p>
          <a:p>
            <a:pPr marL="305435" indent="-305435"/>
            <a:r>
              <a:rPr lang="vi-VN" sz="2400">
                <a:solidFill>
                  <a:schemeClr val="tx1"/>
                </a:solidFill>
                <a:latin typeface="Times New Roman"/>
                <a:cs typeface="Times New Roman"/>
              </a:rPr>
              <a:t>Chưa </a:t>
            </a:r>
            <a:r>
              <a:rPr lang="vi-VN" sz="2400" err="1">
                <a:solidFill>
                  <a:schemeClr val="tx1"/>
                </a:solidFill>
                <a:latin typeface="Times New Roman"/>
                <a:cs typeface="Times New Roman"/>
              </a:rPr>
              <a:t>huyết</a:t>
            </a:r>
            <a:r>
              <a:rPr lang="vi-VN" sz="2400">
                <a:solidFill>
                  <a:schemeClr val="tx1"/>
                </a:solidFill>
                <a:latin typeface="Times New Roman"/>
                <a:cs typeface="Times New Roman"/>
              </a:rPr>
              <a:t> </a:t>
            </a:r>
            <a:r>
              <a:rPr lang="vi-VN" sz="2400" err="1">
                <a:solidFill>
                  <a:schemeClr val="tx1"/>
                </a:solidFill>
                <a:latin typeface="Times New Roman"/>
                <a:cs typeface="Times New Roman"/>
              </a:rPr>
              <a:t>khối</a:t>
            </a:r>
            <a:r>
              <a:rPr lang="vi-VN" sz="2400">
                <a:solidFill>
                  <a:schemeClr val="tx1"/>
                </a:solidFill>
                <a:latin typeface="Times New Roman"/>
                <a:cs typeface="Times New Roman"/>
              </a:rPr>
              <a:t> </a:t>
            </a:r>
            <a:r>
              <a:rPr lang="vi-VN" sz="2400" err="1">
                <a:solidFill>
                  <a:schemeClr val="tx1"/>
                </a:solidFill>
                <a:latin typeface="Times New Roman"/>
                <a:cs typeface="Times New Roman"/>
              </a:rPr>
              <a:t>tĩnh</a:t>
            </a:r>
            <a:r>
              <a:rPr lang="vi-VN" sz="2400">
                <a:solidFill>
                  <a:schemeClr val="tx1"/>
                </a:solidFill>
                <a:latin typeface="Times New Roman"/>
                <a:cs typeface="Times New Roman"/>
              </a:rPr>
              <a:t> </a:t>
            </a:r>
            <a:r>
              <a:rPr lang="vi-VN" sz="2400" err="1">
                <a:solidFill>
                  <a:schemeClr val="tx1"/>
                </a:solidFill>
                <a:latin typeface="Times New Roman"/>
                <a:cs typeface="Times New Roman"/>
              </a:rPr>
              <a:t>mạch</a:t>
            </a:r>
            <a:r>
              <a:rPr lang="vi-VN" sz="2400">
                <a:solidFill>
                  <a:schemeClr val="tx1"/>
                </a:solidFill>
                <a:latin typeface="Times New Roman"/>
                <a:cs typeface="Times New Roman"/>
              </a:rPr>
              <a:t> </a:t>
            </a:r>
            <a:r>
              <a:rPr lang="vi-VN" sz="2400" err="1">
                <a:solidFill>
                  <a:schemeClr val="tx1"/>
                </a:solidFill>
                <a:latin typeface="Times New Roman"/>
                <a:cs typeface="Times New Roman"/>
              </a:rPr>
              <a:t>cửa</a:t>
            </a:r>
            <a:r>
              <a:rPr lang="vi-VN" sz="2400">
                <a:solidFill>
                  <a:schemeClr val="tx1"/>
                </a:solidFill>
                <a:latin typeface="Times New Roman"/>
                <a:cs typeface="Times New Roman"/>
              </a:rPr>
              <a:t>, </a:t>
            </a:r>
            <a:r>
              <a:rPr lang="vi-VN" sz="2400" err="1">
                <a:solidFill>
                  <a:schemeClr val="tx1"/>
                </a:solidFill>
                <a:latin typeface="Times New Roman"/>
                <a:cs typeface="Times New Roman"/>
              </a:rPr>
              <a:t>tĩnh</a:t>
            </a:r>
            <a:r>
              <a:rPr lang="vi-VN" sz="2400">
                <a:solidFill>
                  <a:schemeClr val="tx1"/>
                </a:solidFill>
                <a:latin typeface="Times New Roman"/>
                <a:cs typeface="Times New Roman"/>
              </a:rPr>
              <a:t> </a:t>
            </a:r>
            <a:r>
              <a:rPr lang="vi-VN" sz="2400" err="1">
                <a:solidFill>
                  <a:schemeClr val="tx1"/>
                </a:solidFill>
                <a:latin typeface="Times New Roman"/>
                <a:cs typeface="Times New Roman"/>
              </a:rPr>
              <a:t>mạch</a:t>
            </a:r>
            <a:r>
              <a:rPr lang="vi-VN" sz="2400">
                <a:solidFill>
                  <a:schemeClr val="tx1"/>
                </a:solidFill>
                <a:latin typeface="Times New Roman"/>
                <a:cs typeface="Times New Roman"/>
              </a:rPr>
              <a:t> gan</a:t>
            </a:r>
          </a:p>
          <a:p>
            <a:pPr marL="305435" indent="-305435"/>
            <a:r>
              <a:rPr lang="vi-VN" sz="2400">
                <a:solidFill>
                  <a:schemeClr val="tx1"/>
                </a:solidFill>
                <a:latin typeface="Times New Roman"/>
                <a:cs typeface="Times New Roman"/>
              </a:rPr>
              <a:t>Xơ gan </a:t>
            </a:r>
            <a:r>
              <a:rPr lang="vi-VN" sz="2400" err="1">
                <a:solidFill>
                  <a:schemeClr val="tx1"/>
                </a:solidFill>
                <a:latin typeface="Times New Roman"/>
                <a:cs typeface="Times New Roman"/>
              </a:rPr>
              <a:t>Child</a:t>
            </a:r>
            <a:r>
              <a:rPr lang="vi-VN" sz="2400">
                <a:solidFill>
                  <a:schemeClr val="tx1"/>
                </a:solidFill>
                <a:latin typeface="Times New Roman"/>
                <a:cs typeface="Times New Roman"/>
              </a:rPr>
              <a:t>- </a:t>
            </a:r>
            <a:r>
              <a:rPr lang="vi-VN" sz="2400" err="1">
                <a:solidFill>
                  <a:schemeClr val="tx1"/>
                </a:solidFill>
                <a:latin typeface="Times New Roman"/>
                <a:cs typeface="Times New Roman"/>
              </a:rPr>
              <a:t>Pugh</a:t>
            </a:r>
            <a:r>
              <a:rPr lang="vi-VN" sz="2400">
                <a:solidFill>
                  <a:schemeClr val="tx1"/>
                </a:solidFill>
                <a:latin typeface="Times New Roman"/>
                <a:cs typeface="Times New Roman"/>
              </a:rPr>
              <a:t> A hay B</a:t>
            </a:r>
          </a:p>
          <a:p>
            <a:pPr marL="305435" indent="-305435"/>
            <a:r>
              <a:rPr lang="vi-VN" sz="2400" err="1">
                <a:solidFill>
                  <a:schemeClr val="tx1"/>
                </a:solidFill>
                <a:latin typeface="Times New Roman"/>
                <a:cs typeface="Times New Roman"/>
              </a:rPr>
              <a:t>Bilirubin</a:t>
            </a:r>
            <a:r>
              <a:rPr lang="vi-VN" sz="2400">
                <a:solidFill>
                  <a:schemeClr val="tx1"/>
                </a:solidFill>
                <a:latin typeface="Times New Roman"/>
                <a:cs typeface="Times New Roman"/>
              </a:rPr>
              <a:t> </a:t>
            </a:r>
            <a:r>
              <a:rPr lang="vi-VN" sz="2400" err="1">
                <a:solidFill>
                  <a:schemeClr val="tx1"/>
                </a:solidFill>
                <a:latin typeface="Times New Roman"/>
                <a:cs typeface="Times New Roman"/>
              </a:rPr>
              <a:t>toàn</a:t>
            </a:r>
            <a:r>
              <a:rPr lang="vi-VN" sz="2400">
                <a:solidFill>
                  <a:schemeClr val="tx1"/>
                </a:solidFill>
                <a:latin typeface="Times New Roman"/>
                <a:cs typeface="Times New Roman"/>
              </a:rPr>
              <a:t> </a:t>
            </a:r>
            <a:r>
              <a:rPr lang="vi-VN" sz="2400" err="1">
                <a:solidFill>
                  <a:schemeClr val="tx1"/>
                </a:solidFill>
                <a:latin typeface="Times New Roman"/>
                <a:cs typeface="Times New Roman"/>
              </a:rPr>
              <a:t>phần</a:t>
            </a:r>
            <a:r>
              <a:rPr lang="vi-VN" sz="2400">
                <a:solidFill>
                  <a:schemeClr val="tx1"/>
                </a:solidFill>
                <a:latin typeface="Times New Roman"/>
                <a:cs typeface="Times New Roman"/>
              </a:rPr>
              <a:t> </a:t>
            </a:r>
            <a:r>
              <a:rPr lang="vi-VN" sz="2400" err="1">
                <a:solidFill>
                  <a:schemeClr val="tx1"/>
                </a:solidFill>
                <a:latin typeface="Times New Roman"/>
                <a:cs typeface="Times New Roman"/>
              </a:rPr>
              <a:t>dưới</a:t>
            </a:r>
            <a:r>
              <a:rPr lang="vi-VN" sz="2400">
                <a:solidFill>
                  <a:schemeClr val="tx1"/>
                </a:solidFill>
                <a:latin typeface="Times New Roman"/>
                <a:cs typeface="Times New Roman"/>
              </a:rPr>
              <a:t> 3 </a:t>
            </a:r>
            <a:r>
              <a:rPr lang="vi-VN" sz="2400" err="1">
                <a:solidFill>
                  <a:schemeClr val="tx1"/>
                </a:solidFill>
                <a:latin typeface="Times New Roman"/>
                <a:cs typeface="Times New Roman"/>
              </a:rPr>
              <a:t>mg</a:t>
            </a:r>
            <a:r>
              <a:rPr lang="vi-VN" sz="2400">
                <a:solidFill>
                  <a:schemeClr val="tx1"/>
                </a:solidFill>
                <a:latin typeface="Times New Roman"/>
                <a:cs typeface="Times New Roman"/>
              </a:rPr>
              <a:t>%</a:t>
            </a:r>
          </a:p>
          <a:p>
            <a:pPr marL="305435" indent="-305435"/>
            <a:r>
              <a:rPr lang="vi-VN" sz="2400">
                <a:solidFill>
                  <a:schemeClr val="tx1"/>
                </a:solidFill>
                <a:latin typeface="Times New Roman"/>
                <a:cs typeface="Times New Roman"/>
              </a:rPr>
              <a:t>Không suy </a:t>
            </a:r>
            <a:r>
              <a:rPr lang="vi-VN" sz="2400" err="1">
                <a:solidFill>
                  <a:schemeClr val="tx1"/>
                </a:solidFill>
                <a:latin typeface="Times New Roman"/>
                <a:cs typeface="Times New Roman"/>
              </a:rPr>
              <a:t>chức</a:t>
            </a:r>
            <a:r>
              <a:rPr lang="vi-VN" sz="2400">
                <a:solidFill>
                  <a:schemeClr val="tx1"/>
                </a:solidFill>
                <a:latin typeface="Times New Roman"/>
                <a:cs typeface="Times New Roman"/>
              </a:rPr>
              <a:t> năng </a:t>
            </a:r>
            <a:r>
              <a:rPr lang="vi-VN" sz="2400" err="1">
                <a:solidFill>
                  <a:schemeClr val="tx1"/>
                </a:solidFill>
                <a:latin typeface="Times New Roman"/>
                <a:cs typeface="Times New Roman"/>
              </a:rPr>
              <a:t>thận</a:t>
            </a:r>
            <a:endParaRPr lang="en-US" sz="2400">
              <a:solidFill>
                <a:schemeClr val="tx1"/>
              </a:solidFill>
              <a:latin typeface="Times New Roman"/>
              <a:cs typeface="Times New Roman"/>
            </a:endParaRPr>
          </a:p>
        </p:txBody>
      </p:sp>
      <p:pic>
        <p:nvPicPr>
          <p:cNvPr id="4" name="Picture 3"/>
          <p:cNvPicPr/>
          <p:nvPr/>
        </p:nvPicPr>
        <p:blipFill>
          <a:blip r:embed="rId3"/>
          <a:stretch>
            <a:fillRect/>
          </a:stretch>
        </p:blipFill>
        <p:spPr>
          <a:xfrm>
            <a:off x="7361206" y="1870807"/>
            <a:ext cx="4571119" cy="4297680"/>
          </a:xfrm>
          <a:prstGeom prst="rect">
            <a:avLst/>
          </a:prstGeom>
        </p:spPr>
      </p:pic>
    </p:spTree>
    <p:extLst>
      <p:ext uri="{BB962C8B-B14F-4D97-AF65-F5344CB8AC3E}">
        <p14:creationId xmlns:p14="http://schemas.microsoft.com/office/powerpoint/2010/main" val="284517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latin typeface="Times New Roman"/>
                <a:cs typeface="Times New Roman"/>
              </a:rPr>
              <a:t>LIỆU PHÁP Điều </a:t>
            </a:r>
            <a:r>
              <a:rPr lang="vi-VN" err="1">
                <a:latin typeface="Times New Roman"/>
                <a:cs typeface="Times New Roman"/>
              </a:rPr>
              <a:t>trị</a:t>
            </a:r>
            <a:r>
              <a:rPr lang="vi-VN">
                <a:latin typeface="Times New Roman"/>
                <a:cs typeface="Times New Roman"/>
              </a:rPr>
              <a:t> </a:t>
            </a:r>
            <a:r>
              <a:rPr lang="vi-VN" err="1">
                <a:latin typeface="Times New Roman"/>
                <a:cs typeface="Times New Roman"/>
              </a:rPr>
              <a:t>toàn</a:t>
            </a:r>
            <a:r>
              <a:rPr lang="vi-VN">
                <a:latin typeface="Times New Roman"/>
                <a:cs typeface="Times New Roman"/>
              </a:rPr>
              <a:t> thân:</a:t>
            </a:r>
          </a:p>
        </p:txBody>
      </p:sp>
      <p:sp>
        <p:nvSpPr>
          <p:cNvPr id="3" name="Content Placeholder 2"/>
          <p:cNvSpPr>
            <a:spLocks noGrp="1"/>
          </p:cNvSpPr>
          <p:nvPr>
            <p:ph idx="1"/>
          </p:nvPr>
        </p:nvSpPr>
        <p:spPr>
          <a:xfrm>
            <a:off x="535577" y="2180496"/>
            <a:ext cx="11075231" cy="3684727"/>
          </a:xfrm>
        </p:spPr>
        <p:txBody>
          <a:bodyPr>
            <a:normAutofit/>
          </a:bodyPr>
          <a:lstStyle/>
          <a:p>
            <a:pPr marL="305435" indent="-305435">
              <a:buFont typeface="Wingdings" panose="05000000000000000000" pitchFamily="2" charset="2"/>
              <a:buChar char="§"/>
            </a:pPr>
            <a:r>
              <a:rPr lang="vi-VN" sz="2800" err="1">
                <a:solidFill>
                  <a:schemeClr val="tx1"/>
                </a:solidFill>
                <a:latin typeface="Times New Roman"/>
                <a:cs typeface="Times New Roman"/>
              </a:rPr>
              <a:t>Liệu</a:t>
            </a:r>
            <a:r>
              <a:rPr lang="vi-VN" sz="2800">
                <a:solidFill>
                  <a:schemeClr val="tx1"/>
                </a:solidFill>
                <a:latin typeface="Times New Roman"/>
                <a:cs typeface="Times New Roman"/>
              </a:rPr>
              <a:t> </a:t>
            </a:r>
            <a:r>
              <a:rPr lang="vi-VN" sz="2800" err="1">
                <a:solidFill>
                  <a:schemeClr val="tx1"/>
                </a:solidFill>
                <a:latin typeface="Times New Roman"/>
                <a:cs typeface="Times New Roman"/>
              </a:rPr>
              <a:t>pháp</a:t>
            </a:r>
            <a:r>
              <a:rPr lang="vi-VN" sz="2800">
                <a:solidFill>
                  <a:schemeClr val="tx1"/>
                </a:solidFill>
                <a:latin typeface="Times New Roman"/>
                <a:cs typeface="Times New Roman"/>
              </a:rPr>
              <a:t> </a:t>
            </a:r>
            <a:r>
              <a:rPr lang="vi-VN" sz="2800" err="1">
                <a:solidFill>
                  <a:schemeClr val="tx1"/>
                </a:solidFill>
                <a:latin typeface="Times New Roman"/>
                <a:cs typeface="Times New Roman"/>
              </a:rPr>
              <a:t>nhắm</a:t>
            </a:r>
            <a:r>
              <a:rPr lang="vi-VN" sz="2800">
                <a:solidFill>
                  <a:schemeClr val="tx1"/>
                </a:solidFill>
                <a:latin typeface="Times New Roman"/>
                <a:cs typeface="Times New Roman"/>
              </a:rPr>
              <a:t> </a:t>
            </a:r>
            <a:r>
              <a:rPr lang="vi-VN" sz="2800" err="1">
                <a:solidFill>
                  <a:schemeClr val="tx1"/>
                </a:solidFill>
                <a:latin typeface="Times New Roman"/>
                <a:cs typeface="Times New Roman"/>
              </a:rPr>
              <a:t>trúng</a:t>
            </a:r>
            <a:r>
              <a:rPr lang="vi-VN" sz="2800">
                <a:solidFill>
                  <a:schemeClr val="tx1"/>
                </a:solidFill>
                <a:latin typeface="Times New Roman"/>
                <a:cs typeface="Times New Roman"/>
              </a:rPr>
              <a:t> </a:t>
            </a:r>
            <a:r>
              <a:rPr lang="vi-VN" sz="2800" err="1">
                <a:solidFill>
                  <a:schemeClr val="tx1"/>
                </a:solidFill>
                <a:latin typeface="Times New Roman"/>
                <a:cs typeface="Times New Roman"/>
              </a:rPr>
              <a:t>đích</a:t>
            </a:r>
            <a:r>
              <a:rPr lang="vi-VN" sz="2800">
                <a:solidFill>
                  <a:schemeClr val="tx1"/>
                </a:solidFill>
                <a:latin typeface="Times New Roman"/>
                <a:cs typeface="Times New Roman"/>
              </a:rPr>
              <a:t>:</a:t>
            </a:r>
          </a:p>
          <a:p>
            <a:pPr marL="0" indent="0">
              <a:buNone/>
            </a:pPr>
            <a:r>
              <a:rPr lang="vi-VN" sz="2800">
                <a:solidFill>
                  <a:schemeClr val="tx1"/>
                </a:solidFill>
                <a:latin typeface="Times New Roman"/>
                <a:cs typeface="Times New Roman"/>
              </a:rPr>
              <a:t>	- </a:t>
            </a:r>
            <a:r>
              <a:rPr lang="vi-VN" sz="2800" err="1">
                <a:solidFill>
                  <a:schemeClr val="tx1"/>
                </a:solidFill>
                <a:latin typeface="Times New Roman"/>
                <a:cs typeface="Times New Roman"/>
              </a:rPr>
              <a:t>Sorafenib</a:t>
            </a:r>
            <a:endParaRPr lang="vi-VN" sz="2800">
              <a:solidFill>
                <a:schemeClr val="tx1"/>
              </a:solidFill>
              <a:latin typeface="Times New Roman"/>
              <a:cs typeface="Times New Roman"/>
            </a:endParaRPr>
          </a:p>
          <a:p>
            <a:pPr marL="0" indent="0">
              <a:buNone/>
            </a:pPr>
            <a:r>
              <a:rPr lang="vi-VN" sz="2800">
                <a:solidFill>
                  <a:schemeClr val="tx1"/>
                </a:solidFill>
                <a:latin typeface="Times New Roman"/>
                <a:cs typeface="Times New Roman"/>
              </a:rPr>
              <a:t>	- </a:t>
            </a:r>
            <a:r>
              <a:rPr lang="vi-VN" sz="2800" err="1">
                <a:solidFill>
                  <a:schemeClr val="tx1"/>
                </a:solidFill>
                <a:latin typeface="Times New Roman"/>
                <a:cs typeface="Times New Roman"/>
              </a:rPr>
              <a:t>Lenvatinib</a:t>
            </a:r>
            <a:endParaRPr lang="vi-VN" sz="2800">
              <a:solidFill>
                <a:schemeClr val="tx1"/>
              </a:solidFill>
              <a:latin typeface="Times New Roman"/>
              <a:cs typeface="Times New Roman"/>
            </a:endParaRPr>
          </a:p>
          <a:p>
            <a:pPr marL="0" indent="0">
              <a:buNone/>
            </a:pPr>
            <a:r>
              <a:rPr lang="vi-VN" sz="2800">
                <a:solidFill>
                  <a:schemeClr val="tx1"/>
                </a:solidFill>
                <a:latin typeface="Times New Roman"/>
                <a:cs typeface="Times New Roman"/>
              </a:rPr>
              <a:t>	- Regorafenib </a:t>
            </a:r>
          </a:p>
          <a:p>
            <a:pPr marL="305435" indent="-305435">
              <a:buFont typeface="Wingdings" panose="05000000000000000000" pitchFamily="2" charset="2"/>
              <a:buChar char="§"/>
            </a:pPr>
            <a:r>
              <a:rPr lang="vi-VN" sz="2800" err="1">
                <a:solidFill>
                  <a:schemeClr val="tx1"/>
                </a:solidFill>
                <a:latin typeface="Times New Roman"/>
                <a:cs typeface="Times New Roman"/>
              </a:rPr>
              <a:t>Liệu</a:t>
            </a:r>
            <a:r>
              <a:rPr lang="vi-VN" sz="2800">
                <a:solidFill>
                  <a:schemeClr val="tx1"/>
                </a:solidFill>
                <a:latin typeface="Times New Roman"/>
                <a:cs typeface="Times New Roman"/>
              </a:rPr>
              <a:t> </a:t>
            </a:r>
            <a:r>
              <a:rPr lang="vi-VN" sz="2800" err="1">
                <a:solidFill>
                  <a:schemeClr val="tx1"/>
                </a:solidFill>
                <a:latin typeface="Times New Roman"/>
                <a:cs typeface="Times New Roman"/>
              </a:rPr>
              <a:t>pháp</a:t>
            </a:r>
            <a:r>
              <a:rPr lang="vi-VN" sz="2800">
                <a:solidFill>
                  <a:schemeClr val="tx1"/>
                </a:solidFill>
                <a:latin typeface="Times New Roman"/>
                <a:cs typeface="Times New Roman"/>
              </a:rPr>
              <a:t> </a:t>
            </a:r>
            <a:r>
              <a:rPr lang="vi-VN" sz="2800" err="1">
                <a:solidFill>
                  <a:schemeClr val="tx1"/>
                </a:solidFill>
                <a:latin typeface="Times New Roman"/>
                <a:cs typeface="Times New Roman"/>
              </a:rPr>
              <a:t>miễn</a:t>
            </a:r>
            <a:r>
              <a:rPr lang="vi-VN" sz="2800">
                <a:solidFill>
                  <a:schemeClr val="tx1"/>
                </a:solidFill>
                <a:latin typeface="Times New Roman"/>
                <a:cs typeface="Times New Roman"/>
              </a:rPr>
              <a:t> </a:t>
            </a:r>
            <a:r>
              <a:rPr lang="vi-VN" sz="2800" err="1">
                <a:solidFill>
                  <a:schemeClr val="tx1"/>
                </a:solidFill>
                <a:latin typeface="Times New Roman"/>
                <a:cs typeface="Times New Roman"/>
              </a:rPr>
              <a:t>dịch</a:t>
            </a:r>
            <a:r>
              <a:rPr lang="vi-VN" sz="2800">
                <a:solidFill>
                  <a:schemeClr val="tx1"/>
                </a:solidFill>
                <a:latin typeface="Times New Roman"/>
                <a:cs typeface="Times New Roman"/>
              </a:rPr>
              <a:t>:</a:t>
            </a:r>
          </a:p>
          <a:p>
            <a:pPr marL="0" indent="0">
              <a:buNone/>
            </a:pPr>
            <a:r>
              <a:rPr lang="vi-VN" sz="2800">
                <a:solidFill>
                  <a:schemeClr val="tx1"/>
                </a:solidFill>
                <a:latin typeface="Times New Roman"/>
                <a:cs typeface="Times New Roman"/>
              </a:rPr>
              <a:t>	- </a:t>
            </a:r>
            <a:r>
              <a:rPr lang="vi-VN" sz="2800" err="1">
                <a:solidFill>
                  <a:schemeClr val="tx1"/>
                </a:solidFill>
                <a:latin typeface="Times New Roman"/>
                <a:cs typeface="Times New Roman"/>
              </a:rPr>
              <a:t>Pembroliaumab</a:t>
            </a:r>
            <a:endParaRPr lang="en-US" sz="2800">
              <a:solidFill>
                <a:schemeClr val="tx1"/>
              </a:solidFill>
              <a:latin typeface="Times New Roman"/>
              <a:cs typeface="Times New Roman"/>
            </a:endParaRPr>
          </a:p>
        </p:txBody>
      </p:sp>
    </p:spTree>
    <p:extLst>
      <p:ext uri="{BB962C8B-B14F-4D97-AF65-F5344CB8AC3E}">
        <p14:creationId xmlns:p14="http://schemas.microsoft.com/office/powerpoint/2010/main" val="2337490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latin typeface="Times New Roman" panose="02020603050405020304" pitchFamily="18" charset="0"/>
                <a:cs typeface="Times New Roman" panose="02020603050405020304" pitchFamily="18" charset="0"/>
              </a:rPr>
              <a:t>Điều trị</a:t>
            </a:r>
            <a:endParaRPr lang="en-US">
              <a:latin typeface="Times New Roman" panose="02020603050405020304" pitchFamily="18" charset="0"/>
              <a:cs typeface="Times New Roman" panose="02020603050405020304" pitchFamily="18" charset="0"/>
            </a:endParaRPr>
          </a:p>
        </p:txBody>
      </p:sp>
      <p:pic>
        <p:nvPicPr>
          <p:cNvPr id="4" name="Content Placeholder 3"/>
          <p:cNvPicPr>
            <a:picLocks noGrp="1"/>
          </p:cNvPicPr>
          <p:nvPr>
            <p:ph idx="1"/>
          </p:nvPr>
        </p:nvPicPr>
        <p:blipFill>
          <a:blip r:embed="rId3"/>
          <a:stretch>
            <a:fillRect/>
          </a:stretch>
        </p:blipFill>
        <p:spPr>
          <a:xfrm>
            <a:off x="927100" y="2525486"/>
            <a:ext cx="9715500" cy="4332514"/>
          </a:xfrm>
          <a:prstGeom prst="rect">
            <a:avLst/>
          </a:prstGeom>
        </p:spPr>
      </p:pic>
      <p:pic>
        <p:nvPicPr>
          <p:cNvPr id="5" name="Picture 4"/>
          <p:cNvPicPr/>
          <p:nvPr/>
        </p:nvPicPr>
        <p:blipFill>
          <a:blip r:embed="rId4"/>
          <a:stretch>
            <a:fillRect/>
          </a:stretch>
        </p:blipFill>
        <p:spPr>
          <a:xfrm>
            <a:off x="1203492" y="1857374"/>
            <a:ext cx="9893133" cy="668111"/>
          </a:xfrm>
          <a:prstGeom prst="rect">
            <a:avLst/>
          </a:prstGeom>
        </p:spPr>
      </p:pic>
    </p:spTree>
    <p:extLst>
      <p:ext uri="{BB962C8B-B14F-4D97-AF65-F5344CB8AC3E}">
        <p14:creationId xmlns:p14="http://schemas.microsoft.com/office/powerpoint/2010/main" val="1668151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01508-A43D-A2B8-F38A-7DBFF7A2428D}"/>
              </a:ext>
            </a:extLst>
          </p:cNvPr>
          <p:cNvSpPr>
            <a:spLocks noGrp="1"/>
          </p:cNvSpPr>
          <p:nvPr>
            <p:ph type="title"/>
          </p:nvPr>
        </p:nvSpPr>
        <p:spPr>
          <a:xfrm>
            <a:off x="581192" y="702156"/>
            <a:ext cx="11029616" cy="841272"/>
          </a:xfrm>
        </p:spPr>
        <p:txBody>
          <a:bodyPr/>
          <a:lstStyle/>
          <a:p>
            <a:r>
              <a:rPr lang="en-US">
                <a:ea typeface="+mj-lt"/>
                <a:cs typeface="+mj-lt"/>
              </a:rPr>
              <a:t>ĐIỀU TRỊ</a:t>
            </a:r>
            <a:endParaRPr lang="en-US"/>
          </a:p>
        </p:txBody>
      </p:sp>
      <p:pic>
        <p:nvPicPr>
          <p:cNvPr id="4" name="Picture 4" descr="Diagram, timeline&#10;&#10;Description automatically generated">
            <a:extLst>
              <a:ext uri="{FF2B5EF4-FFF2-40B4-BE49-F238E27FC236}">
                <a16:creationId xmlns:a16="http://schemas.microsoft.com/office/drawing/2014/main" id="{0233D2F8-84AF-C906-97AF-340BCA3C3522}"/>
              </a:ext>
            </a:extLst>
          </p:cNvPr>
          <p:cNvPicPr>
            <a:picLocks noGrp="1" noChangeAspect="1"/>
          </p:cNvPicPr>
          <p:nvPr>
            <p:ph idx="1"/>
          </p:nvPr>
        </p:nvPicPr>
        <p:blipFill rotWithShape="1">
          <a:blip r:embed="rId3"/>
          <a:srcRect t="-132" r="142" b="32670"/>
          <a:stretch/>
        </p:blipFill>
        <p:spPr>
          <a:xfrm>
            <a:off x="445257" y="1809941"/>
            <a:ext cx="10927698" cy="4965297"/>
          </a:xfrm>
        </p:spPr>
      </p:pic>
    </p:spTree>
    <p:extLst>
      <p:ext uri="{BB962C8B-B14F-4D97-AF65-F5344CB8AC3E}">
        <p14:creationId xmlns:p14="http://schemas.microsoft.com/office/powerpoint/2010/main" val="42764705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latin typeface="Times New Roman" panose="02020603050405020304" pitchFamily="18" charset="0"/>
                <a:cs typeface="Times New Roman" panose="02020603050405020304" pitchFamily="18" charset="0"/>
              </a:rPr>
              <a:t>Phòng ngừa</a:t>
            </a:r>
            <a:endParaRPr lang="en-US">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305435" indent="-305435"/>
            <a:r>
              <a:rPr lang="vi-VN" sz="2400">
                <a:solidFill>
                  <a:schemeClr val="tx1"/>
                </a:solidFill>
                <a:latin typeface="Times New Roman"/>
                <a:cs typeface="Times New Roman"/>
              </a:rPr>
              <a:t>Tiêm </a:t>
            </a:r>
            <a:r>
              <a:rPr lang="vi-VN" sz="2400" err="1">
                <a:solidFill>
                  <a:schemeClr val="tx1"/>
                </a:solidFill>
                <a:latin typeface="Times New Roman"/>
                <a:cs typeface="Times New Roman"/>
              </a:rPr>
              <a:t>chủng</a:t>
            </a:r>
            <a:r>
              <a:rPr lang="vi-VN" sz="2400">
                <a:solidFill>
                  <a:schemeClr val="tx1"/>
                </a:solidFill>
                <a:latin typeface="Times New Roman"/>
                <a:cs typeface="Times New Roman"/>
              </a:rPr>
              <a:t> </a:t>
            </a:r>
            <a:r>
              <a:rPr lang="vi-VN" sz="2400" err="1">
                <a:solidFill>
                  <a:schemeClr val="tx1"/>
                </a:solidFill>
                <a:latin typeface="Times New Roman"/>
                <a:cs typeface="Times New Roman"/>
              </a:rPr>
              <a:t>phòng</a:t>
            </a:r>
            <a:r>
              <a:rPr lang="vi-VN" sz="2400">
                <a:solidFill>
                  <a:schemeClr val="tx1"/>
                </a:solidFill>
                <a:latin typeface="Times New Roman"/>
                <a:cs typeface="Times New Roman"/>
              </a:rPr>
              <a:t> </a:t>
            </a:r>
            <a:r>
              <a:rPr lang="vi-VN" sz="2400" err="1">
                <a:solidFill>
                  <a:schemeClr val="tx1"/>
                </a:solidFill>
                <a:latin typeface="Times New Roman"/>
                <a:cs typeface="Times New Roman"/>
              </a:rPr>
              <a:t>ngừa</a:t>
            </a:r>
            <a:r>
              <a:rPr lang="vi-VN" sz="2400">
                <a:solidFill>
                  <a:schemeClr val="tx1"/>
                </a:solidFill>
                <a:latin typeface="Times New Roman"/>
                <a:cs typeface="Times New Roman"/>
              </a:rPr>
              <a:t> ( VGSV B)</a:t>
            </a:r>
          </a:p>
          <a:p>
            <a:pPr marL="305435" indent="-305435"/>
            <a:r>
              <a:rPr lang="vi-VN" sz="2400" err="1">
                <a:solidFill>
                  <a:schemeClr val="tx1"/>
                </a:solidFill>
                <a:latin typeface="Times New Roman"/>
                <a:cs typeface="Times New Roman"/>
              </a:rPr>
              <a:t>Phát</a:t>
            </a:r>
            <a:r>
              <a:rPr lang="vi-VN" sz="2400">
                <a:solidFill>
                  <a:schemeClr val="tx1"/>
                </a:solidFill>
                <a:latin typeface="Times New Roman"/>
                <a:cs typeface="Times New Roman"/>
              </a:rPr>
              <a:t> </a:t>
            </a:r>
            <a:r>
              <a:rPr lang="vi-VN" sz="2400" err="1">
                <a:solidFill>
                  <a:schemeClr val="tx1"/>
                </a:solidFill>
                <a:latin typeface="Times New Roman"/>
                <a:cs typeface="Times New Roman"/>
              </a:rPr>
              <a:t>hiện</a:t>
            </a:r>
            <a:r>
              <a:rPr lang="vi-VN" sz="2400">
                <a:solidFill>
                  <a:schemeClr val="tx1"/>
                </a:solidFill>
                <a:latin typeface="Times New Roman"/>
                <a:cs typeface="Times New Roman"/>
              </a:rPr>
              <a:t> </a:t>
            </a:r>
            <a:r>
              <a:rPr lang="vi-VN" sz="2400" err="1">
                <a:solidFill>
                  <a:schemeClr val="tx1"/>
                </a:solidFill>
                <a:latin typeface="Times New Roman"/>
                <a:cs typeface="Times New Roman"/>
              </a:rPr>
              <a:t>và</a:t>
            </a:r>
            <a:r>
              <a:rPr lang="vi-VN" sz="2400">
                <a:solidFill>
                  <a:schemeClr val="tx1"/>
                </a:solidFill>
                <a:latin typeface="Times New Roman"/>
                <a:cs typeface="Times New Roman"/>
              </a:rPr>
              <a:t> </a:t>
            </a:r>
            <a:r>
              <a:rPr lang="vi-VN" sz="2400" err="1">
                <a:solidFill>
                  <a:schemeClr val="tx1"/>
                </a:solidFill>
                <a:latin typeface="Times New Roman"/>
                <a:cs typeface="Times New Roman"/>
              </a:rPr>
              <a:t>điều</a:t>
            </a:r>
            <a:r>
              <a:rPr lang="vi-VN" sz="2400">
                <a:solidFill>
                  <a:schemeClr val="tx1"/>
                </a:solidFill>
                <a:latin typeface="Times New Roman"/>
                <a:cs typeface="Times New Roman"/>
              </a:rPr>
              <a:t> </a:t>
            </a:r>
            <a:r>
              <a:rPr lang="vi-VN" sz="2400" err="1">
                <a:solidFill>
                  <a:schemeClr val="tx1"/>
                </a:solidFill>
                <a:latin typeface="Times New Roman"/>
                <a:cs typeface="Times New Roman"/>
              </a:rPr>
              <a:t>trị</a:t>
            </a:r>
            <a:r>
              <a:rPr lang="vi-VN" sz="2400">
                <a:solidFill>
                  <a:schemeClr val="tx1"/>
                </a:solidFill>
                <a:latin typeface="Times New Roman"/>
                <a:cs typeface="Times New Roman"/>
              </a:rPr>
              <a:t> viêm gan siêu </a:t>
            </a:r>
            <a:r>
              <a:rPr lang="vi-VN" sz="2400" err="1">
                <a:solidFill>
                  <a:schemeClr val="tx1"/>
                </a:solidFill>
                <a:latin typeface="Times New Roman"/>
                <a:cs typeface="Times New Roman"/>
              </a:rPr>
              <a:t>vị</a:t>
            </a:r>
            <a:r>
              <a:rPr lang="vi-VN" sz="2400">
                <a:solidFill>
                  <a:schemeClr val="tx1"/>
                </a:solidFill>
                <a:latin typeface="Times New Roman"/>
                <a:cs typeface="Times New Roman"/>
              </a:rPr>
              <a:t> </a:t>
            </a:r>
            <a:endParaRPr lang="vi-VN" sz="2400">
              <a:solidFill>
                <a:schemeClr val="tx1"/>
              </a:solidFill>
              <a:latin typeface="Times New Roman" panose="02020603050405020304" pitchFamily="18" charset="0"/>
              <a:cs typeface="Times New Roman" panose="02020603050405020304" pitchFamily="18" charset="0"/>
            </a:endParaRPr>
          </a:p>
          <a:p>
            <a:pPr marL="0" indent="0">
              <a:buNone/>
            </a:pPr>
            <a:r>
              <a:rPr lang="vi-VN" sz="2400">
                <a:solidFill>
                  <a:schemeClr val="tx1"/>
                </a:solidFill>
                <a:latin typeface="Times New Roman"/>
                <a:cs typeface="Times New Roman"/>
              </a:rPr>
              <a:t>	-  </a:t>
            </a:r>
            <a:r>
              <a:rPr lang="vi-VN" sz="2400" err="1">
                <a:solidFill>
                  <a:schemeClr val="tx1"/>
                </a:solidFill>
                <a:latin typeface="Times New Roman"/>
                <a:cs typeface="Times New Roman"/>
              </a:rPr>
              <a:t>Phát</a:t>
            </a:r>
            <a:r>
              <a:rPr lang="vi-VN" sz="2400">
                <a:solidFill>
                  <a:schemeClr val="tx1"/>
                </a:solidFill>
                <a:latin typeface="Times New Roman"/>
                <a:cs typeface="Times New Roman"/>
              </a:rPr>
              <a:t> </a:t>
            </a:r>
            <a:r>
              <a:rPr lang="vi-VN" sz="2400" err="1">
                <a:solidFill>
                  <a:schemeClr val="tx1"/>
                </a:solidFill>
                <a:latin typeface="Times New Roman"/>
                <a:cs typeface="Times New Roman"/>
              </a:rPr>
              <a:t>hiện</a:t>
            </a:r>
            <a:r>
              <a:rPr lang="vi-VN" sz="2400">
                <a:solidFill>
                  <a:schemeClr val="tx1"/>
                </a:solidFill>
                <a:latin typeface="Times New Roman"/>
                <a:cs typeface="Times New Roman"/>
              </a:rPr>
              <a:t> </a:t>
            </a:r>
            <a:r>
              <a:rPr lang="vi-VN" sz="2400" err="1">
                <a:solidFill>
                  <a:schemeClr val="tx1"/>
                </a:solidFill>
                <a:latin typeface="Times New Roman"/>
                <a:cs typeface="Times New Roman"/>
              </a:rPr>
              <a:t>bệnh</a:t>
            </a:r>
            <a:r>
              <a:rPr lang="vi-VN" sz="2400">
                <a:solidFill>
                  <a:schemeClr val="tx1"/>
                </a:solidFill>
                <a:latin typeface="Times New Roman"/>
                <a:cs typeface="Times New Roman"/>
              </a:rPr>
              <a:t> </a:t>
            </a:r>
            <a:r>
              <a:rPr lang="vi-VN" sz="2400" err="1">
                <a:solidFill>
                  <a:schemeClr val="tx1"/>
                </a:solidFill>
                <a:latin typeface="Times New Roman"/>
                <a:cs typeface="Times New Roman"/>
              </a:rPr>
              <a:t>sớm</a:t>
            </a:r>
            <a:endParaRPr lang="vi-VN" sz="2400">
              <a:solidFill>
                <a:schemeClr val="tx1"/>
              </a:solidFill>
              <a:latin typeface="Times New Roman"/>
              <a:cs typeface="Times New Roman"/>
            </a:endParaRPr>
          </a:p>
          <a:p>
            <a:pPr marL="0" indent="0">
              <a:buNone/>
            </a:pPr>
            <a:r>
              <a:rPr lang="vi-VN" sz="2400">
                <a:solidFill>
                  <a:schemeClr val="tx1"/>
                </a:solidFill>
                <a:latin typeface="Times New Roman"/>
                <a:cs typeface="Times New Roman"/>
              </a:rPr>
              <a:t>	-  </a:t>
            </a:r>
            <a:r>
              <a:rPr lang="vi-VN" sz="2400" err="1">
                <a:solidFill>
                  <a:schemeClr val="tx1"/>
                </a:solidFill>
                <a:latin typeface="Times New Roman"/>
                <a:cs typeface="Times New Roman"/>
              </a:rPr>
              <a:t>Điều</a:t>
            </a:r>
            <a:r>
              <a:rPr lang="vi-VN" sz="2400">
                <a:solidFill>
                  <a:schemeClr val="tx1"/>
                </a:solidFill>
                <a:latin typeface="Times New Roman"/>
                <a:cs typeface="Times New Roman"/>
              </a:rPr>
              <a:t> </a:t>
            </a:r>
            <a:r>
              <a:rPr lang="vi-VN" sz="2400" err="1">
                <a:solidFill>
                  <a:schemeClr val="tx1"/>
                </a:solidFill>
                <a:latin typeface="Times New Roman"/>
                <a:cs typeface="Times New Roman"/>
              </a:rPr>
              <a:t>trị</a:t>
            </a:r>
            <a:r>
              <a:rPr lang="vi-VN" sz="2400">
                <a:solidFill>
                  <a:schemeClr val="tx1"/>
                </a:solidFill>
                <a:latin typeface="Times New Roman"/>
                <a:cs typeface="Times New Roman"/>
              </a:rPr>
              <a:t> VGSV B,C </a:t>
            </a:r>
            <a:r>
              <a:rPr lang="vi-VN" sz="2400" err="1">
                <a:solidFill>
                  <a:schemeClr val="tx1"/>
                </a:solidFill>
                <a:latin typeface="Times New Roman"/>
                <a:cs typeface="Times New Roman"/>
              </a:rPr>
              <a:t>hiệu</a:t>
            </a:r>
            <a:r>
              <a:rPr lang="vi-VN" sz="2400">
                <a:solidFill>
                  <a:schemeClr val="tx1"/>
                </a:solidFill>
                <a:latin typeface="Times New Roman"/>
                <a:cs typeface="Times New Roman"/>
              </a:rPr>
              <a:t> </a:t>
            </a:r>
            <a:r>
              <a:rPr lang="vi-VN" sz="2400" err="1">
                <a:solidFill>
                  <a:schemeClr val="tx1"/>
                </a:solidFill>
                <a:latin typeface="Times New Roman"/>
                <a:cs typeface="Times New Roman"/>
              </a:rPr>
              <a:t>quả</a:t>
            </a:r>
            <a:endParaRPr lang="vi-VN" sz="2400">
              <a:solidFill>
                <a:schemeClr val="tx1"/>
              </a:solidFill>
              <a:latin typeface="Times New Roman"/>
              <a:cs typeface="Times New Roman"/>
            </a:endParaRPr>
          </a:p>
          <a:p>
            <a:pPr marL="305435" indent="-305435">
              <a:buFont typeface="Wingdings" panose="05000000000000000000" pitchFamily="2" charset="2"/>
              <a:buChar char="§"/>
            </a:pPr>
            <a:r>
              <a:rPr lang="vi-VN" sz="2400" err="1">
                <a:solidFill>
                  <a:schemeClr val="tx1"/>
                </a:solidFill>
                <a:latin typeface="Times New Roman"/>
                <a:cs typeface="Times New Roman"/>
              </a:rPr>
              <a:t>Tầm</a:t>
            </a:r>
            <a:r>
              <a:rPr lang="vi-VN" sz="2400">
                <a:solidFill>
                  <a:schemeClr val="tx1"/>
                </a:solidFill>
                <a:latin typeface="Times New Roman"/>
                <a:cs typeface="Times New Roman"/>
              </a:rPr>
              <a:t> </a:t>
            </a:r>
            <a:r>
              <a:rPr lang="vi-VN" sz="2400" err="1">
                <a:solidFill>
                  <a:schemeClr val="tx1"/>
                </a:solidFill>
                <a:latin typeface="Times New Roman"/>
                <a:cs typeface="Times New Roman"/>
              </a:rPr>
              <a:t>soát</a:t>
            </a:r>
            <a:r>
              <a:rPr lang="vi-VN" sz="2400">
                <a:solidFill>
                  <a:schemeClr val="tx1"/>
                </a:solidFill>
                <a:latin typeface="Times New Roman"/>
                <a:cs typeface="Times New Roman"/>
              </a:rPr>
              <a:t> ung thư </a:t>
            </a:r>
            <a:r>
              <a:rPr lang="vi-VN" sz="2400" err="1">
                <a:solidFill>
                  <a:schemeClr val="tx1"/>
                </a:solidFill>
                <a:latin typeface="Times New Roman"/>
                <a:cs typeface="Times New Roman"/>
              </a:rPr>
              <a:t>tế</a:t>
            </a:r>
            <a:r>
              <a:rPr lang="vi-VN" sz="2400">
                <a:solidFill>
                  <a:schemeClr val="tx1"/>
                </a:solidFill>
                <a:latin typeface="Times New Roman"/>
                <a:cs typeface="Times New Roman"/>
              </a:rPr>
              <a:t> </a:t>
            </a:r>
            <a:r>
              <a:rPr lang="vi-VN" sz="2400" err="1">
                <a:solidFill>
                  <a:schemeClr val="tx1"/>
                </a:solidFill>
                <a:latin typeface="Times New Roman"/>
                <a:cs typeface="Times New Roman"/>
              </a:rPr>
              <a:t>bào</a:t>
            </a:r>
            <a:r>
              <a:rPr lang="vi-VN" sz="2400">
                <a:solidFill>
                  <a:schemeClr val="tx1"/>
                </a:solidFill>
                <a:latin typeface="Times New Roman"/>
                <a:cs typeface="Times New Roman"/>
              </a:rPr>
              <a:t> gan ở </a:t>
            </a:r>
            <a:r>
              <a:rPr lang="vi-VN" sz="2400" err="1">
                <a:solidFill>
                  <a:schemeClr val="tx1"/>
                </a:solidFill>
                <a:latin typeface="Times New Roman"/>
                <a:cs typeface="Times New Roman"/>
              </a:rPr>
              <a:t>đối</a:t>
            </a:r>
            <a:r>
              <a:rPr lang="vi-VN" sz="2400">
                <a:solidFill>
                  <a:schemeClr val="tx1"/>
                </a:solidFill>
                <a:latin typeface="Times New Roman"/>
                <a:cs typeface="Times New Roman"/>
              </a:rPr>
              <a:t> </a:t>
            </a:r>
            <a:r>
              <a:rPr lang="vi-VN" sz="2400" err="1">
                <a:solidFill>
                  <a:schemeClr val="tx1"/>
                </a:solidFill>
                <a:latin typeface="Times New Roman"/>
                <a:cs typeface="Times New Roman"/>
              </a:rPr>
              <a:t>tượng</a:t>
            </a:r>
            <a:r>
              <a:rPr lang="vi-VN" sz="2400">
                <a:solidFill>
                  <a:schemeClr val="tx1"/>
                </a:solidFill>
                <a:latin typeface="Times New Roman"/>
                <a:cs typeface="Times New Roman"/>
              </a:rPr>
              <a:t> </a:t>
            </a:r>
            <a:r>
              <a:rPr lang="vi-VN" sz="2400" err="1">
                <a:solidFill>
                  <a:schemeClr val="tx1"/>
                </a:solidFill>
                <a:latin typeface="Times New Roman"/>
                <a:cs typeface="Times New Roman"/>
              </a:rPr>
              <a:t>có</a:t>
            </a:r>
            <a:r>
              <a:rPr lang="vi-VN" sz="2400">
                <a:solidFill>
                  <a:schemeClr val="tx1"/>
                </a:solidFill>
                <a:latin typeface="Times New Roman"/>
                <a:cs typeface="Times New Roman"/>
              </a:rPr>
              <a:t> nguy cơ</a:t>
            </a:r>
            <a:endParaRPr lang="en-US" sz="2400">
              <a:solidFill>
                <a:schemeClr val="tx1"/>
              </a:solidFill>
              <a:latin typeface="Times New Roman"/>
              <a:cs typeface="Times New Roman"/>
            </a:endParaRPr>
          </a:p>
        </p:txBody>
      </p:sp>
    </p:spTree>
    <p:extLst>
      <p:ext uri="{BB962C8B-B14F-4D97-AF65-F5344CB8AC3E}">
        <p14:creationId xmlns:p14="http://schemas.microsoft.com/office/powerpoint/2010/main" val="305483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013800"/>
          </a:xfrm>
        </p:spPr>
        <p:txBody>
          <a:bodyPr/>
          <a:lstStyle/>
          <a:p>
            <a:r>
              <a:rPr lang="vi-VN">
                <a:latin typeface="Times New Roman" panose="02020603050405020304" pitchFamily="18" charset="0"/>
                <a:cs typeface="Times New Roman" panose="02020603050405020304" pitchFamily="18" charset="0"/>
              </a:rPr>
              <a:t>Tầm soát ung thư tế bào gan</a:t>
            </a:r>
            <a:endParaRPr lang="en-US">
              <a:latin typeface="Times New Roman" panose="02020603050405020304" pitchFamily="18" charset="0"/>
              <a:cs typeface="Times New Roman" panose="02020603050405020304" pitchFamily="18" charset="0"/>
            </a:endParaRPr>
          </a:p>
        </p:txBody>
      </p:sp>
      <p:sp>
        <p:nvSpPr>
          <p:cNvPr id="4" name="Google Shape;498;p39"/>
          <p:cNvSpPr txBox="1">
            <a:spLocks noGrp="1"/>
          </p:cNvSpPr>
          <p:nvPr>
            <p:ph idx="1"/>
          </p:nvPr>
        </p:nvSpPr>
        <p:spPr>
          <a:xfrm>
            <a:off x="640080" y="2220686"/>
            <a:ext cx="10970727" cy="3638113"/>
          </a:xfrm>
          <a:prstGeom prst="rect">
            <a:avLst/>
          </a:prstGeom>
          <a:noFill/>
          <a:ln>
            <a:noFill/>
          </a:ln>
        </p:spPr>
        <p:txBody>
          <a:bodyPr spcFirstLastPara="1" wrap="square" lIns="91425" tIns="45700" rIns="91425" bIns="45700" anchor="ctr" anchorCtr="0">
            <a:noAutofit/>
          </a:bodyPr>
          <a:lstStyle/>
          <a:p>
            <a:pPr marL="0" lvl="0" indent="0">
              <a:lnSpc>
                <a:spcPct val="90000"/>
              </a:lnSpc>
              <a:spcBef>
                <a:spcPts val="0"/>
              </a:spcBef>
              <a:spcAft>
                <a:spcPts val="0"/>
              </a:spcAft>
              <a:buClr>
                <a:schemeClr val="dk1"/>
              </a:buClr>
              <a:buSzPts val="1700"/>
              <a:buNone/>
            </a:pPr>
            <a:r>
              <a:rPr lang="vi-VN" sz="2000" b="1">
                <a:solidFill>
                  <a:schemeClr val="tx1"/>
                </a:solidFill>
                <a:latin typeface="Times New Roman"/>
                <a:cs typeface="Times New Roman"/>
              </a:rPr>
              <a:t>BỘ Y TẾ 2020</a:t>
            </a:r>
          </a:p>
          <a:p>
            <a:pPr marL="0" lvl="0" indent="0">
              <a:lnSpc>
                <a:spcPct val="90000"/>
              </a:lnSpc>
              <a:spcBef>
                <a:spcPts val="0"/>
              </a:spcBef>
              <a:spcAft>
                <a:spcPts val="0"/>
              </a:spcAft>
              <a:buClr>
                <a:schemeClr val="dk1"/>
              </a:buClr>
              <a:buSzPts val="1700"/>
              <a:buNone/>
            </a:pPr>
            <a:endParaRPr lang="vi-VN" sz="2000" b="1">
              <a:solidFill>
                <a:schemeClr val="tx1"/>
              </a:solidFill>
              <a:latin typeface="Times New Roman" panose="02020603050405020304" pitchFamily="18" charset="0"/>
              <a:ea typeface="Calibri"/>
              <a:cs typeface="Times New Roman" panose="02020603050405020304" pitchFamily="18" charset="0"/>
              <a:sym typeface="Calibri"/>
            </a:endParaRPr>
          </a:p>
          <a:p>
            <a:pPr marL="305435" lvl="0" indent="-305435" algn="l" rtl="0">
              <a:lnSpc>
                <a:spcPct val="90000"/>
              </a:lnSpc>
              <a:spcBef>
                <a:spcPts val="0"/>
              </a:spcBef>
              <a:spcAft>
                <a:spcPts val="0"/>
              </a:spcAft>
              <a:buClr>
                <a:schemeClr val="dk1"/>
              </a:buClr>
              <a:buSzPts val="1700"/>
              <a:buFont typeface="Wingdings" panose="05000000000000000000" pitchFamily="2" charset="2"/>
              <a:buChar char="Ø"/>
            </a:pPr>
            <a:r>
              <a:rPr lang="vi-VN" sz="2000" b="1" err="1">
                <a:solidFill>
                  <a:schemeClr val="tx1"/>
                </a:solidFill>
                <a:latin typeface="Times New Roman"/>
                <a:ea typeface="Calibri"/>
                <a:cs typeface="Times New Roman"/>
                <a:sym typeface="Calibri"/>
              </a:rPr>
              <a:t>Đối</a:t>
            </a:r>
            <a:r>
              <a:rPr lang="vi-VN" sz="2000" b="1">
                <a:solidFill>
                  <a:schemeClr val="tx1"/>
                </a:solidFill>
                <a:latin typeface="Times New Roman"/>
                <a:ea typeface="Calibri"/>
                <a:cs typeface="Times New Roman"/>
                <a:sym typeface="Calibri"/>
              </a:rPr>
              <a:t> </a:t>
            </a:r>
            <a:r>
              <a:rPr lang="vi-VN" sz="2000" b="1" err="1">
                <a:solidFill>
                  <a:schemeClr val="tx1"/>
                </a:solidFill>
                <a:latin typeface="Times New Roman"/>
                <a:ea typeface="Calibri"/>
                <a:cs typeface="Times New Roman"/>
                <a:sym typeface="Calibri"/>
              </a:rPr>
              <a:t>tượng</a:t>
            </a:r>
            <a:r>
              <a:rPr lang="vi-VN" sz="2000" b="1">
                <a:solidFill>
                  <a:schemeClr val="tx1"/>
                </a:solidFill>
                <a:latin typeface="Times New Roman"/>
                <a:ea typeface="Calibri"/>
                <a:cs typeface="Times New Roman"/>
                <a:sym typeface="Calibri"/>
              </a:rPr>
              <a:t> </a:t>
            </a:r>
            <a:r>
              <a:rPr lang="vi-VN" sz="2000" b="1" err="1">
                <a:solidFill>
                  <a:schemeClr val="tx1"/>
                </a:solidFill>
                <a:latin typeface="Times New Roman"/>
                <a:ea typeface="Calibri"/>
                <a:cs typeface="Times New Roman"/>
                <a:sym typeface="Calibri"/>
              </a:rPr>
              <a:t>tầm</a:t>
            </a:r>
            <a:r>
              <a:rPr lang="vi-VN" sz="2000" b="1">
                <a:solidFill>
                  <a:schemeClr val="tx1"/>
                </a:solidFill>
                <a:latin typeface="Times New Roman"/>
                <a:ea typeface="Calibri"/>
                <a:cs typeface="Times New Roman"/>
                <a:sym typeface="Calibri"/>
              </a:rPr>
              <a:t> </a:t>
            </a:r>
            <a:r>
              <a:rPr lang="vi-VN" sz="2000" b="1" err="1">
                <a:solidFill>
                  <a:schemeClr val="tx1"/>
                </a:solidFill>
                <a:latin typeface="Times New Roman"/>
                <a:ea typeface="Calibri"/>
                <a:cs typeface="Times New Roman"/>
                <a:sym typeface="Calibri"/>
              </a:rPr>
              <a:t>soát</a:t>
            </a:r>
            <a:endParaRPr lang="vi-VN" sz="2000">
              <a:solidFill>
                <a:schemeClr val="tx1"/>
              </a:solidFill>
              <a:latin typeface="Times New Roman"/>
              <a:cs typeface="Times New Roman"/>
            </a:endParaRPr>
          </a:p>
          <a:p>
            <a:pPr marL="305435" lvl="0" indent="-305435" algn="l" rtl="0">
              <a:lnSpc>
                <a:spcPct val="90000"/>
              </a:lnSpc>
              <a:spcBef>
                <a:spcPts val="1000"/>
              </a:spcBef>
              <a:spcAft>
                <a:spcPts val="0"/>
              </a:spcAft>
              <a:buClr>
                <a:schemeClr val="dk1"/>
              </a:buClr>
              <a:buSzPts val="1700"/>
              <a:buFont typeface="Arial" panose="020B0604020202020204" pitchFamily="34" charset="0"/>
              <a:buChar char="•"/>
            </a:pPr>
            <a:r>
              <a:rPr lang="vi-VN" sz="2000" err="1">
                <a:solidFill>
                  <a:schemeClr val="tx1"/>
                </a:solidFill>
                <a:latin typeface="Times New Roman"/>
                <a:ea typeface="Calibri"/>
                <a:cs typeface="Times New Roman"/>
                <a:sym typeface="Calibri"/>
              </a:rPr>
              <a:t>Nhóm</a:t>
            </a:r>
            <a:r>
              <a:rPr lang="vi-VN" sz="2000">
                <a:solidFill>
                  <a:schemeClr val="tx1"/>
                </a:solidFill>
                <a:latin typeface="Times New Roman"/>
                <a:ea typeface="Calibri"/>
                <a:cs typeface="Times New Roman"/>
                <a:sym typeface="Calibri"/>
              </a:rPr>
              <a:t> nguy cơ </a:t>
            </a:r>
            <a:r>
              <a:rPr lang="vi-VN" sz="2000" err="1">
                <a:solidFill>
                  <a:schemeClr val="tx1"/>
                </a:solidFill>
                <a:latin typeface="Times New Roman"/>
                <a:ea typeface="Calibri"/>
                <a:cs typeface="Times New Roman"/>
                <a:sym typeface="Calibri"/>
              </a:rPr>
              <a:t>rất</a:t>
            </a:r>
            <a:r>
              <a:rPr lang="vi-VN" sz="2000">
                <a:solidFill>
                  <a:schemeClr val="tx1"/>
                </a:solidFill>
                <a:latin typeface="Times New Roman"/>
                <a:ea typeface="Calibri"/>
                <a:cs typeface="Times New Roman"/>
                <a:sym typeface="Calibri"/>
              </a:rPr>
              <a:t> cao: xơ gan </a:t>
            </a:r>
            <a:r>
              <a:rPr lang="vi-VN" sz="2000" err="1">
                <a:solidFill>
                  <a:schemeClr val="tx1"/>
                </a:solidFill>
                <a:latin typeface="Times New Roman"/>
                <a:ea typeface="Calibri"/>
                <a:cs typeface="Times New Roman"/>
                <a:sym typeface="Calibri"/>
              </a:rPr>
              <a:t>có</a:t>
            </a:r>
            <a:r>
              <a:rPr lang="vi-VN" sz="2000">
                <a:solidFill>
                  <a:schemeClr val="tx1"/>
                </a:solidFill>
                <a:latin typeface="Times New Roman"/>
                <a:ea typeface="Calibri"/>
                <a:cs typeface="Times New Roman"/>
                <a:sym typeface="Calibri"/>
              </a:rPr>
              <a:t> liên quan </a:t>
            </a:r>
            <a:r>
              <a:rPr lang="vi-VN" sz="2000" err="1">
                <a:solidFill>
                  <a:schemeClr val="tx1"/>
                </a:solidFill>
                <a:latin typeface="Times New Roman"/>
                <a:ea typeface="Calibri"/>
                <a:cs typeface="Times New Roman"/>
                <a:sym typeface="Calibri"/>
              </a:rPr>
              <a:t>đến</a:t>
            </a:r>
            <a:r>
              <a:rPr lang="vi-VN" sz="2000">
                <a:solidFill>
                  <a:schemeClr val="tx1"/>
                </a:solidFill>
                <a:latin typeface="Times New Roman"/>
                <a:ea typeface="Calibri"/>
                <a:cs typeface="Times New Roman"/>
                <a:sym typeface="Calibri"/>
              </a:rPr>
              <a:t> viêm gan do </a:t>
            </a:r>
            <a:r>
              <a:rPr lang="vi-VN" sz="2000" err="1">
                <a:solidFill>
                  <a:schemeClr val="tx1"/>
                </a:solidFill>
                <a:latin typeface="Times New Roman"/>
                <a:ea typeface="Calibri"/>
                <a:cs typeface="Times New Roman"/>
                <a:sym typeface="Calibri"/>
              </a:rPr>
              <a:t>virus</a:t>
            </a:r>
            <a:r>
              <a:rPr lang="vi-VN" sz="2000">
                <a:solidFill>
                  <a:schemeClr val="tx1"/>
                </a:solidFill>
                <a:latin typeface="Times New Roman"/>
                <a:ea typeface="Calibri"/>
                <a:cs typeface="Times New Roman"/>
                <a:sym typeface="Calibri"/>
              </a:rPr>
              <a:t> (HBV, HCV).</a:t>
            </a:r>
            <a:endParaRPr lang="vi-VN" sz="2000">
              <a:solidFill>
                <a:schemeClr val="tx1"/>
              </a:solidFill>
              <a:latin typeface="Times New Roman"/>
              <a:cs typeface="Times New Roman"/>
            </a:endParaRPr>
          </a:p>
          <a:p>
            <a:pPr marL="305435" lvl="0" indent="-305435" algn="l" rtl="0">
              <a:lnSpc>
                <a:spcPct val="90000"/>
              </a:lnSpc>
              <a:spcBef>
                <a:spcPts val="1000"/>
              </a:spcBef>
              <a:spcAft>
                <a:spcPts val="0"/>
              </a:spcAft>
              <a:buClr>
                <a:schemeClr val="dk1"/>
              </a:buClr>
              <a:buSzPts val="1700"/>
              <a:buFont typeface="Arial" panose="020B0604020202020204" pitchFamily="34" charset="0"/>
              <a:buChar char="•"/>
            </a:pPr>
            <a:r>
              <a:rPr lang="vi-VN" sz="2000" err="1">
                <a:solidFill>
                  <a:schemeClr val="tx1"/>
                </a:solidFill>
                <a:latin typeface="Times New Roman"/>
                <a:ea typeface="Calibri"/>
                <a:cs typeface="Times New Roman"/>
                <a:sym typeface="Calibri"/>
              </a:rPr>
              <a:t>Nhóm</a:t>
            </a:r>
            <a:r>
              <a:rPr lang="vi-VN" sz="2000">
                <a:solidFill>
                  <a:schemeClr val="tx1"/>
                </a:solidFill>
                <a:latin typeface="Times New Roman"/>
                <a:ea typeface="Calibri"/>
                <a:cs typeface="Times New Roman"/>
                <a:sym typeface="Calibri"/>
              </a:rPr>
              <a:t> nguy cơ cao: </a:t>
            </a:r>
            <a:r>
              <a:rPr lang="vi-VN" sz="2000" err="1">
                <a:solidFill>
                  <a:schemeClr val="tx1"/>
                </a:solidFill>
                <a:latin typeface="Times New Roman"/>
                <a:ea typeface="Calibri"/>
                <a:cs typeface="Times New Roman"/>
                <a:sym typeface="Calibri"/>
              </a:rPr>
              <a:t>nhiễm</a:t>
            </a:r>
            <a:r>
              <a:rPr lang="vi-VN" sz="2000">
                <a:solidFill>
                  <a:schemeClr val="tx1"/>
                </a:solidFill>
                <a:latin typeface="Times New Roman"/>
                <a:ea typeface="Calibri"/>
                <a:cs typeface="Times New Roman"/>
                <a:sym typeface="Calibri"/>
              </a:rPr>
              <a:t> HBV </a:t>
            </a:r>
            <a:r>
              <a:rPr lang="vi-VN" sz="2000" err="1">
                <a:solidFill>
                  <a:schemeClr val="tx1"/>
                </a:solidFill>
                <a:latin typeface="Times New Roman"/>
                <a:ea typeface="Calibri"/>
                <a:cs typeface="Times New Roman"/>
                <a:sym typeface="Calibri"/>
              </a:rPr>
              <a:t>mạn</a:t>
            </a:r>
            <a:r>
              <a:rPr lang="vi-VN" sz="2000">
                <a:solidFill>
                  <a:schemeClr val="tx1"/>
                </a:solidFill>
                <a:latin typeface="Times New Roman"/>
                <a:ea typeface="Calibri"/>
                <a:cs typeface="Times New Roman"/>
                <a:sym typeface="Calibri"/>
              </a:rPr>
              <a:t> </a:t>
            </a:r>
            <a:r>
              <a:rPr lang="vi-VN" sz="2000" err="1">
                <a:solidFill>
                  <a:schemeClr val="tx1"/>
                </a:solidFill>
                <a:latin typeface="Times New Roman"/>
                <a:ea typeface="Calibri"/>
                <a:cs typeface="Times New Roman"/>
                <a:sym typeface="Calibri"/>
              </a:rPr>
              <a:t>và</a:t>
            </a:r>
            <a:r>
              <a:rPr lang="vi-VN" sz="2000">
                <a:solidFill>
                  <a:schemeClr val="tx1"/>
                </a:solidFill>
                <a:latin typeface="Times New Roman"/>
                <a:ea typeface="Calibri"/>
                <a:cs typeface="Times New Roman"/>
                <a:sym typeface="Calibri"/>
              </a:rPr>
              <a:t> HCV </a:t>
            </a:r>
            <a:r>
              <a:rPr lang="vi-VN" sz="2000" err="1">
                <a:solidFill>
                  <a:schemeClr val="tx1"/>
                </a:solidFill>
                <a:latin typeface="Times New Roman"/>
                <a:ea typeface="Calibri"/>
                <a:cs typeface="Times New Roman"/>
                <a:sym typeface="Calibri"/>
              </a:rPr>
              <a:t>mạn</a:t>
            </a:r>
            <a:r>
              <a:rPr lang="vi-VN" sz="2000">
                <a:solidFill>
                  <a:schemeClr val="tx1"/>
                </a:solidFill>
                <a:latin typeface="Times New Roman"/>
                <a:ea typeface="Calibri"/>
                <a:cs typeface="Times New Roman"/>
                <a:sym typeface="Calibri"/>
              </a:rPr>
              <a:t> chưa </a:t>
            </a:r>
            <a:r>
              <a:rPr lang="vi-VN" sz="2000" err="1">
                <a:solidFill>
                  <a:schemeClr val="tx1"/>
                </a:solidFill>
                <a:latin typeface="Times New Roman"/>
                <a:ea typeface="Calibri"/>
                <a:cs typeface="Times New Roman"/>
                <a:sym typeface="Calibri"/>
              </a:rPr>
              <a:t>điều</a:t>
            </a:r>
            <a:r>
              <a:rPr lang="vi-VN" sz="2000">
                <a:solidFill>
                  <a:schemeClr val="tx1"/>
                </a:solidFill>
                <a:latin typeface="Times New Roman"/>
                <a:ea typeface="Calibri"/>
                <a:cs typeface="Times New Roman"/>
                <a:sym typeface="Calibri"/>
              </a:rPr>
              <a:t> </a:t>
            </a:r>
            <a:r>
              <a:rPr lang="vi-VN" sz="2000" err="1">
                <a:solidFill>
                  <a:schemeClr val="tx1"/>
                </a:solidFill>
                <a:latin typeface="Times New Roman"/>
                <a:ea typeface="Calibri"/>
                <a:cs typeface="Times New Roman"/>
                <a:sym typeface="Calibri"/>
              </a:rPr>
              <a:t>trị</a:t>
            </a:r>
            <a:r>
              <a:rPr lang="vi-VN" sz="2000">
                <a:solidFill>
                  <a:schemeClr val="tx1"/>
                </a:solidFill>
                <a:latin typeface="Times New Roman"/>
                <a:ea typeface="Calibri"/>
                <a:cs typeface="Times New Roman"/>
                <a:sym typeface="Calibri"/>
              </a:rPr>
              <a:t>, đang </a:t>
            </a:r>
            <a:r>
              <a:rPr lang="vi-VN" sz="2000" err="1">
                <a:solidFill>
                  <a:schemeClr val="tx1"/>
                </a:solidFill>
                <a:latin typeface="Times New Roman"/>
                <a:ea typeface="Calibri"/>
                <a:cs typeface="Times New Roman"/>
                <a:sym typeface="Calibri"/>
              </a:rPr>
              <a:t>điều</a:t>
            </a:r>
            <a:r>
              <a:rPr lang="vi-VN" sz="2000">
                <a:solidFill>
                  <a:schemeClr val="tx1"/>
                </a:solidFill>
                <a:latin typeface="Times New Roman"/>
                <a:ea typeface="Calibri"/>
                <a:cs typeface="Times New Roman"/>
                <a:sym typeface="Calibri"/>
              </a:rPr>
              <a:t> </a:t>
            </a:r>
            <a:r>
              <a:rPr lang="vi-VN" sz="2000" err="1">
                <a:solidFill>
                  <a:schemeClr val="tx1"/>
                </a:solidFill>
                <a:latin typeface="Times New Roman"/>
                <a:ea typeface="Calibri"/>
                <a:cs typeface="Times New Roman"/>
                <a:sym typeface="Calibri"/>
              </a:rPr>
              <a:t>trị</a:t>
            </a:r>
            <a:r>
              <a:rPr lang="vi-VN" sz="2000">
                <a:solidFill>
                  <a:schemeClr val="tx1"/>
                </a:solidFill>
                <a:latin typeface="Times New Roman"/>
                <a:ea typeface="Calibri"/>
                <a:cs typeface="Times New Roman"/>
                <a:sym typeface="Calibri"/>
              </a:rPr>
              <a:t> </a:t>
            </a:r>
            <a:r>
              <a:rPr lang="vi-VN" sz="2000" err="1">
                <a:solidFill>
                  <a:schemeClr val="tx1"/>
                </a:solidFill>
                <a:latin typeface="Times New Roman"/>
                <a:ea typeface="Calibri"/>
                <a:cs typeface="Times New Roman"/>
                <a:sym typeface="Calibri"/>
              </a:rPr>
              <a:t>và</a:t>
            </a:r>
            <a:r>
              <a:rPr lang="vi-VN" sz="2000">
                <a:solidFill>
                  <a:schemeClr val="tx1"/>
                </a:solidFill>
                <a:latin typeface="Times New Roman"/>
                <a:ea typeface="Calibri"/>
                <a:cs typeface="Times New Roman"/>
                <a:sym typeface="Calibri"/>
              </a:rPr>
              <a:t> </a:t>
            </a:r>
            <a:r>
              <a:rPr lang="vi-VN" sz="2000" err="1">
                <a:solidFill>
                  <a:schemeClr val="tx1"/>
                </a:solidFill>
                <a:latin typeface="Times New Roman"/>
                <a:ea typeface="Calibri"/>
                <a:cs typeface="Times New Roman"/>
                <a:sym typeface="Calibri"/>
              </a:rPr>
              <a:t>đã</a:t>
            </a:r>
            <a:r>
              <a:rPr lang="vi-VN" sz="2000">
                <a:solidFill>
                  <a:schemeClr val="tx1"/>
                </a:solidFill>
                <a:latin typeface="Times New Roman"/>
                <a:ea typeface="Calibri"/>
                <a:cs typeface="Times New Roman"/>
                <a:sym typeface="Calibri"/>
              </a:rPr>
              <a:t> ngưng </a:t>
            </a:r>
            <a:r>
              <a:rPr lang="vi-VN" sz="2000" err="1">
                <a:solidFill>
                  <a:schemeClr val="tx1"/>
                </a:solidFill>
                <a:latin typeface="Times New Roman"/>
                <a:ea typeface="Calibri"/>
                <a:cs typeface="Times New Roman"/>
                <a:sym typeface="Calibri"/>
              </a:rPr>
              <a:t>điều</a:t>
            </a:r>
            <a:r>
              <a:rPr lang="vi-VN" sz="2000">
                <a:solidFill>
                  <a:schemeClr val="tx1"/>
                </a:solidFill>
                <a:latin typeface="Times New Roman"/>
                <a:ea typeface="Calibri"/>
                <a:cs typeface="Times New Roman"/>
                <a:sym typeface="Calibri"/>
              </a:rPr>
              <a:t> </a:t>
            </a:r>
            <a:r>
              <a:rPr lang="vi-VN" sz="2000" err="1">
                <a:solidFill>
                  <a:schemeClr val="tx1"/>
                </a:solidFill>
                <a:latin typeface="Times New Roman"/>
                <a:ea typeface="Calibri"/>
                <a:cs typeface="Times New Roman"/>
                <a:sym typeface="Calibri"/>
              </a:rPr>
              <a:t>trị</a:t>
            </a:r>
            <a:r>
              <a:rPr lang="vi-VN" sz="2000">
                <a:solidFill>
                  <a:schemeClr val="tx1"/>
                </a:solidFill>
                <a:latin typeface="Times New Roman"/>
                <a:ea typeface="Calibri"/>
                <a:cs typeface="Times New Roman"/>
                <a:sym typeface="Calibri"/>
              </a:rPr>
              <a:t> </a:t>
            </a:r>
            <a:r>
              <a:rPr lang="vi-VN" sz="2000" err="1">
                <a:solidFill>
                  <a:schemeClr val="tx1"/>
                </a:solidFill>
                <a:latin typeface="Times New Roman"/>
                <a:ea typeface="Calibri"/>
                <a:cs typeface="Times New Roman"/>
                <a:sym typeface="Calibri"/>
              </a:rPr>
              <a:t>bằng</a:t>
            </a:r>
            <a:r>
              <a:rPr lang="vi-VN" sz="2000">
                <a:solidFill>
                  <a:schemeClr val="tx1"/>
                </a:solidFill>
                <a:latin typeface="Times New Roman"/>
                <a:ea typeface="Calibri"/>
                <a:cs typeface="Times New Roman"/>
                <a:sym typeface="Calibri"/>
              </a:rPr>
              <a:t> </a:t>
            </a:r>
            <a:r>
              <a:rPr lang="vi-VN" sz="2000" err="1">
                <a:solidFill>
                  <a:schemeClr val="tx1"/>
                </a:solidFill>
                <a:latin typeface="Times New Roman"/>
                <a:ea typeface="Calibri"/>
                <a:cs typeface="Times New Roman"/>
                <a:sym typeface="Calibri"/>
              </a:rPr>
              <a:t>thuốc</a:t>
            </a:r>
            <a:r>
              <a:rPr lang="vi-VN" sz="2000">
                <a:solidFill>
                  <a:schemeClr val="tx1"/>
                </a:solidFill>
                <a:latin typeface="Times New Roman"/>
                <a:ea typeface="Calibri"/>
                <a:cs typeface="Times New Roman"/>
                <a:sym typeface="Calibri"/>
              </a:rPr>
              <a:t> </a:t>
            </a:r>
            <a:r>
              <a:rPr lang="vi-VN" sz="2000" err="1">
                <a:solidFill>
                  <a:schemeClr val="tx1"/>
                </a:solidFill>
                <a:latin typeface="Times New Roman"/>
                <a:ea typeface="Calibri"/>
                <a:cs typeface="Times New Roman"/>
                <a:sym typeface="Calibri"/>
              </a:rPr>
              <a:t>kháng</a:t>
            </a:r>
            <a:r>
              <a:rPr lang="vi-VN" sz="2000">
                <a:solidFill>
                  <a:schemeClr val="tx1"/>
                </a:solidFill>
                <a:latin typeface="Times New Roman"/>
                <a:ea typeface="Calibri"/>
                <a:cs typeface="Times New Roman"/>
                <a:sym typeface="Calibri"/>
              </a:rPr>
              <a:t> </a:t>
            </a:r>
            <a:r>
              <a:rPr lang="vi-VN" sz="2000" err="1">
                <a:solidFill>
                  <a:schemeClr val="tx1"/>
                </a:solidFill>
                <a:latin typeface="Times New Roman"/>
                <a:ea typeface="Calibri"/>
                <a:cs typeface="Times New Roman"/>
                <a:sym typeface="Calibri"/>
              </a:rPr>
              <a:t>virus</a:t>
            </a:r>
            <a:r>
              <a:rPr lang="vi-VN" sz="2000">
                <a:solidFill>
                  <a:schemeClr val="tx1"/>
                </a:solidFill>
                <a:latin typeface="Times New Roman"/>
                <a:ea typeface="Calibri"/>
                <a:cs typeface="Times New Roman"/>
                <a:sym typeface="Calibri"/>
              </a:rPr>
              <a:t>, </a:t>
            </a:r>
            <a:r>
              <a:rPr lang="vi-VN" sz="2000" err="1">
                <a:solidFill>
                  <a:schemeClr val="tx1"/>
                </a:solidFill>
                <a:latin typeface="Times New Roman"/>
                <a:ea typeface="Calibri"/>
                <a:cs typeface="Times New Roman"/>
                <a:sym typeface="Calibri"/>
              </a:rPr>
              <a:t>và</a:t>
            </a:r>
            <a:r>
              <a:rPr lang="vi-VN" sz="2000">
                <a:solidFill>
                  <a:schemeClr val="tx1"/>
                </a:solidFill>
                <a:latin typeface="Times New Roman"/>
                <a:ea typeface="Calibri"/>
                <a:cs typeface="Times New Roman"/>
                <a:sym typeface="Calibri"/>
              </a:rPr>
              <a:t> </a:t>
            </a:r>
            <a:r>
              <a:rPr lang="vi-VN" sz="2000" err="1">
                <a:solidFill>
                  <a:schemeClr val="tx1"/>
                </a:solidFill>
                <a:latin typeface="Times New Roman"/>
                <a:ea typeface="Calibri"/>
                <a:cs typeface="Times New Roman"/>
                <a:sym typeface="Calibri"/>
              </a:rPr>
              <a:t>các</a:t>
            </a:r>
            <a:r>
              <a:rPr lang="vi-VN" sz="2000">
                <a:solidFill>
                  <a:schemeClr val="tx1"/>
                </a:solidFill>
                <a:latin typeface="Times New Roman"/>
                <a:ea typeface="Calibri"/>
                <a:cs typeface="Times New Roman"/>
                <a:sym typeface="Calibri"/>
              </a:rPr>
              <a:t> </a:t>
            </a:r>
            <a:r>
              <a:rPr lang="vi-VN" sz="2000" err="1">
                <a:solidFill>
                  <a:schemeClr val="tx1"/>
                </a:solidFill>
                <a:latin typeface="Times New Roman"/>
                <a:ea typeface="Calibri"/>
                <a:cs typeface="Times New Roman"/>
                <a:sym typeface="Calibri"/>
              </a:rPr>
              <a:t>trường</a:t>
            </a:r>
            <a:r>
              <a:rPr lang="vi-VN" sz="2000">
                <a:solidFill>
                  <a:schemeClr val="tx1"/>
                </a:solidFill>
                <a:latin typeface="Times New Roman"/>
                <a:ea typeface="Calibri"/>
                <a:cs typeface="Times New Roman"/>
                <a:sym typeface="Calibri"/>
              </a:rPr>
              <a:t> </a:t>
            </a:r>
            <a:r>
              <a:rPr lang="vi-VN" sz="2000" err="1">
                <a:solidFill>
                  <a:schemeClr val="tx1"/>
                </a:solidFill>
                <a:latin typeface="Times New Roman"/>
                <a:ea typeface="Calibri"/>
                <a:cs typeface="Times New Roman"/>
                <a:sym typeface="Calibri"/>
              </a:rPr>
              <a:t>hợp</a:t>
            </a:r>
            <a:r>
              <a:rPr lang="vi-VN" sz="2000">
                <a:solidFill>
                  <a:schemeClr val="tx1"/>
                </a:solidFill>
                <a:latin typeface="Times New Roman"/>
                <a:ea typeface="Calibri"/>
                <a:cs typeface="Times New Roman"/>
                <a:sym typeface="Calibri"/>
              </a:rPr>
              <a:t> xơ gan không liên quan </a:t>
            </a:r>
            <a:r>
              <a:rPr lang="vi-VN" sz="2000" err="1">
                <a:solidFill>
                  <a:schemeClr val="tx1"/>
                </a:solidFill>
                <a:latin typeface="Times New Roman"/>
                <a:ea typeface="Calibri"/>
                <a:cs typeface="Times New Roman"/>
                <a:sym typeface="Calibri"/>
              </a:rPr>
              <a:t>đến</a:t>
            </a:r>
            <a:r>
              <a:rPr lang="vi-VN" sz="2000">
                <a:solidFill>
                  <a:schemeClr val="tx1"/>
                </a:solidFill>
                <a:latin typeface="Times New Roman"/>
                <a:ea typeface="Calibri"/>
                <a:cs typeface="Times New Roman"/>
                <a:sym typeface="Calibri"/>
              </a:rPr>
              <a:t> </a:t>
            </a:r>
            <a:r>
              <a:rPr lang="vi-VN" sz="2000" err="1">
                <a:solidFill>
                  <a:schemeClr val="tx1"/>
                </a:solidFill>
                <a:latin typeface="Times New Roman"/>
                <a:ea typeface="Calibri"/>
                <a:cs typeface="Times New Roman"/>
                <a:sym typeface="Calibri"/>
              </a:rPr>
              <a:t>nhiễm</a:t>
            </a:r>
            <a:r>
              <a:rPr lang="vi-VN" sz="2000">
                <a:solidFill>
                  <a:schemeClr val="tx1"/>
                </a:solidFill>
                <a:latin typeface="Times New Roman"/>
                <a:ea typeface="Calibri"/>
                <a:cs typeface="Times New Roman"/>
                <a:sym typeface="Calibri"/>
              </a:rPr>
              <a:t> </a:t>
            </a:r>
            <a:r>
              <a:rPr lang="vi-VN" sz="2000" err="1">
                <a:solidFill>
                  <a:schemeClr val="tx1"/>
                </a:solidFill>
                <a:latin typeface="Times New Roman"/>
                <a:ea typeface="Calibri"/>
                <a:cs typeface="Times New Roman"/>
                <a:sym typeface="Calibri"/>
              </a:rPr>
              <a:t>virus</a:t>
            </a:r>
            <a:r>
              <a:rPr lang="vi-VN" sz="2000">
                <a:solidFill>
                  <a:schemeClr val="tx1"/>
                </a:solidFill>
                <a:latin typeface="Times New Roman"/>
                <a:ea typeface="Calibri"/>
                <a:cs typeface="Times New Roman"/>
                <a:sym typeface="Calibri"/>
              </a:rPr>
              <a:t> viêm gan.</a:t>
            </a:r>
            <a:endParaRPr lang="vi-VN" sz="2000">
              <a:solidFill>
                <a:schemeClr val="tx1"/>
              </a:solidFill>
              <a:latin typeface="Times New Roman"/>
              <a:cs typeface="Times New Roman"/>
            </a:endParaRPr>
          </a:p>
          <a:p>
            <a:pPr marL="305435" indent="-305435">
              <a:lnSpc>
                <a:spcPct val="90000"/>
              </a:lnSpc>
              <a:spcBef>
                <a:spcPts val="1000"/>
              </a:spcBef>
              <a:spcAft>
                <a:spcPts val="0"/>
              </a:spcAft>
              <a:buClr>
                <a:schemeClr val="dk1"/>
              </a:buClr>
              <a:buSzPts val="1700"/>
              <a:buFont typeface="Wingdings" panose="05000000000000000000" pitchFamily="2" charset="2"/>
              <a:buChar char="Ø"/>
            </a:pPr>
            <a:r>
              <a:rPr lang="vi-VN" sz="2000" b="1">
                <a:solidFill>
                  <a:schemeClr val="tx1"/>
                </a:solidFill>
                <a:latin typeface="Times New Roman"/>
                <a:ea typeface="Calibri"/>
                <a:cs typeface="Times New Roman"/>
                <a:sym typeface="Calibri"/>
              </a:rPr>
              <a:t>Phương </a:t>
            </a:r>
            <a:r>
              <a:rPr lang="vi-VN" sz="2000" b="1" err="1">
                <a:solidFill>
                  <a:schemeClr val="tx1"/>
                </a:solidFill>
                <a:latin typeface="Times New Roman"/>
                <a:ea typeface="Calibri"/>
                <a:cs typeface="Times New Roman"/>
                <a:sym typeface="Calibri"/>
              </a:rPr>
              <a:t>tiện</a:t>
            </a:r>
            <a:r>
              <a:rPr lang="vi-VN" sz="2000" b="1">
                <a:solidFill>
                  <a:schemeClr val="tx1"/>
                </a:solidFill>
                <a:latin typeface="Times New Roman"/>
                <a:ea typeface="Calibri"/>
                <a:cs typeface="Times New Roman"/>
                <a:sym typeface="Calibri"/>
              </a:rPr>
              <a:t> </a:t>
            </a:r>
            <a:r>
              <a:rPr lang="vi-VN" sz="2000" b="1" err="1">
                <a:solidFill>
                  <a:schemeClr val="tx1"/>
                </a:solidFill>
                <a:latin typeface="Times New Roman"/>
                <a:ea typeface="Calibri"/>
                <a:cs typeface="Times New Roman"/>
                <a:sym typeface="Calibri"/>
              </a:rPr>
              <a:t>và</a:t>
            </a:r>
            <a:r>
              <a:rPr lang="vi-VN" sz="2000" b="1">
                <a:solidFill>
                  <a:schemeClr val="tx1"/>
                </a:solidFill>
                <a:latin typeface="Times New Roman"/>
                <a:ea typeface="Calibri"/>
                <a:cs typeface="Times New Roman"/>
                <a:sym typeface="Calibri"/>
              </a:rPr>
              <a:t> </a:t>
            </a:r>
            <a:r>
              <a:rPr lang="vi-VN" sz="2000" b="1" err="1">
                <a:solidFill>
                  <a:schemeClr val="tx1"/>
                </a:solidFill>
                <a:latin typeface="Times New Roman"/>
                <a:ea typeface="Calibri"/>
                <a:cs typeface="Times New Roman"/>
                <a:sym typeface="Calibri"/>
              </a:rPr>
              <a:t>tần</a:t>
            </a:r>
            <a:r>
              <a:rPr lang="vi-VN" sz="2000" b="1">
                <a:solidFill>
                  <a:schemeClr val="tx1"/>
                </a:solidFill>
                <a:latin typeface="Times New Roman"/>
                <a:ea typeface="Calibri"/>
                <a:cs typeface="Times New Roman"/>
                <a:sym typeface="Calibri"/>
              </a:rPr>
              <a:t> </a:t>
            </a:r>
            <a:r>
              <a:rPr lang="vi-VN" sz="2000" b="1" err="1">
                <a:solidFill>
                  <a:schemeClr val="tx1"/>
                </a:solidFill>
                <a:latin typeface="Times New Roman"/>
                <a:ea typeface="Calibri"/>
                <a:cs typeface="Times New Roman"/>
                <a:sym typeface="Calibri"/>
              </a:rPr>
              <a:t>suất</a:t>
            </a:r>
            <a:r>
              <a:rPr lang="vi-VN" sz="2000" b="1">
                <a:solidFill>
                  <a:schemeClr val="tx1"/>
                </a:solidFill>
                <a:latin typeface="Times New Roman"/>
                <a:ea typeface="Calibri"/>
                <a:cs typeface="Times New Roman"/>
                <a:sym typeface="Calibri"/>
              </a:rPr>
              <a:t> </a:t>
            </a:r>
            <a:r>
              <a:rPr lang="vi-VN" sz="2000" b="1" err="1">
                <a:solidFill>
                  <a:schemeClr val="tx1"/>
                </a:solidFill>
                <a:latin typeface="Times New Roman"/>
                <a:ea typeface="Calibri"/>
                <a:cs typeface="Times New Roman"/>
                <a:sym typeface="Calibri"/>
              </a:rPr>
              <a:t>tầm</a:t>
            </a:r>
            <a:r>
              <a:rPr lang="vi-VN" sz="2000" b="1">
                <a:solidFill>
                  <a:schemeClr val="tx1"/>
                </a:solidFill>
                <a:latin typeface="Times New Roman"/>
                <a:ea typeface="Calibri"/>
                <a:cs typeface="Times New Roman"/>
                <a:sym typeface="Calibri"/>
              </a:rPr>
              <a:t> </a:t>
            </a:r>
            <a:r>
              <a:rPr lang="vi-VN" sz="2000" b="1" err="1">
                <a:solidFill>
                  <a:schemeClr val="tx1"/>
                </a:solidFill>
                <a:latin typeface="Times New Roman"/>
                <a:ea typeface="Calibri"/>
                <a:cs typeface="Times New Roman"/>
                <a:sym typeface="Calibri"/>
              </a:rPr>
              <a:t>soát</a:t>
            </a:r>
            <a:endParaRPr lang="vi-VN" sz="2000">
              <a:solidFill>
                <a:schemeClr val="tx1"/>
              </a:solidFill>
              <a:latin typeface="Times New Roman"/>
              <a:cs typeface="Times New Roman"/>
            </a:endParaRPr>
          </a:p>
          <a:p>
            <a:pPr marL="305435" lvl="0" indent="-305435" algn="l" rtl="0">
              <a:lnSpc>
                <a:spcPct val="90000"/>
              </a:lnSpc>
              <a:spcBef>
                <a:spcPts val="1000"/>
              </a:spcBef>
              <a:spcAft>
                <a:spcPts val="0"/>
              </a:spcAft>
              <a:buClr>
                <a:schemeClr val="dk1"/>
              </a:buClr>
              <a:buSzPts val="1700"/>
              <a:buFont typeface="Arial" panose="020B0604020202020204" pitchFamily="34" charset="0"/>
              <a:buChar char="•"/>
            </a:pPr>
            <a:r>
              <a:rPr lang="vi-VN" sz="2000">
                <a:solidFill>
                  <a:schemeClr val="tx1"/>
                </a:solidFill>
                <a:latin typeface="Times New Roman"/>
                <a:ea typeface="Calibri"/>
                <a:cs typeface="Times New Roman"/>
                <a:sym typeface="Calibri"/>
              </a:rPr>
              <a:t>Siêu âm </a:t>
            </a:r>
            <a:r>
              <a:rPr lang="vi-VN" sz="2000" err="1">
                <a:solidFill>
                  <a:schemeClr val="tx1"/>
                </a:solidFill>
                <a:latin typeface="Times New Roman"/>
                <a:ea typeface="Calibri"/>
                <a:cs typeface="Times New Roman"/>
                <a:sym typeface="Calibri"/>
              </a:rPr>
              <a:t>bụng</a:t>
            </a:r>
            <a:r>
              <a:rPr lang="vi-VN" sz="2000">
                <a:solidFill>
                  <a:schemeClr val="tx1"/>
                </a:solidFill>
                <a:latin typeface="Times New Roman"/>
                <a:ea typeface="Calibri"/>
                <a:cs typeface="Times New Roman"/>
                <a:sym typeface="Calibri"/>
              </a:rPr>
              <a:t> </a:t>
            </a:r>
            <a:r>
              <a:rPr lang="vi-VN" sz="2000" err="1">
                <a:solidFill>
                  <a:schemeClr val="tx1"/>
                </a:solidFill>
                <a:latin typeface="Times New Roman"/>
                <a:ea typeface="Calibri"/>
                <a:cs typeface="Times New Roman"/>
                <a:sym typeface="Calibri"/>
              </a:rPr>
              <a:t>và</a:t>
            </a:r>
            <a:r>
              <a:rPr lang="vi-VN" sz="2000">
                <a:solidFill>
                  <a:schemeClr val="tx1"/>
                </a:solidFill>
                <a:latin typeface="Times New Roman"/>
                <a:ea typeface="Calibri"/>
                <a:cs typeface="Times New Roman"/>
                <a:sym typeface="Calibri"/>
              </a:rPr>
              <a:t> </a:t>
            </a:r>
            <a:r>
              <a:rPr lang="vi-VN" sz="2000" err="1">
                <a:solidFill>
                  <a:schemeClr val="tx1"/>
                </a:solidFill>
                <a:latin typeface="Times New Roman"/>
                <a:ea typeface="Calibri"/>
                <a:cs typeface="Times New Roman"/>
                <a:sym typeface="Calibri"/>
              </a:rPr>
              <a:t>xét</a:t>
            </a:r>
            <a:r>
              <a:rPr lang="vi-VN" sz="2000">
                <a:solidFill>
                  <a:schemeClr val="tx1"/>
                </a:solidFill>
                <a:latin typeface="Times New Roman"/>
                <a:ea typeface="Calibri"/>
                <a:cs typeface="Times New Roman"/>
                <a:sym typeface="Calibri"/>
              </a:rPr>
              <a:t> </a:t>
            </a:r>
            <a:r>
              <a:rPr lang="vi-VN" sz="2000" err="1">
                <a:solidFill>
                  <a:schemeClr val="tx1"/>
                </a:solidFill>
                <a:latin typeface="Times New Roman"/>
                <a:ea typeface="Calibri"/>
                <a:cs typeface="Times New Roman"/>
                <a:sym typeface="Calibri"/>
              </a:rPr>
              <a:t>nghiệm</a:t>
            </a:r>
            <a:r>
              <a:rPr lang="vi-VN" sz="2000">
                <a:solidFill>
                  <a:schemeClr val="tx1"/>
                </a:solidFill>
                <a:latin typeface="Times New Roman"/>
                <a:ea typeface="Calibri"/>
                <a:cs typeface="Times New Roman"/>
                <a:sym typeface="Calibri"/>
              </a:rPr>
              <a:t> </a:t>
            </a:r>
            <a:r>
              <a:rPr lang="vi-VN" sz="2000" err="1">
                <a:solidFill>
                  <a:schemeClr val="tx1"/>
                </a:solidFill>
                <a:latin typeface="Times New Roman"/>
                <a:ea typeface="Calibri"/>
                <a:cs typeface="Times New Roman"/>
                <a:sym typeface="Calibri"/>
              </a:rPr>
              <a:t>phối</a:t>
            </a:r>
            <a:r>
              <a:rPr lang="vi-VN" sz="2000">
                <a:solidFill>
                  <a:schemeClr val="tx1"/>
                </a:solidFill>
                <a:latin typeface="Times New Roman"/>
                <a:ea typeface="Calibri"/>
                <a:cs typeface="Times New Roman"/>
                <a:sym typeface="Calibri"/>
              </a:rPr>
              <a:t> </a:t>
            </a:r>
            <a:r>
              <a:rPr lang="vi-VN" sz="2000" err="1">
                <a:solidFill>
                  <a:schemeClr val="tx1"/>
                </a:solidFill>
                <a:latin typeface="Times New Roman"/>
                <a:ea typeface="Calibri"/>
                <a:cs typeface="Times New Roman"/>
                <a:sym typeface="Calibri"/>
              </a:rPr>
              <a:t>hợp</a:t>
            </a:r>
            <a:r>
              <a:rPr lang="vi-VN" sz="2000">
                <a:solidFill>
                  <a:schemeClr val="tx1"/>
                </a:solidFill>
                <a:latin typeface="Times New Roman"/>
                <a:ea typeface="Calibri"/>
                <a:cs typeface="Times New Roman"/>
                <a:sym typeface="Calibri"/>
              </a:rPr>
              <a:t> </a:t>
            </a:r>
            <a:r>
              <a:rPr lang="vi-VN" sz="2000" err="1">
                <a:solidFill>
                  <a:schemeClr val="tx1"/>
                </a:solidFill>
                <a:latin typeface="Times New Roman"/>
                <a:ea typeface="Calibri"/>
                <a:cs typeface="Times New Roman"/>
                <a:sym typeface="Calibri"/>
              </a:rPr>
              <a:t>các</a:t>
            </a:r>
            <a:r>
              <a:rPr lang="vi-VN" sz="2000">
                <a:solidFill>
                  <a:schemeClr val="tx1"/>
                </a:solidFill>
                <a:latin typeface="Times New Roman"/>
                <a:ea typeface="Calibri"/>
                <a:cs typeface="Times New Roman"/>
                <a:sym typeface="Calibri"/>
              </a:rPr>
              <a:t> </a:t>
            </a:r>
            <a:r>
              <a:rPr lang="vi-VN" sz="2000" err="1">
                <a:solidFill>
                  <a:schemeClr val="tx1"/>
                </a:solidFill>
                <a:latin typeface="Times New Roman"/>
                <a:ea typeface="Calibri"/>
                <a:cs typeface="Times New Roman"/>
                <a:sym typeface="Calibri"/>
              </a:rPr>
              <a:t>chỉ</a:t>
            </a:r>
            <a:r>
              <a:rPr lang="vi-VN" sz="2000">
                <a:solidFill>
                  <a:schemeClr val="tx1"/>
                </a:solidFill>
                <a:latin typeface="Times New Roman"/>
                <a:ea typeface="Calibri"/>
                <a:cs typeface="Times New Roman"/>
                <a:sym typeface="Calibri"/>
              </a:rPr>
              <a:t> </a:t>
            </a:r>
            <a:r>
              <a:rPr lang="vi-VN" sz="2000" err="1">
                <a:solidFill>
                  <a:schemeClr val="tx1"/>
                </a:solidFill>
                <a:latin typeface="Times New Roman"/>
                <a:ea typeface="Calibri"/>
                <a:cs typeface="Times New Roman"/>
                <a:sym typeface="Calibri"/>
              </a:rPr>
              <a:t>dấu</a:t>
            </a:r>
            <a:r>
              <a:rPr lang="vi-VN" sz="2000">
                <a:solidFill>
                  <a:schemeClr val="tx1"/>
                </a:solidFill>
                <a:latin typeface="Times New Roman"/>
                <a:ea typeface="Calibri"/>
                <a:cs typeface="Times New Roman"/>
                <a:sym typeface="Calibri"/>
              </a:rPr>
              <a:t> sinh </a:t>
            </a:r>
            <a:r>
              <a:rPr lang="vi-VN" sz="2000" err="1">
                <a:solidFill>
                  <a:schemeClr val="tx1"/>
                </a:solidFill>
                <a:latin typeface="Times New Roman"/>
                <a:ea typeface="Calibri"/>
                <a:cs typeface="Times New Roman"/>
                <a:sym typeface="Calibri"/>
              </a:rPr>
              <a:t>học</a:t>
            </a:r>
            <a:r>
              <a:rPr lang="vi-VN" sz="2000">
                <a:solidFill>
                  <a:schemeClr val="tx1"/>
                </a:solidFill>
                <a:latin typeface="Times New Roman"/>
                <a:ea typeface="Calibri"/>
                <a:cs typeface="Times New Roman"/>
                <a:sym typeface="Calibri"/>
              </a:rPr>
              <a:t> AFP, AFP-L3, PIVKA-II.</a:t>
            </a:r>
            <a:endParaRPr lang="vi-VN" sz="2000">
              <a:solidFill>
                <a:schemeClr val="tx1"/>
              </a:solidFill>
              <a:latin typeface="Times New Roman"/>
              <a:cs typeface="Times New Roman"/>
            </a:endParaRPr>
          </a:p>
          <a:p>
            <a:pPr marL="305435" indent="-305435">
              <a:lnSpc>
                <a:spcPct val="90000"/>
              </a:lnSpc>
              <a:spcBef>
                <a:spcPts val="1000"/>
              </a:spcBef>
              <a:spcAft>
                <a:spcPts val="0"/>
              </a:spcAft>
              <a:buClr>
                <a:schemeClr val="dk1"/>
              </a:buClr>
              <a:buSzPts val="1700"/>
              <a:buFont typeface="Arial" panose="020B0604020202020204" pitchFamily="34" charset="0"/>
              <a:buChar char="•"/>
            </a:pPr>
            <a:r>
              <a:rPr lang="vi-VN" sz="2000" err="1">
                <a:solidFill>
                  <a:schemeClr val="tx1"/>
                </a:solidFill>
                <a:latin typeface="Times New Roman"/>
                <a:ea typeface="Calibri"/>
                <a:cs typeface="Times New Roman"/>
                <a:sym typeface="Calibri"/>
              </a:rPr>
              <a:t>Tầm</a:t>
            </a:r>
            <a:r>
              <a:rPr lang="vi-VN" sz="2000">
                <a:solidFill>
                  <a:schemeClr val="tx1"/>
                </a:solidFill>
                <a:latin typeface="Times New Roman"/>
                <a:ea typeface="Calibri"/>
                <a:cs typeface="Times New Roman"/>
                <a:sym typeface="Calibri"/>
              </a:rPr>
              <a:t> </a:t>
            </a:r>
            <a:r>
              <a:rPr lang="vi-VN" sz="2000" err="1">
                <a:solidFill>
                  <a:schemeClr val="tx1"/>
                </a:solidFill>
                <a:latin typeface="Times New Roman"/>
                <a:ea typeface="Calibri"/>
                <a:cs typeface="Times New Roman"/>
                <a:sym typeface="Calibri"/>
              </a:rPr>
              <a:t>soát</a:t>
            </a:r>
            <a:r>
              <a:rPr lang="vi-VN" sz="2000">
                <a:solidFill>
                  <a:schemeClr val="tx1"/>
                </a:solidFill>
                <a:latin typeface="Times New Roman"/>
                <a:ea typeface="Calibri"/>
                <a:cs typeface="Times New Roman"/>
                <a:sym typeface="Calibri"/>
              </a:rPr>
              <a:t> </a:t>
            </a:r>
            <a:r>
              <a:rPr lang="vi-VN" sz="2000" err="1">
                <a:solidFill>
                  <a:schemeClr val="tx1"/>
                </a:solidFill>
                <a:latin typeface="Times New Roman"/>
                <a:ea typeface="Calibri"/>
                <a:cs typeface="Times New Roman"/>
                <a:sym typeface="Calibri"/>
              </a:rPr>
              <a:t>mỗi</a:t>
            </a:r>
            <a:r>
              <a:rPr lang="vi-VN" sz="2000">
                <a:solidFill>
                  <a:schemeClr val="tx1"/>
                </a:solidFill>
                <a:latin typeface="Times New Roman"/>
                <a:ea typeface="Calibri"/>
                <a:cs typeface="Times New Roman"/>
                <a:sym typeface="Calibri"/>
              </a:rPr>
              <a:t> 6 </a:t>
            </a:r>
            <a:r>
              <a:rPr lang="vi-VN" sz="2000" err="1">
                <a:solidFill>
                  <a:schemeClr val="tx1"/>
                </a:solidFill>
                <a:latin typeface="Times New Roman"/>
                <a:ea typeface="Calibri"/>
                <a:cs typeface="Times New Roman"/>
                <a:sym typeface="Calibri"/>
              </a:rPr>
              <a:t>tháng</a:t>
            </a:r>
            <a:r>
              <a:rPr lang="vi-VN" sz="2000">
                <a:solidFill>
                  <a:schemeClr val="tx1"/>
                </a:solidFill>
                <a:latin typeface="Times New Roman"/>
                <a:ea typeface="Calibri"/>
                <a:cs typeface="Times New Roman"/>
                <a:sym typeface="Calibri"/>
              </a:rPr>
              <a:t> </a:t>
            </a:r>
            <a:r>
              <a:rPr lang="vi-VN" sz="2000" err="1">
                <a:solidFill>
                  <a:schemeClr val="tx1"/>
                </a:solidFill>
                <a:latin typeface="Times New Roman"/>
                <a:ea typeface="Calibri"/>
                <a:cs typeface="Times New Roman"/>
                <a:sym typeface="Calibri"/>
              </a:rPr>
              <a:t>đối</a:t>
            </a:r>
            <a:r>
              <a:rPr lang="vi-VN" sz="2000">
                <a:solidFill>
                  <a:schemeClr val="tx1"/>
                </a:solidFill>
                <a:latin typeface="Times New Roman"/>
                <a:ea typeface="Calibri"/>
                <a:cs typeface="Times New Roman"/>
                <a:sym typeface="Calibri"/>
              </a:rPr>
              <a:t> </a:t>
            </a:r>
            <a:r>
              <a:rPr lang="vi-VN" sz="2000" err="1">
                <a:solidFill>
                  <a:schemeClr val="tx1"/>
                </a:solidFill>
                <a:latin typeface="Times New Roman"/>
                <a:ea typeface="Calibri"/>
                <a:cs typeface="Times New Roman"/>
                <a:sym typeface="Calibri"/>
              </a:rPr>
              <a:t>với</a:t>
            </a:r>
            <a:r>
              <a:rPr lang="vi-VN" sz="2000">
                <a:solidFill>
                  <a:schemeClr val="tx1"/>
                </a:solidFill>
                <a:latin typeface="Times New Roman"/>
                <a:ea typeface="Calibri"/>
                <a:cs typeface="Times New Roman"/>
                <a:sym typeface="Calibri"/>
              </a:rPr>
              <a:t> </a:t>
            </a:r>
            <a:r>
              <a:rPr lang="vi-VN" sz="2000" err="1">
                <a:solidFill>
                  <a:schemeClr val="tx1"/>
                </a:solidFill>
                <a:latin typeface="Times New Roman"/>
                <a:ea typeface="Calibri"/>
                <a:cs typeface="Times New Roman"/>
                <a:sym typeface="Calibri"/>
              </a:rPr>
              <a:t>nhóm</a:t>
            </a:r>
            <a:r>
              <a:rPr lang="vi-VN" sz="2000">
                <a:solidFill>
                  <a:schemeClr val="tx1"/>
                </a:solidFill>
                <a:latin typeface="Times New Roman"/>
                <a:ea typeface="Calibri"/>
                <a:cs typeface="Times New Roman"/>
                <a:sym typeface="Calibri"/>
              </a:rPr>
              <a:t> nguy cơ cao </a:t>
            </a:r>
            <a:r>
              <a:rPr lang="vi-VN" sz="2000" err="1">
                <a:solidFill>
                  <a:schemeClr val="tx1"/>
                </a:solidFill>
                <a:latin typeface="Times New Roman"/>
                <a:ea typeface="Calibri"/>
                <a:cs typeface="Times New Roman"/>
                <a:sym typeface="Calibri"/>
              </a:rPr>
              <a:t>và</a:t>
            </a:r>
            <a:r>
              <a:rPr lang="vi-VN" sz="2000">
                <a:solidFill>
                  <a:schemeClr val="tx1"/>
                </a:solidFill>
                <a:latin typeface="Times New Roman"/>
                <a:ea typeface="Calibri"/>
                <a:cs typeface="Times New Roman"/>
                <a:sym typeface="Calibri"/>
              </a:rPr>
              <a:t> </a:t>
            </a:r>
            <a:r>
              <a:rPr lang="vi-VN" sz="2000" err="1">
                <a:solidFill>
                  <a:schemeClr val="tx1"/>
                </a:solidFill>
                <a:latin typeface="Times New Roman"/>
                <a:ea typeface="Calibri"/>
                <a:cs typeface="Times New Roman"/>
                <a:sym typeface="Calibri"/>
              </a:rPr>
              <a:t>mỗi</a:t>
            </a:r>
            <a:r>
              <a:rPr lang="vi-VN" sz="2000">
                <a:solidFill>
                  <a:schemeClr val="tx1"/>
                </a:solidFill>
                <a:latin typeface="Times New Roman"/>
                <a:ea typeface="Calibri"/>
                <a:cs typeface="Times New Roman"/>
                <a:sym typeface="Calibri"/>
              </a:rPr>
              <a:t> 3 </a:t>
            </a:r>
            <a:r>
              <a:rPr lang="vi-VN" sz="2000" err="1">
                <a:solidFill>
                  <a:schemeClr val="tx1"/>
                </a:solidFill>
                <a:latin typeface="Times New Roman"/>
                <a:ea typeface="Calibri"/>
                <a:cs typeface="Times New Roman"/>
                <a:sym typeface="Calibri"/>
              </a:rPr>
              <a:t>tháng</a:t>
            </a:r>
            <a:r>
              <a:rPr lang="vi-VN" sz="2000">
                <a:solidFill>
                  <a:schemeClr val="tx1"/>
                </a:solidFill>
                <a:latin typeface="Times New Roman"/>
                <a:ea typeface="Calibri"/>
                <a:cs typeface="Times New Roman"/>
                <a:sym typeface="Calibri"/>
              </a:rPr>
              <a:t> </a:t>
            </a:r>
            <a:r>
              <a:rPr lang="vi-VN" sz="2000" err="1">
                <a:solidFill>
                  <a:schemeClr val="tx1"/>
                </a:solidFill>
                <a:latin typeface="Times New Roman"/>
                <a:ea typeface="Calibri"/>
                <a:cs typeface="Times New Roman"/>
                <a:sym typeface="Calibri"/>
              </a:rPr>
              <a:t>đối</a:t>
            </a:r>
            <a:r>
              <a:rPr lang="vi-VN" sz="2000">
                <a:solidFill>
                  <a:schemeClr val="tx1"/>
                </a:solidFill>
                <a:latin typeface="Times New Roman"/>
                <a:ea typeface="Calibri"/>
                <a:cs typeface="Times New Roman"/>
                <a:sym typeface="Calibri"/>
              </a:rPr>
              <a:t> </a:t>
            </a:r>
            <a:r>
              <a:rPr lang="vi-VN" sz="2000" err="1">
                <a:solidFill>
                  <a:schemeClr val="tx1"/>
                </a:solidFill>
                <a:latin typeface="Times New Roman"/>
                <a:ea typeface="Calibri"/>
                <a:cs typeface="Times New Roman"/>
                <a:sym typeface="Calibri"/>
              </a:rPr>
              <a:t>với</a:t>
            </a:r>
            <a:r>
              <a:rPr lang="vi-VN" sz="2000">
                <a:solidFill>
                  <a:schemeClr val="tx1"/>
                </a:solidFill>
                <a:latin typeface="Times New Roman"/>
                <a:ea typeface="Calibri"/>
                <a:cs typeface="Times New Roman"/>
                <a:sym typeface="Calibri"/>
              </a:rPr>
              <a:t> </a:t>
            </a:r>
            <a:r>
              <a:rPr lang="vi-VN" sz="2000" err="1">
                <a:solidFill>
                  <a:schemeClr val="tx1"/>
                </a:solidFill>
                <a:latin typeface="Times New Roman"/>
                <a:ea typeface="Calibri"/>
                <a:cs typeface="Times New Roman"/>
                <a:sym typeface="Calibri"/>
              </a:rPr>
              <a:t>nhóm</a:t>
            </a:r>
            <a:r>
              <a:rPr lang="vi-VN" sz="2000">
                <a:solidFill>
                  <a:schemeClr val="tx1"/>
                </a:solidFill>
                <a:latin typeface="Times New Roman"/>
                <a:ea typeface="Calibri"/>
                <a:cs typeface="Times New Roman"/>
                <a:sym typeface="Calibri"/>
              </a:rPr>
              <a:t> nguy cơ </a:t>
            </a:r>
            <a:r>
              <a:rPr lang="vi-VN" sz="2000" err="1">
                <a:solidFill>
                  <a:schemeClr val="tx1"/>
                </a:solidFill>
                <a:latin typeface="Times New Roman"/>
                <a:ea typeface="Calibri"/>
                <a:cs typeface="Times New Roman"/>
                <a:sym typeface="Calibri"/>
              </a:rPr>
              <a:t>rất</a:t>
            </a:r>
            <a:r>
              <a:rPr lang="vi-VN" sz="2000">
                <a:solidFill>
                  <a:schemeClr val="tx1"/>
                </a:solidFill>
                <a:latin typeface="Times New Roman"/>
                <a:ea typeface="Calibri"/>
                <a:cs typeface="Times New Roman"/>
                <a:sym typeface="Calibri"/>
              </a:rPr>
              <a:t> cao. </a:t>
            </a:r>
            <a:endParaRPr lang="vi-VN" sz="2000">
              <a:solidFill>
                <a:schemeClr val="tx1"/>
              </a:solidFill>
              <a:latin typeface="Times New Roman" panose="02020603050405020304" pitchFamily="18" charset="0"/>
              <a:ea typeface="Calibri"/>
              <a:cs typeface="Times New Roman" panose="02020603050405020304" pitchFamily="18" charset="0"/>
            </a:endParaRPr>
          </a:p>
          <a:p>
            <a:pPr marL="305435" lvl="0" indent="-305435" algn="l" rtl="0">
              <a:lnSpc>
                <a:spcPct val="90000"/>
              </a:lnSpc>
              <a:spcBef>
                <a:spcPts val="1000"/>
              </a:spcBef>
              <a:spcAft>
                <a:spcPts val="0"/>
              </a:spcAft>
              <a:buClr>
                <a:schemeClr val="dk1"/>
              </a:buClr>
              <a:buSzPts val="1700"/>
              <a:buFont typeface="Arial" panose="020B0604020202020204" pitchFamily="34" charset="0"/>
              <a:buChar char="•"/>
            </a:pPr>
            <a:r>
              <a:rPr lang="vi-VN" sz="2000" err="1">
                <a:solidFill>
                  <a:schemeClr val="tx1"/>
                </a:solidFill>
                <a:latin typeface="Times New Roman"/>
                <a:ea typeface="Calibri"/>
                <a:cs typeface="Times New Roman"/>
                <a:sym typeface="Calibri"/>
              </a:rPr>
              <a:t>Nếu</a:t>
            </a:r>
            <a:r>
              <a:rPr lang="vi-VN" sz="2000">
                <a:solidFill>
                  <a:schemeClr val="tx1"/>
                </a:solidFill>
                <a:latin typeface="Times New Roman"/>
                <a:ea typeface="Calibri"/>
                <a:cs typeface="Times New Roman"/>
                <a:sym typeface="Calibri"/>
              </a:rPr>
              <a:t> </a:t>
            </a:r>
            <a:r>
              <a:rPr lang="vi-VN" sz="2000" err="1">
                <a:solidFill>
                  <a:schemeClr val="tx1"/>
                </a:solidFill>
                <a:latin typeface="Times New Roman"/>
                <a:ea typeface="Calibri"/>
                <a:cs typeface="Times New Roman"/>
                <a:sym typeface="Calibri"/>
              </a:rPr>
              <a:t>phát</a:t>
            </a:r>
            <a:r>
              <a:rPr lang="vi-VN" sz="2000">
                <a:solidFill>
                  <a:schemeClr val="tx1"/>
                </a:solidFill>
                <a:latin typeface="Times New Roman"/>
                <a:ea typeface="Calibri"/>
                <a:cs typeface="Times New Roman"/>
                <a:sym typeface="Calibri"/>
              </a:rPr>
              <a:t> </a:t>
            </a:r>
            <a:r>
              <a:rPr lang="vi-VN" sz="2000" err="1">
                <a:solidFill>
                  <a:schemeClr val="tx1"/>
                </a:solidFill>
                <a:latin typeface="Times New Roman"/>
                <a:ea typeface="Calibri"/>
                <a:cs typeface="Times New Roman"/>
                <a:sym typeface="Calibri"/>
              </a:rPr>
              <a:t>hiện</a:t>
            </a:r>
            <a:r>
              <a:rPr lang="vi-VN" sz="2000">
                <a:solidFill>
                  <a:schemeClr val="tx1"/>
                </a:solidFill>
                <a:latin typeface="Times New Roman"/>
                <a:ea typeface="Calibri"/>
                <a:cs typeface="Times New Roman"/>
                <a:sym typeface="Calibri"/>
              </a:rPr>
              <a:t> </a:t>
            </a:r>
            <a:r>
              <a:rPr lang="vi-VN" sz="2000" err="1">
                <a:solidFill>
                  <a:schemeClr val="tx1"/>
                </a:solidFill>
                <a:latin typeface="Times New Roman"/>
                <a:ea typeface="Calibri"/>
                <a:cs typeface="Times New Roman"/>
                <a:sym typeface="Calibri"/>
              </a:rPr>
              <a:t>có</a:t>
            </a:r>
            <a:r>
              <a:rPr lang="vi-VN" sz="2000">
                <a:solidFill>
                  <a:schemeClr val="tx1"/>
                </a:solidFill>
                <a:latin typeface="Times New Roman"/>
                <a:ea typeface="Calibri"/>
                <a:cs typeface="Times New Roman"/>
                <a:sym typeface="Calibri"/>
              </a:rPr>
              <a:t> </a:t>
            </a:r>
            <a:r>
              <a:rPr lang="vi-VN" sz="2000" err="1">
                <a:solidFill>
                  <a:schemeClr val="tx1"/>
                </a:solidFill>
                <a:latin typeface="Times New Roman"/>
                <a:ea typeface="Calibri"/>
                <a:cs typeface="Times New Roman"/>
                <a:sym typeface="Calibri"/>
              </a:rPr>
              <a:t>tổn</a:t>
            </a:r>
            <a:r>
              <a:rPr lang="vi-VN" sz="2000">
                <a:solidFill>
                  <a:schemeClr val="tx1"/>
                </a:solidFill>
                <a:latin typeface="Times New Roman"/>
                <a:ea typeface="Calibri"/>
                <a:cs typeface="Times New Roman"/>
                <a:sym typeface="Calibri"/>
              </a:rPr>
              <a:t> thương nghi </a:t>
            </a:r>
            <a:r>
              <a:rPr lang="vi-VN" sz="2000" err="1">
                <a:solidFill>
                  <a:schemeClr val="tx1"/>
                </a:solidFill>
                <a:latin typeface="Times New Roman"/>
                <a:ea typeface="Calibri"/>
                <a:cs typeface="Times New Roman"/>
                <a:sym typeface="Calibri"/>
              </a:rPr>
              <a:t>ngờ</a:t>
            </a:r>
            <a:r>
              <a:rPr lang="vi-VN" sz="2000">
                <a:solidFill>
                  <a:schemeClr val="tx1"/>
                </a:solidFill>
                <a:latin typeface="Times New Roman"/>
                <a:ea typeface="Calibri"/>
                <a:cs typeface="Times New Roman"/>
                <a:sym typeface="Calibri"/>
              </a:rPr>
              <a:t> UTBMTBG </a:t>
            </a:r>
            <a:r>
              <a:rPr lang="vi-VN" sz="2000" err="1">
                <a:solidFill>
                  <a:schemeClr val="tx1"/>
                </a:solidFill>
                <a:latin typeface="Times New Roman"/>
                <a:ea typeface="Calibri"/>
                <a:cs typeface="Times New Roman"/>
                <a:sym typeface="Calibri"/>
              </a:rPr>
              <a:t>và</a:t>
            </a:r>
            <a:r>
              <a:rPr lang="vi-VN" sz="2000">
                <a:solidFill>
                  <a:schemeClr val="tx1"/>
                </a:solidFill>
                <a:latin typeface="Times New Roman"/>
                <a:ea typeface="Calibri"/>
                <a:cs typeface="Times New Roman"/>
                <a:sym typeface="Calibri"/>
              </a:rPr>
              <a:t>/</a:t>
            </a:r>
            <a:r>
              <a:rPr lang="vi-VN" sz="2000" err="1">
                <a:solidFill>
                  <a:schemeClr val="tx1"/>
                </a:solidFill>
                <a:latin typeface="Times New Roman"/>
                <a:ea typeface="Calibri"/>
                <a:cs typeface="Times New Roman"/>
                <a:sym typeface="Calibri"/>
              </a:rPr>
              <a:t>hoặc</a:t>
            </a:r>
            <a:r>
              <a:rPr lang="vi-VN" sz="2000">
                <a:solidFill>
                  <a:schemeClr val="tx1"/>
                </a:solidFill>
                <a:latin typeface="Times New Roman"/>
                <a:ea typeface="Calibri"/>
                <a:cs typeface="Times New Roman"/>
                <a:sym typeface="Calibri"/>
              </a:rPr>
              <a:t> </a:t>
            </a:r>
            <a:r>
              <a:rPr lang="vi-VN" sz="2000" err="1">
                <a:solidFill>
                  <a:schemeClr val="tx1"/>
                </a:solidFill>
                <a:latin typeface="Times New Roman"/>
                <a:ea typeface="Calibri"/>
                <a:cs typeface="Times New Roman"/>
                <a:sym typeface="Calibri"/>
              </a:rPr>
              <a:t>giá</a:t>
            </a:r>
            <a:r>
              <a:rPr lang="vi-VN" sz="2000">
                <a:solidFill>
                  <a:schemeClr val="tx1"/>
                </a:solidFill>
                <a:latin typeface="Times New Roman"/>
                <a:ea typeface="Calibri"/>
                <a:cs typeface="Times New Roman"/>
                <a:sym typeface="Calibri"/>
              </a:rPr>
              <a:t> </a:t>
            </a:r>
            <a:r>
              <a:rPr lang="vi-VN" sz="2000" err="1">
                <a:solidFill>
                  <a:schemeClr val="tx1"/>
                </a:solidFill>
                <a:latin typeface="Times New Roman"/>
                <a:ea typeface="Calibri"/>
                <a:cs typeface="Times New Roman"/>
                <a:sym typeface="Calibri"/>
              </a:rPr>
              <a:t>trị</a:t>
            </a:r>
            <a:r>
              <a:rPr lang="vi-VN" sz="2000">
                <a:solidFill>
                  <a:schemeClr val="tx1"/>
                </a:solidFill>
                <a:latin typeface="Times New Roman"/>
                <a:ea typeface="Calibri"/>
                <a:cs typeface="Times New Roman"/>
                <a:sym typeface="Calibri"/>
              </a:rPr>
              <a:t> </a:t>
            </a:r>
            <a:r>
              <a:rPr lang="vi-VN" sz="2000" err="1">
                <a:solidFill>
                  <a:schemeClr val="tx1"/>
                </a:solidFill>
                <a:latin typeface="Times New Roman"/>
                <a:ea typeface="Calibri"/>
                <a:cs typeface="Times New Roman"/>
                <a:sym typeface="Calibri"/>
              </a:rPr>
              <a:t>các</a:t>
            </a:r>
            <a:r>
              <a:rPr lang="vi-VN" sz="2000">
                <a:solidFill>
                  <a:schemeClr val="tx1"/>
                </a:solidFill>
                <a:latin typeface="Times New Roman"/>
                <a:ea typeface="Calibri"/>
                <a:cs typeface="Times New Roman"/>
                <a:sym typeface="Calibri"/>
              </a:rPr>
              <a:t> </a:t>
            </a:r>
            <a:r>
              <a:rPr lang="vi-VN" sz="2000" err="1">
                <a:solidFill>
                  <a:schemeClr val="tx1"/>
                </a:solidFill>
                <a:latin typeface="Times New Roman"/>
                <a:ea typeface="Calibri"/>
                <a:cs typeface="Times New Roman"/>
                <a:sym typeface="Calibri"/>
              </a:rPr>
              <a:t>chỉ</a:t>
            </a:r>
            <a:r>
              <a:rPr lang="vi-VN" sz="2000">
                <a:solidFill>
                  <a:schemeClr val="tx1"/>
                </a:solidFill>
                <a:latin typeface="Times New Roman"/>
                <a:ea typeface="Calibri"/>
                <a:cs typeface="Times New Roman"/>
                <a:sym typeface="Calibri"/>
              </a:rPr>
              <a:t> </a:t>
            </a:r>
            <a:r>
              <a:rPr lang="vi-VN" sz="2000" err="1">
                <a:solidFill>
                  <a:schemeClr val="tx1"/>
                </a:solidFill>
                <a:latin typeface="Times New Roman"/>
                <a:ea typeface="Calibri"/>
                <a:cs typeface="Times New Roman"/>
                <a:sym typeface="Calibri"/>
              </a:rPr>
              <a:t>dấu</a:t>
            </a:r>
            <a:r>
              <a:rPr lang="vi-VN" sz="2000">
                <a:solidFill>
                  <a:schemeClr val="tx1"/>
                </a:solidFill>
                <a:latin typeface="Times New Roman"/>
                <a:ea typeface="Calibri"/>
                <a:cs typeface="Times New Roman"/>
                <a:sym typeface="Calibri"/>
              </a:rPr>
              <a:t> sinh </a:t>
            </a:r>
            <a:r>
              <a:rPr lang="vi-VN" sz="2000" err="1">
                <a:solidFill>
                  <a:schemeClr val="tx1"/>
                </a:solidFill>
                <a:latin typeface="Times New Roman"/>
                <a:ea typeface="Calibri"/>
                <a:cs typeface="Times New Roman"/>
                <a:sym typeface="Calibri"/>
              </a:rPr>
              <a:t>học</a:t>
            </a:r>
            <a:r>
              <a:rPr lang="vi-VN" sz="2000">
                <a:solidFill>
                  <a:schemeClr val="tx1"/>
                </a:solidFill>
                <a:latin typeface="Times New Roman"/>
                <a:ea typeface="Calibri"/>
                <a:cs typeface="Times New Roman"/>
                <a:sym typeface="Calibri"/>
              </a:rPr>
              <a:t> tăng </a:t>
            </a:r>
            <a:r>
              <a:rPr lang="vi-VN" sz="2000" err="1">
                <a:solidFill>
                  <a:schemeClr val="tx1"/>
                </a:solidFill>
                <a:latin typeface="Times New Roman"/>
                <a:ea typeface="Calibri"/>
                <a:cs typeface="Times New Roman"/>
                <a:sym typeface="Calibri"/>
              </a:rPr>
              <a:t>thì</a:t>
            </a:r>
            <a:r>
              <a:rPr lang="vi-VN" sz="2000">
                <a:solidFill>
                  <a:schemeClr val="tx1"/>
                </a:solidFill>
                <a:latin typeface="Times New Roman"/>
                <a:ea typeface="Calibri"/>
                <a:cs typeface="Times New Roman"/>
                <a:sym typeface="Calibri"/>
              </a:rPr>
              <a:t> nên </a:t>
            </a:r>
            <a:r>
              <a:rPr lang="vi-VN" sz="2000" err="1">
                <a:solidFill>
                  <a:schemeClr val="tx1"/>
                </a:solidFill>
                <a:latin typeface="Times New Roman"/>
                <a:ea typeface="Calibri"/>
                <a:cs typeface="Times New Roman"/>
                <a:sym typeface="Calibri"/>
              </a:rPr>
              <a:t>chụp</a:t>
            </a:r>
            <a:r>
              <a:rPr lang="vi-VN" sz="2000">
                <a:solidFill>
                  <a:schemeClr val="tx1"/>
                </a:solidFill>
                <a:latin typeface="Times New Roman"/>
                <a:ea typeface="Calibri"/>
                <a:cs typeface="Times New Roman"/>
                <a:sym typeface="Calibri"/>
              </a:rPr>
              <a:t> CT-</a:t>
            </a:r>
            <a:r>
              <a:rPr lang="vi-VN" sz="2000" err="1">
                <a:solidFill>
                  <a:schemeClr val="tx1"/>
                </a:solidFill>
                <a:latin typeface="Times New Roman"/>
                <a:ea typeface="Calibri"/>
                <a:cs typeface="Times New Roman"/>
                <a:sym typeface="Calibri"/>
              </a:rPr>
              <a:t>scan</a:t>
            </a:r>
            <a:r>
              <a:rPr lang="vi-VN" sz="2000">
                <a:solidFill>
                  <a:schemeClr val="tx1"/>
                </a:solidFill>
                <a:latin typeface="Times New Roman"/>
                <a:ea typeface="Calibri"/>
                <a:cs typeface="Times New Roman"/>
                <a:sym typeface="Calibri"/>
              </a:rPr>
              <a:t> </a:t>
            </a:r>
            <a:r>
              <a:rPr lang="vi-VN" sz="2000" err="1">
                <a:solidFill>
                  <a:schemeClr val="tx1"/>
                </a:solidFill>
                <a:latin typeface="Times New Roman"/>
                <a:ea typeface="Calibri"/>
                <a:cs typeface="Times New Roman"/>
                <a:sym typeface="Calibri"/>
              </a:rPr>
              <a:t>bụng</a:t>
            </a:r>
            <a:r>
              <a:rPr lang="vi-VN" sz="2000">
                <a:solidFill>
                  <a:schemeClr val="tx1"/>
                </a:solidFill>
                <a:latin typeface="Times New Roman"/>
                <a:ea typeface="Calibri"/>
                <a:cs typeface="Times New Roman"/>
                <a:sym typeface="Calibri"/>
              </a:rPr>
              <a:t> </a:t>
            </a:r>
            <a:r>
              <a:rPr lang="vi-VN" sz="2000" err="1">
                <a:solidFill>
                  <a:schemeClr val="tx1"/>
                </a:solidFill>
                <a:latin typeface="Times New Roman"/>
                <a:ea typeface="Calibri"/>
                <a:cs typeface="Times New Roman"/>
                <a:sym typeface="Calibri"/>
              </a:rPr>
              <a:t>có</a:t>
            </a:r>
            <a:r>
              <a:rPr lang="vi-VN" sz="2000">
                <a:solidFill>
                  <a:schemeClr val="tx1"/>
                </a:solidFill>
                <a:latin typeface="Times New Roman"/>
                <a:ea typeface="Calibri"/>
                <a:cs typeface="Times New Roman"/>
                <a:sym typeface="Calibri"/>
              </a:rPr>
              <a:t> </a:t>
            </a:r>
            <a:r>
              <a:rPr lang="vi-VN" sz="2000" err="1">
                <a:solidFill>
                  <a:schemeClr val="tx1"/>
                </a:solidFill>
                <a:latin typeface="Times New Roman"/>
                <a:ea typeface="Calibri"/>
                <a:cs typeface="Times New Roman"/>
                <a:sym typeface="Calibri"/>
              </a:rPr>
              <a:t>cản</a:t>
            </a:r>
            <a:r>
              <a:rPr lang="vi-VN" sz="2000">
                <a:solidFill>
                  <a:schemeClr val="tx1"/>
                </a:solidFill>
                <a:latin typeface="Times New Roman"/>
                <a:ea typeface="Calibri"/>
                <a:cs typeface="Times New Roman"/>
                <a:sym typeface="Calibri"/>
              </a:rPr>
              <a:t> quang </a:t>
            </a:r>
            <a:r>
              <a:rPr lang="vi-VN" sz="2000" err="1">
                <a:solidFill>
                  <a:schemeClr val="tx1"/>
                </a:solidFill>
                <a:latin typeface="Times New Roman"/>
                <a:ea typeface="Calibri"/>
                <a:cs typeface="Times New Roman"/>
                <a:sym typeface="Calibri"/>
              </a:rPr>
              <a:t>hoặc</a:t>
            </a:r>
            <a:r>
              <a:rPr lang="vi-VN" sz="2000">
                <a:solidFill>
                  <a:schemeClr val="tx1"/>
                </a:solidFill>
                <a:latin typeface="Times New Roman"/>
                <a:ea typeface="Calibri"/>
                <a:cs typeface="Times New Roman"/>
                <a:sym typeface="Calibri"/>
              </a:rPr>
              <a:t> MRI </a:t>
            </a:r>
            <a:r>
              <a:rPr lang="vi-VN" sz="2000" err="1">
                <a:solidFill>
                  <a:schemeClr val="tx1"/>
                </a:solidFill>
                <a:latin typeface="Times New Roman"/>
                <a:ea typeface="Calibri"/>
                <a:cs typeface="Times New Roman"/>
                <a:sym typeface="Calibri"/>
              </a:rPr>
              <a:t>bụng</a:t>
            </a:r>
            <a:r>
              <a:rPr lang="vi-VN" sz="2000">
                <a:solidFill>
                  <a:schemeClr val="tx1"/>
                </a:solidFill>
                <a:latin typeface="Times New Roman"/>
                <a:ea typeface="Calibri"/>
                <a:cs typeface="Times New Roman"/>
                <a:sym typeface="Calibri"/>
              </a:rPr>
              <a:t> </a:t>
            </a:r>
            <a:r>
              <a:rPr lang="vi-VN" sz="2000" err="1">
                <a:solidFill>
                  <a:schemeClr val="tx1"/>
                </a:solidFill>
                <a:latin typeface="Times New Roman"/>
                <a:ea typeface="Calibri"/>
                <a:cs typeface="Times New Roman"/>
                <a:sym typeface="Calibri"/>
              </a:rPr>
              <a:t>có</a:t>
            </a:r>
            <a:r>
              <a:rPr lang="vi-VN" sz="2000">
                <a:solidFill>
                  <a:schemeClr val="tx1"/>
                </a:solidFill>
                <a:latin typeface="Times New Roman"/>
                <a:ea typeface="Calibri"/>
                <a:cs typeface="Times New Roman"/>
                <a:sym typeface="Calibri"/>
              </a:rPr>
              <a:t> tương </a:t>
            </a:r>
            <a:r>
              <a:rPr lang="vi-VN" sz="2000" err="1">
                <a:solidFill>
                  <a:schemeClr val="tx1"/>
                </a:solidFill>
                <a:latin typeface="Times New Roman"/>
                <a:ea typeface="Calibri"/>
                <a:cs typeface="Times New Roman"/>
                <a:sym typeface="Calibri"/>
              </a:rPr>
              <a:t>phản</a:t>
            </a:r>
            <a:r>
              <a:rPr lang="vi-VN" sz="2000">
                <a:solidFill>
                  <a:schemeClr val="tx1"/>
                </a:solidFill>
                <a:latin typeface="Times New Roman"/>
                <a:ea typeface="Calibri"/>
                <a:cs typeface="Times New Roman"/>
                <a:sym typeface="Calibri"/>
              </a:rPr>
              <a:t> </a:t>
            </a:r>
            <a:r>
              <a:rPr lang="vi-VN" sz="2000" err="1">
                <a:solidFill>
                  <a:schemeClr val="tx1"/>
                </a:solidFill>
                <a:latin typeface="Times New Roman"/>
                <a:ea typeface="Calibri"/>
                <a:cs typeface="Times New Roman"/>
                <a:sym typeface="Calibri"/>
              </a:rPr>
              <a:t>từ</a:t>
            </a:r>
            <a:r>
              <a:rPr lang="vi-VN" sz="2000">
                <a:solidFill>
                  <a:schemeClr val="tx1"/>
                </a:solidFill>
                <a:latin typeface="Times New Roman"/>
                <a:ea typeface="Calibri"/>
                <a:cs typeface="Times New Roman"/>
                <a:sym typeface="Calibri"/>
              </a:rPr>
              <a:t>.</a:t>
            </a:r>
            <a:endParaRPr lang="vi-VN" sz="2000">
              <a:solidFill>
                <a:schemeClr val="tx1"/>
              </a:solidFill>
              <a:latin typeface="Times New Roman"/>
              <a:ea typeface="Calibri"/>
              <a:cs typeface="Times New Roman"/>
            </a:endParaRPr>
          </a:p>
        </p:txBody>
      </p:sp>
    </p:spTree>
    <p:extLst>
      <p:ext uri="{BB962C8B-B14F-4D97-AF65-F5344CB8AC3E}">
        <p14:creationId xmlns:p14="http://schemas.microsoft.com/office/powerpoint/2010/main" val="1742709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013800"/>
          </a:xfrm>
        </p:spPr>
        <p:txBody>
          <a:bodyPr/>
          <a:lstStyle/>
          <a:p>
            <a:r>
              <a:rPr lang="vi-VN">
                <a:latin typeface="Times New Roman" panose="02020603050405020304" pitchFamily="18" charset="0"/>
                <a:cs typeface="Times New Roman" panose="02020603050405020304" pitchFamily="18" charset="0"/>
              </a:rPr>
              <a:t>Tài liệu tham khảo</a:t>
            </a:r>
            <a:endParaRPr lang="en-US">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81192" y="2180497"/>
            <a:ext cx="11029615" cy="3928731"/>
          </a:xfrm>
        </p:spPr>
        <p:txBody>
          <a:bodyPr>
            <a:normAutofit/>
          </a:bodyPr>
          <a:lstStyle/>
          <a:p>
            <a:pPr marL="342900" indent="-342900">
              <a:buAutoNum type="arabicPeriod"/>
            </a:pPr>
            <a:r>
              <a:rPr lang="vi-VN">
                <a:latin typeface="Times New Roman"/>
                <a:cs typeface="Times New Roman"/>
              </a:rPr>
              <a:t>Ung thư </a:t>
            </a:r>
            <a:r>
              <a:rPr lang="vi-VN" err="1">
                <a:latin typeface="Times New Roman"/>
                <a:cs typeface="Times New Roman"/>
              </a:rPr>
              <a:t>tế</a:t>
            </a:r>
            <a:r>
              <a:rPr lang="vi-VN">
                <a:latin typeface="Times New Roman"/>
                <a:cs typeface="Times New Roman"/>
              </a:rPr>
              <a:t> </a:t>
            </a:r>
            <a:r>
              <a:rPr lang="vi-VN" err="1">
                <a:latin typeface="Times New Roman"/>
                <a:cs typeface="Times New Roman"/>
              </a:rPr>
              <a:t>nào</a:t>
            </a:r>
            <a:r>
              <a:rPr lang="vi-VN">
                <a:latin typeface="Times New Roman"/>
                <a:cs typeface="Times New Roman"/>
              </a:rPr>
              <a:t> gan. </a:t>
            </a:r>
            <a:r>
              <a:rPr lang="vi-VN" err="1">
                <a:latin typeface="Times New Roman"/>
                <a:cs typeface="Times New Roman"/>
              </a:rPr>
              <a:t>Bệnh</a:t>
            </a:r>
            <a:r>
              <a:rPr lang="vi-VN">
                <a:latin typeface="Times New Roman"/>
                <a:cs typeface="Times New Roman"/>
              </a:rPr>
              <a:t> </a:t>
            </a:r>
            <a:r>
              <a:rPr lang="vi-VN" err="1">
                <a:latin typeface="Times New Roman"/>
                <a:cs typeface="Times New Roman"/>
              </a:rPr>
              <a:t>học</a:t>
            </a:r>
            <a:r>
              <a:rPr lang="vi-VN">
                <a:latin typeface="Times New Roman"/>
                <a:cs typeface="Times New Roman"/>
              </a:rPr>
              <a:t> </a:t>
            </a:r>
            <a:r>
              <a:rPr lang="vi-VN" err="1">
                <a:latin typeface="Times New Roman"/>
                <a:cs typeface="Times New Roman"/>
              </a:rPr>
              <a:t>ngoại</a:t>
            </a:r>
            <a:r>
              <a:rPr lang="vi-VN">
                <a:latin typeface="Times New Roman"/>
                <a:cs typeface="Times New Roman"/>
              </a:rPr>
              <a:t> khoa tiêu </a:t>
            </a:r>
            <a:r>
              <a:rPr lang="vi-VN" err="1">
                <a:latin typeface="Times New Roman"/>
                <a:cs typeface="Times New Roman"/>
              </a:rPr>
              <a:t>hóa</a:t>
            </a:r>
            <a:r>
              <a:rPr lang="vi-VN">
                <a:latin typeface="Times New Roman"/>
                <a:cs typeface="Times New Roman"/>
              </a:rPr>
              <a:t>, ĐHYD TPHCM 2021</a:t>
            </a:r>
          </a:p>
          <a:p>
            <a:pPr marL="342900" indent="-342900">
              <a:buAutoNum type="arabicPeriod"/>
            </a:pPr>
            <a:r>
              <a:rPr lang="vi-VN" err="1">
                <a:latin typeface="Times New Roman"/>
                <a:cs typeface="Times New Roman"/>
              </a:rPr>
              <a:t>Bộ</a:t>
            </a:r>
            <a:r>
              <a:rPr lang="vi-VN">
                <a:latin typeface="Times New Roman"/>
                <a:cs typeface="Times New Roman"/>
              </a:rPr>
              <a:t> Y </a:t>
            </a:r>
            <a:r>
              <a:rPr lang="vi-VN" err="1">
                <a:latin typeface="Times New Roman"/>
                <a:cs typeface="Times New Roman"/>
              </a:rPr>
              <a:t>Tế</a:t>
            </a:r>
            <a:r>
              <a:rPr lang="vi-VN">
                <a:latin typeface="Times New Roman"/>
                <a:cs typeface="Times New Roman"/>
              </a:rPr>
              <a:t>. </a:t>
            </a:r>
            <a:r>
              <a:rPr lang="vi-VN" err="1">
                <a:latin typeface="Times New Roman"/>
                <a:cs typeface="Times New Roman"/>
              </a:rPr>
              <a:t>Hướng</a:t>
            </a:r>
            <a:r>
              <a:rPr lang="vi-VN">
                <a:latin typeface="Times New Roman"/>
                <a:cs typeface="Times New Roman"/>
              </a:rPr>
              <a:t> </a:t>
            </a:r>
            <a:r>
              <a:rPr lang="vi-VN" err="1">
                <a:latin typeface="Times New Roman"/>
                <a:cs typeface="Times New Roman"/>
              </a:rPr>
              <a:t>dẫn</a:t>
            </a:r>
            <a:r>
              <a:rPr lang="vi-VN">
                <a:latin typeface="Times New Roman"/>
                <a:cs typeface="Times New Roman"/>
              </a:rPr>
              <a:t> </a:t>
            </a:r>
            <a:r>
              <a:rPr lang="vi-VN" err="1">
                <a:latin typeface="Times New Roman"/>
                <a:cs typeface="Times New Roman"/>
              </a:rPr>
              <a:t>chẩn</a:t>
            </a:r>
            <a:r>
              <a:rPr lang="vi-VN">
                <a:latin typeface="Times New Roman"/>
                <a:cs typeface="Times New Roman"/>
              </a:rPr>
              <a:t> </a:t>
            </a:r>
            <a:r>
              <a:rPr lang="vi-VN" err="1">
                <a:latin typeface="Times New Roman"/>
                <a:cs typeface="Times New Roman"/>
              </a:rPr>
              <a:t>đoán</a:t>
            </a:r>
            <a:r>
              <a:rPr lang="vi-VN">
                <a:latin typeface="Times New Roman"/>
                <a:cs typeface="Times New Roman"/>
              </a:rPr>
              <a:t> </a:t>
            </a:r>
            <a:r>
              <a:rPr lang="vi-VN" err="1">
                <a:latin typeface="Times New Roman"/>
                <a:cs typeface="Times New Roman"/>
              </a:rPr>
              <a:t>và</a:t>
            </a:r>
            <a:r>
              <a:rPr lang="vi-VN">
                <a:latin typeface="Times New Roman"/>
                <a:cs typeface="Times New Roman"/>
              </a:rPr>
              <a:t> </a:t>
            </a:r>
            <a:r>
              <a:rPr lang="vi-VN" err="1">
                <a:latin typeface="Times New Roman"/>
                <a:cs typeface="Times New Roman"/>
              </a:rPr>
              <a:t>điều</a:t>
            </a:r>
            <a:r>
              <a:rPr lang="vi-VN">
                <a:latin typeface="Times New Roman"/>
                <a:cs typeface="Times New Roman"/>
              </a:rPr>
              <a:t> </a:t>
            </a:r>
            <a:r>
              <a:rPr lang="vi-VN" err="1">
                <a:latin typeface="Times New Roman"/>
                <a:cs typeface="Times New Roman"/>
              </a:rPr>
              <a:t>trị</a:t>
            </a:r>
            <a:r>
              <a:rPr lang="vi-VN">
                <a:latin typeface="Times New Roman"/>
                <a:cs typeface="Times New Roman"/>
              </a:rPr>
              <a:t> ung thư </a:t>
            </a:r>
            <a:r>
              <a:rPr lang="vi-VN" err="1">
                <a:latin typeface="Times New Roman"/>
                <a:cs typeface="Times New Roman"/>
              </a:rPr>
              <a:t>tế</a:t>
            </a:r>
            <a:r>
              <a:rPr lang="vi-VN">
                <a:latin typeface="Times New Roman"/>
                <a:cs typeface="Times New Roman"/>
              </a:rPr>
              <a:t> </a:t>
            </a:r>
            <a:r>
              <a:rPr lang="vi-VN" err="1">
                <a:latin typeface="Times New Roman"/>
                <a:cs typeface="Times New Roman"/>
              </a:rPr>
              <a:t>bào</a:t>
            </a:r>
            <a:r>
              <a:rPr lang="vi-VN">
                <a:latin typeface="Times New Roman"/>
                <a:cs typeface="Times New Roman"/>
              </a:rPr>
              <a:t> gan năm 2020</a:t>
            </a:r>
          </a:p>
          <a:p>
            <a:pPr marL="342900" indent="-342900">
              <a:buAutoNum type="arabicPeriod"/>
            </a:pPr>
            <a:r>
              <a:rPr lang="vi-VN">
                <a:latin typeface="Times New Roman"/>
                <a:ea typeface="Tahoma"/>
                <a:cs typeface="Times New Roman"/>
              </a:rPr>
              <a:t>GLOBOCAN 2020</a:t>
            </a:r>
            <a:endParaRPr lang="en-US">
              <a:ea typeface="+mn-lt"/>
              <a:cs typeface="+mn-lt"/>
            </a:endParaRPr>
          </a:p>
          <a:p>
            <a:pPr marL="342900" indent="-342900">
              <a:buAutoNum type="arabicPeriod"/>
            </a:pPr>
            <a:r>
              <a:rPr lang="vi-VN">
                <a:latin typeface="Times New Roman"/>
                <a:ea typeface="Tahoma"/>
                <a:cs typeface="Times New Roman"/>
              </a:rPr>
              <a:t>BCLC </a:t>
            </a:r>
            <a:r>
              <a:rPr lang="vi-VN" err="1">
                <a:latin typeface="Times New Roman"/>
                <a:ea typeface="Tahoma"/>
                <a:cs typeface="Times New Roman"/>
              </a:rPr>
              <a:t>Strategy</a:t>
            </a:r>
            <a:r>
              <a:rPr lang="vi-VN">
                <a:latin typeface="Times New Roman"/>
                <a:ea typeface="Tahoma"/>
                <a:cs typeface="Times New Roman"/>
              </a:rPr>
              <a:t> </a:t>
            </a:r>
            <a:r>
              <a:rPr lang="vi-VN" err="1">
                <a:latin typeface="Times New Roman"/>
                <a:ea typeface="Tahoma"/>
                <a:cs typeface="Times New Roman"/>
              </a:rPr>
              <a:t>for</a:t>
            </a:r>
            <a:r>
              <a:rPr lang="vi-VN">
                <a:latin typeface="Times New Roman"/>
                <a:ea typeface="Tahoma"/>
                <a:cs typeface="Times New Roman"/>
              </a:rPr>
              <a:t> </a:t>
            </a:r>
            <a:r>
              <a:rPr lang="vi-VN" err="1">
                <a:latin typeface="Times New Roman"/>
                <a:ea typeface="Tahoma"/>
                <a:cs typeface="Times New Roman"/>
              </a:rPr>
              <a:t>prognosis</a:t>
            </a:r>
            <a:r>
              <a:rPr lang="vi-VN">
                <a:latin typeface="Times New Roman"/>
                <a:ea typeface="Tahoma"/>
                <a:cs typeface="Times New Roman"/>
              </a:rPr>
              <a:t> </a:t>
            </a:r>
            <a:r>
              <a:rPr lang="vi-VN" err="1">
                <a:latin typeface="Times New Roman"/>
                <a:ea typeface="Tahoma"/>
                <a:cs typeface="Times New Roman"/>
              </a:rPr>
              <a:t>prediction</a:t>
            </a:r>
            <a:r>
              <a:rPr lang="vi-VN">
                <a:latin typeface="Times New Roman"/>
                <a:ea typeface="Tahoma"/>
                <a:cs typeface="Times New Roman"/>
              </a:rPr>
              <a:t> </a:t>
            </a:r>
            <a:r>
              <a:rPr lang="vi-VN" err="1">
                <a:latin typeface="Times New Roman"/>
                <a:ea typeface="Tahoma"/>
                <a:cs typeface="Times New Roman"/>
              </a:rPr>
              <a:t>and</a:t>
            </a:r>
            <a:r>
              <a:rPr lang="vi-VN">
                <a:latin typeface="Times New Roman"/>
                <a:ea typeface="Tahoma"/>
                <a:cs typeface="Times New Roman"/>
              </a:rPr>
              <a:t> </a:t>
            </a:r>
            <a:r>
              <a:rPr lang="vi-VN" err="1">
                <a:latin typeface="Times New Roman"/>
                <a:ea typeface="Tahoma"/>
                <a:cs typeface="Times New Roman"/>
              </a:rPr>
              <a:t>treatment</a:t>
            </a:r>
            <a:r>
              <a:rPr lang="vi-VN">
                <a:latin typeface="Times New Roman"/>
                <a:ea typeface="Tahoma"/>
                <a:cs typeface="Times New Roman"/>
              </a:rPr>
              <a:t> </a:t>
            </a:r>
            <a:r>
              <a:rPr lang="vi-VN" err="1">
                <a:latin typeface="Times New Roman"/>
                <a:ea typeface="Tahoma"/>
                <a:cs typeface="Times New Roman"/>
              </a:rPr>
              <a:t>recommendation</a:t>
            </a:r>
            <a:r>
              <a:rPr lang="vi-VN">
                <a:latin typeface="Times New Roman"/>
                <a:ea typeface="Tahoma"/>
                <a:cs typeface="Times New Roman"/>
              </a:rPr>
              <a:t>: The 2022 update</a:t>
            </a:r>
          </a:p>
          <a:p>
            <a:pPr marL="457200" indent="-457200">
              <a:buAutoNum type="arabicPeriod"/>
            </a:pPr>
            <a:r>
              <a:rPr lang="vi-VN" err="1">
                <a:latin typeface="Times New Roman"/>
                <a:ea typeface="Tahoma"/>
                <a:cs typeface="Tahoma"/>
              </a:rPr>
              <a:t>Ambulatory</a:t>
            </a:r>
            <a:r>
              <a:rPr lang="vi-VN">
                <a:latin typeface="Times New Roman"/>
                <a:ea typeface="Tahoma"/>
                <a:cs typeface="Tahoma"/>
              </a:rPr>
              <a:t> </a:t>
            </a:r>
            <a:r>
              <a:rPr lang="vi-VN" err="1">
                <a:latin typeface="Times New Roman"/>
                <a:ea typeface="Tahoma"/>
                <a:cs typeface="Tahoma"/>
              </a:rPr>
              <a:t>end-stage</a:t>
            </a:r>
            <a:r>
              <a:rPr lang="vi-VN">
                <a:latin typeface="Times New Roman"/>
                <a:ea typeface="Tahoma"/>
                <a:cs typeface="Tahoma"/>
              </a:rPr>
              <a:t> </a:t>
            </a:r>
            <a:r>
              <a:rPr lang="vi-VN" err="1">
                <a:latin typeface="Times New Roman"/>
                <a:ea typeface="Tahoma"/>
                <a:cs typeface="Tahoma"/>
              </a:rPr>
              <a:t>liver</a:t>
            </a:r>
            <a:r>
              <a:rPr lang="vi-VN">
                <a:latin typeface="Times New Roman"/>
                <a:ea typeface="Tahoma"/>
                <a:cs typeface="Tahoma"/>
              </a:rPr>
              <a:t> </a:t>
            </a:r>
            <a:r>
              <a:rPr lang="vi-VN" err="1">
                <a:latin typeface="Times New Roman"/>
                <a:ea typeface="Tahoma"/>
                <a:cs typeface="Tahoma"/>
              </a:rPr>
              <a:t>disease</a:t>
            </a:r>
            <a:r>
              <a:rPr lang="vi-VN">
                <a:latin typeface="Times New Roman"/>
                <a:ea typeface="Tahoma"/>
                <a:cs typeface="Tahoma"/>
              </a:rPr>
              <a:t> in Ghana; </a:t>
            </a:r>
            <a:r>
              <a:rPr lang="vi-VN" err="1">
                <a:latin typeface="Times New Roman"/>
                <a:ea typeface="Tahoma"/>
                <a:cs typeface="Tahoma"/>
              </a:rPr>
              <a:t>patient</a:t>
            </a:r>
            <a:r>
              <a:rPr lang="vi-VN">
                <a:latin typeface="Times New Roman"/>
                <a:ea typeface="Tahoma"/>
                <a:cs typeface="Tahoma"/>
              </a:rPr>
              <a:t> </a:t>
            </a:r>
            <a:r>
              <a:rPr lang="vi-VN" err="1">
                <a:latin typeface="Times New Roman"/>
                <a:ea typeface="Tahoma"/>
                <a:cs typeface="Tahoma"/>
              </a:rPr>
              <a:t>profile</a:t>
            </a:r>
            <a:r>
              <a:rPr lang="vi-VN">
                <a:latin typeface="Times New Roman"/>
                <a:ea typeface="Tahoma"/>
                <a:cs typeface="Tahoma"/>
              </a:rPr>
              <a:t> </a:t>
            </a:r>
            <a:r>
              <a:rPr lang="vi-VN" err="1">
                <a:latin typeface="Times New Roman"/>
                <a:ea typeface="Tahoma"/>
                <a:cs typeface="Tahoma"/>
              </a:rPr>
              <a:t>and</a:t>
            </a:r>
            <a:r>
              <a:rPr lang="vi-VN">
                <a:latin typeface="Times New Roman"/>
                <a:ea typeface="Tahoma"/>
                <a:cs typeface="Tahoma"/>
              </a:rPr>
              <a:t> </a:t>
            </a:r>
            <a:r>
              <a:rPr lang="vi-VN" err="1">
                <a:latin typeface="Times New Roman"/>
                <a:ea typeface="Tahoma"/>
                <a:cs typeface="Tahoma"/>
              </a:rPr>
              <a:t>utility</a:t>
            </a:r>
            <a:r>
              <a:rPr lang="vi-VN">
                <a:latin typeface="Times New Roman"/>
                <a:ea typeface="Tahoma"/>
                <a:cs typeface="Tahoma"/>
              </a:rPr>
              <a:t> </a:t>
            </a:r>
            <a:r>
              <a:rPr lang="vi-VN" err="1">
                <a:latin typeface="Times New Roman"/>
                <a:ea typeface="Tahoma"/>
                <a:cs typeface="Tahoma"/>
              </a:rPr>
              <a:t>of</a:t>
            </a:r>
            <a:r>
              <a:rPr lang="vi-VN">
                <a:latin typeface="Times New Roman"/>
                <a:ea typeface="Tahoma"/>
                <a:cs typeface="Tahoma"/>
              </a:rPr>
              <a:t> </a:t>
            </a:r>
            <a:r>
              <a:rPr lang="vi-VN" err="1">
                <a:latin typeface="Times New Roman"/>
                <a:ea typeface="Tahoma"/>
                <a:cs typeface="Tahoma"/>
              </a:rPr>
              <a:t>alpha</a:t>
            </a:r>
            <a:r>
              <a:rPr lang="vi-VN">
                <a:latin typeface="Times New Roman"/>
                <a:ea typeface="Tahoma"/>
                <a:cs typeface="Tahoma"/>
              </a:rPr>
              <a:t> </a:t>
            </a:r>
            <a:r>
              <a:rPr lang="vi-VN" err="1">
                <a:latin typeface="Times New Roman"/>
                <a:ea typeface="Tahoma"/>
                <a:cs typeface="Tahoma"/>
              </a:rPr>
              <a:t>fetoprotein</a:t>
            </a:r>
            <a:r>
              <a:rPr lang="vi-VN">
                <a:latin typeface="Times New Roman"/>
                <a:ea typeface="Tahoma"/>
                <a:cs typeface="Tahoma"/>
              </a:rPr>
              <a:t> </a:t>
            </a:r>
            <a:r>
              <a:rPr lang="vi-VN" err="1">
                <a:latin typeface="Times New Roman"/>
                <a:ea typeface="Tahoma"/>
                <a:cs typeface="Tahoma"/>
              </a:rPr>
              <a:t>and</a:t>
            </a:r>
            <a:r>
              <a:rPr lang="vi-VN">
                <a:latin typeface="Times New Roman"/>
                <a:ea typeface="Tahoma"/>
                <a:cs typeface="Tahoma"/>
              </a:rPr>
              <a:t> </a:t>
            </a:r>
            <a:r>
              <a:rPr lang="vi-VN" err="1">
                <a:latin typeface="Times New Roman"/>
                <a:ea typeface="Tahoma"/>
                <a:cs typeface="Tahoma"/>
              </a:rPr>
              <a:t>aspartate</a:t>
            </a:r>
            <a:r>
              <a:rPr lang="vi-VN">
                <a:latin typeface="Times New Roman"/>
                <a:ea typeface="Tahoma"/>
                <a:cs typeface="Tahoma"/>
              </a:rPr>
              <a:t> </a:t>
            </a:r>
            <a:r>
              <a:rPr lang="vi-VN" err="1">
                <a:latin typeface="Times New Roman"/>
                <a:ea typeface="Tahoma"/>
                <a:cs typeface="Tahoma"/>
              </a:rPr>
              <a:t>aminotransferase</a:t>
            </a:r>
            <a:r>
              <a:rPr lang="vi-VN">
                <a:latin typeface="Times New Roman"/>
                <a:ea typeface="Tahoma"/>
                <a:cs typeface="Tahoma"/>
              </a:rPr>
              <a:t>: </a:t>
            </a:r>
            <a:r>
              <a:rPr lang="vi-VN" err="1">
                <a:latin typeface="Times New Roman"/>
                <a:ea typeface="Tahoma"/>
                <a:cs typeface="Tahoma"/>
              </a:rPr>
              <a:t>platelet</a:t>
            </a:r>
            <a:r>
              <a:rPr lang="vi-VN">
                <a:latin typeface="Times New Roman"/>
                <a:ea typeface="Tahoma"/>
                <a:cs typeface="Tahoma"/>
              </a:rPr>
              <a:t> </a:t>
            </a:r>
            <a:r>
              <a:rPr lang="vi-VN" err="1">
                <a:latin typeface="Times New Roman"/>
                <a:ea typeface="Tahoma"/>
                <a:cs typeface="Tahoma"/>
              </a:rPr>
              <a:t>ratio</a:t>
            </a:r>
            <a:r>
              <a:rPr lang="vi-VN">
                <a:latin typeface="Times New Roman"/>
                <a:ea typeface="Tahoma"/>
                <a:cs typeface="Tahoma"/>
              </a:rPr>
              <a:t> </a:t>
            </a:r>
            <a:r>
              <a:rPr lang="vi-VN" err="1">
                <a:latin typeface="Times New Roman"/>
                <a:ea typeface="Tahoma"/>
                <a:cs typeface="Tahoma"/>
              </a:rPr>
              <a:t>index</a:t>
            </a:r>
            <a:r>
              <a:rPr lang="vi-VN">
                <a:latin typeface="Times New Roman"/>
                <a:ea typeface="Tahoma"/>
                <a:cs typeface="Tahoma"/>
              </a:rPr>
              <a:t>. </a:t>
            </a:r>
            <a:r>
              <a:rPr lang="vi-VN" err="1">
                <a:latin typeface="Times New Roman"/>
                <a:ea typeface="Tahoma"/>
                <a:cs typeface="Tahoma"/>
              </a:rPr>
              <a:t>Yvonne</a:t>
            </a:r>
            <a:r>
              <a:rPr lang="vi-VN">
                <a:latin typeface="Times New Roman"/>
                <a:ea typeface="Tahoma"/>
                <a:cs typeface="Tahoma"/>
              </a:rPr>
              <a:t> </a:t>
            </a:r>
            <a:r>
              <a:rPr lang="vi-VN" err="1">
                <a:latin typeface="Times New Roman"/>
                <a:ea typeface="Tahoma"/>
                <a:cs typeface="Tahoma"/>
              </a:rPr>
              <a:t>Ayerki</a:t>
            </a:r>
            <a:r>
              <a:rPr lang="vi-VN">
                <a:latin typeface="Times New Roman"/>
                <a:ea typeface="Tahoma"/>
                <a:cs typeface="Tahoma"/>
              </a:rPr>
              <a:t> </a:t>
            </a:r>
            <a:r>
              <a:rPr lang="vi-VN" err="1">
                <a:latin typeface="Times New Roman"/>
                <a:ea typeface="Tahoma"/>
                <a:cs typeface="Tahoma"/>
              </a:rPr>
              <a:t>Nartey</a:t>
            </a:r>
            <a:r>
              <a:rPr lang="vi-VN">
                <a:latin typeface="Times New Roman"/>
                <a:ea typeface="Tahoma"/>
                <a:cs typeface="Tahoma"/>
              </a:rPr>
              <a:t>. BMC </a:t>
            </a:r>
            <a:r>
              <a:rPr lang="vi-VN" err="1">
                <a:latin typeface="Times New Roman"/>
                <a:ea typeface="Tahoma"/>
                <a:cs typeface="Tahoma"/>
              </a:rPr>
              <a:t>Gastroenterol</a:t>
            </a:r>
            <a:r>
              <a:rPr lang="vi-VN">
                <a:latin typeface="Times New Roman"/>
                <a:ea typeface="Tahoma"/>
                <a:cs typeface="Tahoma"/>
              </a:rPr>
              <a:t>. 2020 </a:t>
            </a:r>
            <a:r>
              <a:rPr lang="vi-VN" err="1">
                <a:latin typeface="Times New Roman"/>
                <a:ea typeface="Tahoma"/>
                <a:cs typeface="Tahoma"/>
              </a:rPr>
              <a:t>Dec</a:t>
            </a:r>
            <a:r>
              <a:rPr lang="vi-VN">
                <a:latin typeface="Times New Roman"/>
                <a:ea typeface="Tahoma"/>
                <a:cs typeface="Tahoma"/>
              </a:rPr>
              <a:t> 26;20(1):428.</a:t>
            </a:r>
          </a:p>
          <a:p>
            <a:pPr marL="457200" indent="-457200">
              <a:buAutoNum type="arabicPeriod"/>
            </a:pPr>
            <a:r>
              <a:rPr lang="vi-VN" err="1">
                <a:latin typeface="Times New Roman"/>
                <a:ea typeface="Tahoma"/>
                <a:cs typeface="Tahoma"/>
              </a:rPr>
              <a:t>Prognostic</a:t>
            </a:r>
            <a:r>
              <a:rPr lang="vi-VN">
                <a:latin typeface="Times New Roman"/>
                <a:ea typeface="Tahoma"/>
                <a:cs typeface="Tahoma"/>
              </a:rPr>
              <a:t> </a:t>
            </a:r>
            <a:r>
              <a:rPr lang="vi-VN" err="1">
                <a:latin typeface="Times New Roman"/>
                <a:ea typeface="Tahoma"/>
                <a:cs typeface="Tahoma"/>
              </a:rPr>
              <a:t>value</a:t>
            </a:r>
            <a:r>
              <a:rPr lang="vi-VN">
                <a:latin typeface="Times New Roman"/>
                <a:ea typeface="Tahoma"/>
                <a:cs typeface="Tahoma"/>
              </a:rPr>
              <a:t> </a:t>
            </a:r>
            <a:r>
              <a:rPr lang="vi-VN" err="1">
                <a:latin typeface="Times New Roman"/>
                <a:ea typeface="Tahoma"/>
                <a:cs typeface="Tahoma"/>
              </a:rPr>
              <a:t>of</a:t>
            </a:r>
            <a:r>
              <a:rPr lang="vi-VN">
                <a:latin typeface="Times New Roman"/>
                <a:ea typeface="Tahoma"/>
                <a:cs typeface="Tahoma"/>
              </a:rPr>
              <a:t> </a:t>
            </a:r>
            <a:r>
              <a:rPr lang="vi-VN" err="1">
                <a:latin typeface="Times New Roman"/>
                <a:ea typeface="Tahoma"/>
                <a:cs typeface="Tahoma"/>
              </a:rPr>
              <a:t>preoperative</a:t>
            </a:r>
            <a:r>
              <a:rPr lang="vi-VN">
                <a:latin typeface="Times New Roman"/>
                <a:ea typeface="Tahoma"/>
                <a:cs typeface="Tahoma"/>
              </a:rPr>
              <a:t> </a:t>
            </a:r>
            <a:r>
              <a:rPr lang="vi-VN" err="1">
                <a:latin typeface="Times New Roman"/>
                <a:ea typeface="Tahoma"/>
                <a:cs typeface="Tahoma"/>
              </a:rPr>
              <a:t>alpha-fetoprotein</a:t>
            </a:r>
            <a:r>
              <a:rPr lang="vi-VN">
                <a:latin typeface="Times New Roman"/>
                <a:ea typeface="Tahoma"/>
                <a:cs typeface="Tahoma"/>
              </a:rPr>
              <a:t> (AFP) </a:t>
            </a:r>
            <a:r>
              <a:rPr lang="vi-VN" err="1">
                <a:latin typeface="Times New Roman"/>
                <a:ea typeface="Tahoma"/>
                <a:cs typeface="Tahoma"/>
              </a:rPr>
              <a:t>level</a:t>
            </a:r>
            <a:r>
              <a:rPr lang="vi-VN">
                <a:latin typeface="Times New Roman"/>
                <a:ea typeface="Tahoma"/>
                <a:cs typeface="Tahoma"/>
              </a:rPr>
              <a:t> in </a:t>
            </a:r>
            <a:r>
              <a:rPr lang="vi-VN" err="1">
                <a:latin typeface="Times New Roman"/>
                <a:ea typeface="Tahoma"/>
                <a:cs typeface="Tahoma"/>
              </a:rPr>
              <a:t>patients</a:t>
            </a:r>
            <a:r>
              <a:rPr lang="vi-VN">
                <a:latin typeface="Times New Roman"/>
                <a:ea typeface="Tahoma"/>
                <a:cs typeface="Tahoma"/>
              </a:rPr>
              <a:t> </a:t>
            </a:r>
            <a:r>
              <a:rPr lang="vi-VN" err="1">
                <a:latin typeface="Times New Roman"/>
                <a:ea typeface="Tahoma"/>
                <a:cs typeface="Tahoma"/>
              </a:rPr>
              <a:t>receiving</a:t>
            </a:r>
            <a:r>
              <a:rPr lang="vi-VN">
                <a:latin typeface="Times New Roman"/>
                <a:ea typeface="Tahoma"/>
                <a:cs typeface="Tahoma"/>
              </a:rPr>
              <a:t> </a:t>
            </a:r>
            <a:r>
              <a:rPr lang="vi-VN" err="1">
                <a:latin typeface="Times New Roman"/>
                <a:ea typeface="Tahoma"/>
                <a:cs typeface="Tahoma"/>
              </a:rPr>
              <a:t>curative</a:t>
            </a:r>
            <a:r>
              <a:rPr lang="vi-VN">
                <a:latin typeface="Times New Roman"/>
                <a:ea typeface="Tahoma"/>
                <a:cs typeface="Tahoma"/>
              </a:rPr>
              <a:t> </a:t>
            </a:r>
            <a:r>
              <a:rPr lang="vi-VN" err="1">
                <a:latin typeface="Times New Roman"/>
                <a:ea typeface="Tahoma"/>
                <a:cs typeface="Tahoma"/>
              </a:rPr>
              <a:t>hepatectomy</a:t>
            </a:r>
            <a:r>
              <a:rPr lang="vi-VN">
                <a:latin typeface="Times New Roman"/>
                <a:ea typeface="Tahoma"/>
                <a:cs typeface="Tahoma"/>
              </a:rPr>
              <a:t>- an </a:t>
            </a:r>
            <a:r>
              <a:rPr lang="vi-VN" err="1">
                <a:latin typeface="Times New Roman"/>
                <a:ea typeface="Tahoma"/>
                <a:cs typeface="Tahoma"/>
              </a:rPr>
              <a:t>analysis</a:t>
            </a:r>
            <a:r>
              <a:rPr lang="vi-VN">
                <a:latin typeface="Times New Roman"/>
                <a:ea typeface="Tahoma"/>
                <a:cs typeface="Tahoma"/>
              </a:rPr>
              <a:t> </a:t>
            </a:r>
            <a:r>
              <a:rPr lang="vi-VN" err="1">
                <a:latin typeface="Times New Roman"/>
                <a:ea typeface="Tahoma"/>
                <a:cs typeface="Tahoma"/>
              </a:rPr>
              <a:t>of</a:t>
            </a:r>
            <a:r>
              <a:rPr lang="vi-VN">
                <a:latin typeface="Times New Roman"/>
                <a:ea typeface="Tahoma"/>
                <a:cs typeface="Tahoma"/>
              </a:rPr>
              <a:t> 1,182 </a:t>
            </a:r>
            <a:r>
              <a:rPr lang="vi-VN" err="1">
                <a:latin typeface="Times New Roman"/>
                <a:ea typeface="Tahoma"/>
                <a:cs typeface="Tahoma"/>
              </a:rPr>
              <a:t>patients</a:t>
            </a:r>
            <a:r>
              <a:rPr lang="vi-VN">
                <a:latin typeface="Times New Roman"/>
                <a:ea typeface="Tahoma"/>
                <a:cs typeface="Tahoma"/>
              </a:rPr>
              <a:t> in </a:t>
            </a:r>
            <a:r>
              <a:rPr lang="vi-VN" err="1">
                <a:latin typeface="Times New Roman"/>
                <a:ea typeface="Tahoma"/>
                <a:cs typeface="Tahoma"/>
              </a:rPr>
              <a:t>Hong</a:t>
            </a:r>
            <a:r>
              <a:rPr lang="vi-VN">
                <a:latin typeface="Times New Roman"/>
                <a:ea typeface="Tahoma"/>
                <a:cs typeface="Tahoma"/>
              </a:rPr>
              <a:t> </a:t>
            </a:r>
            <a:r>
              <a:rPr lang="vi-VN" err="1">
                <a:latin typeface="Times New Roman"/>
                <a:ea typeface="Tahoma"/>
                <a:cs typeface="Tahoma"/>
              </a:rPr>
              <a:t>Kong</a:t>
            </a:r>
            <a:r>
              <a:rPr lang="vi-VN">
                <a:latin typeface="Times New Roman"/>
                <a:ea typeface="Tahoma"/>
                <a:cs typeface="Tahoma"/>
              </a:rPr>
              <a:t>. </a:t>
            </a:r>
            <a:r>
              <a:rPr lang="vi-VN" err="1">
                <a:latin typeface="Times New Roman"/>
                <a:ea typeface="Tahoma"/>
                <a:cs typeface="Tahoma"/>
              </a:rPr>
              <a:t>Miu</a:t>
            </a:r>
            <a:r>
              <a:rPr lang="vi-VN">
                <a:latin typeface="Times New Roman"/>
                <a:ea typeface="Tahoma"/>
                <a:cs typeface="Tahoma"/>
              </a:rPr>
              <a:t> </a:t>
            </a:r>
            <a:r>
              <a:rPr lang="vi-VN" err="1">
                <a:latin typeface="Times New Roman"/>
                <a:ea typeface="Tahoma"/>
                <a:cs typeface="Tahoma"/>
              </a:rPr>
              <a:t>Yee</a:t>
            </a:r>
            <a:r>
              <a:rPr lang="vi-VN">
                <a:latin typeface="Times New Roman"/>
                <a:ea typeface="Tahoma"/>
                <a:cs typeface="Tahoma"/>
              </a:rPr>
              <a:t> Chan, </a:t>
            </a:r>
            <a:r>
              <a:rPr lang="vi-VN" err="1">
                <a:latin typeface="Times New Roman"/>
                <a:ea typeface="Tahoma"/>
                <a:cs typeface="Tahoma"/>
              </a:rPr>
              <a:t>Transl</a:t>
            </a:r>
            <a:r>
              <a:rPr lang="vi-VN">
                <a:latin typeface="Times New Roman"/>
                <a:ea typeface="Tahoma"/>
                <a:cs typeface="Tahoma"/>
              </a:rPr>
              <a:t> </a:t>
            </a:r>
            <a:r>
              <a:rPr lang="vi-VN" err="1">
                <a:latin typeface="Times New Roman"/>
                <a:ea typeface="Tahoma"/>
                <a:cs typeface="Tahoma"/>
              </a:rPr>
              <a:t>Gastroenterol</a:t>
            </a:r>
            <a:r>
              <a:rPr lang="vi-VN">
                <a:latin typeface="Times New Roman"/>
                <a:ea typeface="Tahoma"/>
                <a:cs typeface="Tahoma"/>
              </a:rPr>
              <a:t> </a:t>
            </a:r>
            <a:r>
              <a:rPr lang="vi-VN" err="1">
                <a:latin typeface="Times New Roman"/>
                <a:ea typeface="Tahoma"/>
                <a:cs typeface="Tahoma"/>
              </a:rPr>
              <a:t>Hepatol</a:t>
            </a:r>
            <a:r>
              <a:rPr lang="vi-VN">
                <a:latin typeface="Times New Roman"/>
                <a:ea typeface="Tahoma"/>
                <a:cs typeface="Tahoma"/>
              </a:rPr>
              <a:t>. 2019; 4: 52. </a:t>
            </a:r>
            <a:r>
              <a:rPr lang="vi-VN" err="1">
                <a:latin typeface="Times New Roman"/>
                <a:ea typeface="Tahoma"/>
                <a:cs typeface="Tahoma"/>
              </a:rPr>
              <a:t>Published</a:t>
            </a:r>
            <a:r>
              <a:rPr lang="vi-VN">
                <a:latin typeface="Times New Roman"/>
                <a:ea typeface="Tahoma"/>
                <a:cs typeface="Tahoma"/>
              </a:rPr>
              <a:t> </a:t>
            </a:r>
            <a:r>
              <a:rPr lang="vi-VN" err="1">
                <a:latin typeface="Times New Roman"/>
                <a:ea typeface="Tahoma"/>
                <a:cs typeface="Tahoma"/>
              </a:rPr>
              <a:t>online</a:t>
            </a:r>
            <a:r>
              <a:rPr lang="vi-VN">
                <a:latin typeface="Times New Roman"/>
                <a:ea typeface="Tahoma"/>
                <a:cs typeface="Tahoma"/>
              </a:rPr>
              <a:t> 2019 </a:t>
            </a:r>
            <a:r>
              <a:rPr lang="vi-VN" err="1">
                <a:latin typeface="Times New Roman"/>
                <a:ea typeface="Tahoma"/>
                <a:cs typeface="Tahoma"/>
              </a:rPr>
              <a:t>Jul</a:t>
            </a:r>
            <a:r>
              <a:rPr lang="vi-VN">
                <a:latin typeface="Times New Roman"/>
                <a:ea typeface="Tahoma"/>
                <a:cs typeface="Tahoma"/>
              </a:rPr>
              <a:t> 11.</a:t>
            </a:r>
          </a:p>
          <a:p>
            <a:pPr marL="0" indent="0">
              <a:buNone/>
            </a:pP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9065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0080" y="2090057"/>
            <a:ext cx="10970728" cy="2520043"/>
          </a:xfrm>
        </p:spPr>
        <p:txBody>
          <a:bodyPr>
            <a:noAutofit/>
          </a:bodyPr>
          <a:lstStyle/>
          <a:p>
            <a:r>
              <a:rPr lang="vi-VN" sz="7200" b="1"/>
              <a:t>CHÂN THÀNH CẢM ƠN</a:t>
            </a:r>
            <a:br>
              <a:rPr lang="vi-VN" sz="7200" b="1"/>
            </a:br>
            <a:endParaRPr lang="en-US" sz="3600" b="1">
              <a:latin typeface="Algerian" panose="04020705040A02060702" pitchFamily="82" charset="0"/>
            </a:endParaRPr>
          </a:p>
        </p:txBody>
      </p:sp>
    </p:spTree>
    <p:extLst>
      <p:ext uri="{BB962C8B-B14F-4D97-AF65-F5344CB8AC3E}">
        <p14:creationId xmlns:p14="http://schemas.microsoft.com/office/powerpoint/2010/main" val="396659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latin typeface="Times New Roman" panose="02020603050405020304" pitchFamily="18" charset="0"/>
                <a:cs typeface="Times New Roman" panose="02020603050405020304" pitchFamily="18" charset="0"/>
              </a:rPr>
              <a:t>Dịch tễ</a:t>
            </a:r>
            <a:endParaRPr lang="en-US">
              <a:latin typeface="Times New Roman" panose="02020603050405020304" pitchFamily="18" charset="0"/>
              <a:cs typeface="Times New Roman" panose="02020603050405020304" pitchFamily="18" charset="0"/>
            </a:endParaRPr>
          </a:p>
        </p:txBody>
      </p:sp>
      <p:grpSp>
        <p:nvGrpSpPr>
          <p:cNvPr id="4" name="Google Shape;153;p5"/>
          <p:cNvGrpSpPr/>
          <p:nvPr/>
        </p:nvGrpSpPr>
        <p:grpSpPr>
          <a:xfrm>
            <a:off x="464457" y="1828799"/>
            <a:ext cx="11321143" cy="4084561"/>
            <a:chOff x="1072766" y="-8429"/>
            <a:chExt cx="12192001" cy="5188276"/>
          </a:xfrm>
        </p:grpSpPr>
        <p:pic>
          <p:nvPicPr>
            <p:cNvPr id="5" name="Google Shape;154;p5"/>
            <p:cNvPicPr preferRelativeResize="0"/>
            <p:nvPr/>
          </p:nvPicPr>
          <p:blipFill rotWithShape="1">
            <a:blip r:embed="rId3">
              <a:alphaModFix/>
            </a:blip>
            <a:srcRect/>
            <a:stretch/>
          </p:blipFill>
          <p:spPr>
            <a:xfrm>
              <a:off x="1072767" y="-8429"/>
              <a:ext cx="12192000" cy="1131683"/>
            </a:xfrm>
            <a:prstGeom prst="rect">
              <a:avLst/>
            </a:prstGeom>
            <a:noFill/>
            <a:ln>
              <a:noFill/>
            </a:ln>
          </p:spPr>
        </p:pic>
        <p:pic>
          <p:nvPicPr>
            <p:cNvPr id="6" name="Google Shape;155;p5"/>
            <p:cNvPicPr preferRelativeResize="0"/>
            <p:nvPr/>
          </p:nvPicPr>
          <p:blipFill rotWithShape="1">
            <a:blip r:embed="rId4">
              <a:alphaModFix/>
            </a:blip>
            <a:srcRect l="18498"/>
            <a:stretch/>
          </p:blipFill>
          <p:spPr>
            <a:xfrm>
              <a:off x="1072766" y="1123254"/>
              <a:ext cx="7196248" cy="4056593"/>
            </a:xfrm>
            <a:prstGeom prst="rect">
              <a:avLst/>
            </a:prstGeom>
            <a:noFill/>
            <a:ln>
              <a:noFill/>
            </a:ln>
          </p:spPr>
        </p:pic>
      </p:grpSp>
      <p:pic>
        <p:nvPicPr>
          <p:cNvPr id="7" name="Google Shape;156;p5"/>
          <p:cNvPicPr preferRelativeResize="0">
            <a:picLocks noGrp="1"/>
          </p:cNvPicPr>
          <p:nvPr>
            <p:ph idx="1"/>
          </p:nvPr>
        </p:nvPicPr>
        <p:blipFill rotWithShape="1">
          <a:blip r:embed="rId5">
            <a:alphaModFix/>
          </a:blip>
          <a:srcRect t="22071"/>
          <a:stretch/>
        </p:blipFill>
        <p:spPr>
          <a:xfrm>
            <a:off x="464456" y="2719737"/>
            <a:ext cx="11321144" cy="3193624"/>
          </a:xfrm>
          <a:prstGeom prst="rect">
            <a:avLst/>
          </a:prstGeom>
          <a:noFill/>
          <a:ln>
            <a:noFill/>
          </a:ln>
        </p:spPr>
      </p:pic>
      <p:graphicFrame>
        <p:nvGraphicFramePr>
          <p:cNvPr id="8" name="Table 7"/>
          <p:cNvGraphicFramePr>
            <a:graphicFrameLocks noGrp="1"/>
          </p:cNvGraphicFramePr>
          <p:nvPr>
            <p:extLst>
              <p:ext uri="{D42A27DB-BD31-4B8C-83A1-F6EECF244321}">
                <p14:modId xmlns:p14="http://schemas.microsoft.com/office/powerpoint/2010/main" val="3409958504"/>
              </p:ext>
            </p:extLst>
          </p:nvPr>
        </p:nvGraphicFramePr>
        <p:xfrm>
          <a:off x="464455" y="2989943"/>
          <a:ext cx="11321144" cy="1233713"/>
        </p:xfrm>
        <a:graphic>
          <a:graphicData uri="http://schemas.openxmlformats.org/drawingml/2006/table">
            <a:tbl>
              <a:tblPr firstRow="1" bandRow="1">
                <a:effectLst>
                  <a:outerShdw blurRad="50800" dist="38100" dir="18900000" algn="bl" rotWithShape="0">
                    <a:prstClr val="black">
                      <a:alpha val="40000"/>
                    </a:prstClr>
                  </a:outerShdw>
                </a:effectLst>
                <a:tableStyleId>{BC89EF96-8CEA-46FF-86C4-4CE0E7609802}</a:tableStyleId>
              </a:tblPr>
              <a:tblGrid>
                <a:gridCol w="11321144">
                  <a:extLst>
                    <a:ext uri="{9D8B030D-6E8A-4147-A177-3AD203B41FA5}">
                      <a16:colId xmlns:a16="http://schemas.microsoft.com/office/drawing/2014/main" val="2265047133"/>
                    </a:ext>
                  </a:extLst>
                </a:gridCol>
              </a:tblGrid>
              <a:tr h="1233713">
                <a:tc>
                  <a:txBody>
                    <a:bodyPr/>
                    <a:lstStyle/>
                    <a:p>
                      <a:endParaRPr lang="en-US"/>
                    </a:p>
                  </a:txBody>
                  <a:tcPr/>
                </a:tc>
                <a:extLst>
                  <a:ext uri="{0D108BD9-81ED-4DB2-BD59-A6C34878D82A}">
                    <a16:rowId xmlns:a16="http://schemas.microsoft.com/office/drawing/2014/main" val="35220317"/>
                  </a:ext>
                </a:extLst>
              </a:tr>
            </a:tbl>
          </a:graphicData>
        </a:graphic>
      </p:graphicFrame>
      <p:graphicFrame>
        <p:nvGraphicFramePr>
          <p:cNvPr id="9" name="Table 8"/>
          <p:cNvGraphicFramePr>
            <a:graphicFrameLocks noGrp="1"/>
          </p:cNvGraphicFramePr>
          <p:nvPr/>
        </p:nvGraphicFramePr>
        <p:xfrm>
          <a:off x="-551543" y="5181600"/>
          <a:ext cx="208280" cy="365760"/>
        </p:xfrm>
        <a:graphic>
          <a:graphicData uri="http://schemas.openxmlformats.org/drawingml/2006/table">
            <a:tbl>
              <a:tblPr/>
              <a:tblGrid>
                <a:gridCol w="208280">
                  <a:extLst>
                    <a:ext uri="{9D8B030D-6E8A-4147-A177-3AD203B41FA5}">
                      <a16:colId xmlns:a16="http://schemas.microsoft.com/office/drawing/2014/main" val="4181354151"/>
                    </a:ext>
                  </a:extLst>
                </a:gridCol>
              </a:tblGrid>
              <a:tr h="0">
                <a:tc>
                  <a:txBody>
                    <a:bodyPr/>
                    <a:lstStyle/>
                    <a:p>
                      <a:endParaRPr 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2794710666"/>
                  </a:ext>
                </a:extLst>
              </a:tr>
            </a:tbl>
          </a:graphicData>
        </a:graphic>
      </p:graphicFrame>
    </p:spTree>
    <p:extLst>
      <p:ext uri="{BB962C8B-B14F-4D97-AF65-F5344CB8AC3E}">
        <p14:creationId xmlns:p14="http://schemas.microsoft.com/office/powerpoint/2010/main" val="2042937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YẾU TỐ NGUY CƠ</a:t>
            </a:r>
          </a:p>
        </p:txBody>
      </p:sp>
      <p:pic>
        <p:nvPicPr>
          <p:cNvPr id="1034" name="Picture 10" descr="See the source imag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29199" y="1853877"/>
            <a:ext cx="7720944" cy="397347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293388" y="5876725"/>
            <a:ext cx="9620919" cy="78418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vi-VN"/>
              <a:t>3/4 các trường hợp tập trung ở Châu Á </a:t>
            </a:r>
          </a:p>
          <a:p>
            <a:pPr algn="ctr"/>
            <a:r>
              <a:rPr lang="vi-VN"/>
              <a:t>......liên quan đến </a:t>
            </a:r>
            <a:r>
              <a:rPr lang="vi-VN">
                <a:solidFill>
                  <a:srgbClr val="C00000"/>
                </a:solidFill>
              </a:rPr>
              <a:t>viêm gan siêu vi B, C </a:t>
            </a:r>
            <a:r>
              <a:rPr lang="vi-VN"/>
              <a:t>mạn tính</a:t>
            </a:r>
            <a:endParaRPr lang="en-US"/>
          </a:p>
        </p:txBody>
      </p:sp>
    </p:spTree>
    <p:extLst>
      <p:ext uri="{BB962C8B-B14F-4D97-AF65-F5344CB8AC3E}">
        <p14:creationId xmlns:p14="http://schemas.microsoft.com/office/powerpoint/2010/main" val="1459810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34"/>
                                        </p:tgtEl>
                                        <p:attrNameLst>
                                          <p:attrName>style.visibility</p:attrName>
                                        </p:attrNameLst>
                                      </p:cBhvr>
                                      <p:to>
                                        <p:strVal val="visible"/>
                                      </p:to>
                                    </p:set>
                                    <p:anim calcmode="lin" valueType="num">
                                      <p:cBhvr additive="base">
                                        <p:cTn id="7" dur="500" fill="hold"/>
                                        <p:tgtEl>
                                          <p:spTgt spid="1034"/>
                                        </p:tgtEl>
                                        <p:attrNameLst>
                                          <p:attrName>ppt_x</p:attrName>
                                        </p:attrNameLst>
                                      </p:cBhvr>
                                      <p:tavLst>
                                        <p:tav tm="0">
                                          <p:val>
                                            <p:strVal val="#ppt_x"/>
                                          </p:val>
                                        </p:tav>
                                        <p:tav tm="100000">
                                          <p:val>
                                            <p:strVal val="#ppt_x"/>
                                          </p:val>
                                        </p:tav>
                                      </p:tavLst>
                                    </p:anim>
                                    <p:anim calcmode="lin" valueType="num">
                                      <p:cBhvr additive="base">
                                        <p:cTn id="8" dur="500" fill="hold"/>
                                        <p:tgtEl>
                                          <p:spTgt spid="103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latin typeface="Times New Roman" panose="02020603050405020304" pitchFamily="18" charset="0"/>
                <a:cs typeface="Times New Roman" panose="02020603050405020304" pitchFamily="18" charset="0"/>
              </a:rPr>
              <a:t>TRIỆU CHỨNG lâm sàng</a:t>
            </a:r>
            <a:endParaRPr lang="en-US">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04949" y="1943463"/>
            <a:ext cx="4551680" cy="2641600"/>
          </a:xfrm>
        </p:spPr>
        <p:txBody>
          <a:bodyPr/>
          <a:lstStyle/>
          <a:p>
            <a:pPr marL="305435" lvl="0" indent="-305435">
              <a:spcBef>
                <a:spcPts val="1000"/>
              </a:spcBef>
              <a:spcAft>
                <a:spcPts val="0"/>
              </a:spcAft>
              <a:buClr>
                <a:schemeClr val="dk1"/>
              </a:buClr>
              <a:buSzPts val="2000"/>
              <a:buFont typeface="Wingdings" panose="05000000000000000000" pitchFamily="2" charset="2"/>
              <a:buChar char="Ø"/>
            </a:pPr>
            <a:r>
              <a:rPr lang="vi-VN" err="1">
                <a:solidFill>
                  <a:schemeClr val="tx1"/>
                </a:solidFill>
                <a:latin typeface="Times New Roman"/>
                <a:cs typeface="Times New Roman"/>
              </a:rPr>
              <a:t>Triệu</a:t>
            </a:r>
            <a:r>
              <a:rPr lang="vi-VN">
                <a:solidFill>
                  <a:schemeClr val="tx1"/>
                </a:solidFill>
                <a:latin typeface="Times New Roman"/>
                <a:cs typeface="Times New Roman"/>
              </a:rPr>
              <a:t> </a:t>
            </a:r>
            <a:r>
              <a:rPr lang="vi-VN" err="1">
                <a:solidFill>
                  <a:schemeClr val="tx1"/>
                </a:solidFill>
                <a:latin typeface="Times New Roman"/>
                <a:cs typeface="Times New Roman"/>
              </a:rPr>
              <a:t>chứng</a:t>
            </a:r>
            <a:r>
              <a:rPr lang="vi-VN">
                <a:solidFill>
                  <a:schemeClr val="tx1"/>
                </a:solidFill>
                <a:latin typeface="Times New Roman"/>
                <a:cs typeface="Times New Roman"/>
              </a:rPr>
              <a:t> cơ năng:</a:t>
            </a:r>
          </a:p>
          <a:p>
            <a:pPr marL="305435" lvl="0" indent="-305435">
              <a:spcBef>
                <a:spcPts val="1000"/>
              </a:spcBef>
              <a:spcAft>
                <a:spcPts val="0"/>
              </a:spcAft>
              <a:buClr>
                <a:schemeClr val="dk1"/>
              </a:buClr>
              <a:buSzPts val="2000"/>
              <a:buFontTx/>
              <a:buChar char="-"/>
            </a:pPr>
            <a:r>
              <a:rPr lang="vi-VN" err="1">
                <a:solidFill>
                  <a:schemeClr val="tx1"/>
                </a:solidFill>
                <a:latin typeface="Times New Roman"/>
                <a:cs typeface="Times New Roman"/>
              </a:rPr>
              <a:t>Chán</a:t>
            </a:r>
            <a:r>
              <a:rPr lang="vi-VN">
                <a:solidFill>
                  <a:schemeClr val="tx1"/>
                </a:solidFill>
                <a:latin typeface="Times New Roman"/>
                <a:cs typeface="Times New Roman"/>
              </a:rPr>
              <a:t> ăn, </a:t>
            </a:r>
            <a:r>
              <a:rPr lang="vi-VN" err="1">
                <a:solidFill>
                  <a:schemeClr val="tx1"/>
                </a:solidFill>
                <a:latin typeface="Times New Roman"/>
                <a:cs typeface="Times New Roman"/>
              </a:rPr>
              <a:t>mệt</a:t>
            </a:r>
            <a:r>
              <a:rPr lang="vi-VN">
                <a:solidFill>
                  <a:schemeClr val="tx1"/>
                </a:solidFill>
                <a:latin typeface="Times New Roman"/>
                <a:cs typeface="Times New Roman"/>
              </a:rPr>
              <a:t> </a:t>
            </a:r>
            <a:r>
              <a:rPr lang="vi-VN" err="1">
                <a:solidFill>
                  <a:schemeClr val="tx1"/>
                </a:solidFill>
                <a:latin typeface="Times New Roman"/>
                <a:cs typeface="Times New Roman"/>
              </a:rPr>
              <a:t>mỏi,sụt</a:t>
            </a:r>
            <a:r>
              <a:rPr lang="vi-VN">
                <a:solidFill>
                  <a:schemeClr val="tx1"/>
                </a:solidFill>
                <a:latin typeface="Times New Roman"/>
                <a:cs typeface="Times New Roman"/>
              </a:rPr>
              <a:t> cân</a:t>
            </a:r>
          </a:p>
          <a:p>
            <a:pPr marL="305435" lvl="0" indent="-305435">
              <a:spcBef>
                <a:spcPts val="1000"/>
              </a:spcBef>
              <a:spcAft>
                <a:spcPts val="0"/>
              </a:spcAft>
              <a:buClr>
                <a:schemeClr val="dk1"/>
              </a:buClr>
              <a:buSzPts val="2000"/>
              <a:buFontTx/>
              <a:buChar char="-"/>
            </a:pPr>
            <a:r>
              <a:rPr lang="vi-VN">
                <a:solidFill>
                  <a:schemeClr val="tx1"/>
                </a:solidFill>
                <a:latin typeface="Times New Roman"/>
                <a:cs typeface="Times New Roman"/>
              </a:rPr>
              <a:t>Đau </a:t>
            </a:r>
            <a:r>
              <a:rPr lang="vi-VN" err="1">
                <a:solidFill>
                  <a:schemeClr val="tx1"/>
                </a:solidFill>
                <a:latin typeface="Times New Roman"/>
                <a:cs typeface="Times New Roman"/>
              </a:rPr>
              <a:t>bụng</a:t>
            </a:r>
            <a:r>
              <a:rPr lang="vi-VN">
                <a:solidFill>
                  <a:schemeClr val="tx1"/>
                </a:solidFill>
                <a:latin typeface="Times New Roman"/>
                <a:cs typeface="Times New Roman"/>
              </a:rPr>
              <a:t>: 60% </a:t>
            </a:r>
            <a:r>
              <a:rPr lang="vi-VN" err="1">
                <a:solidFill>
                  <a:schemeClr val="tx1"/>
                </a:solidFill>
                <a:latin typeface="Times New Roman"/>
                <a:cs typeface="Times New Roman"/>
              </a:rPr>
              <a:t>có</a:t>
            </a:r>
            <a:r>
              <a:rPr lang="vi-VN">
                <a:solidFill>
                  <a:schemeClr val="tx1"/>
                </a:solidFill>
                <a:latin typeface="Times New Roman"/>
                <a:cs typeface="Times New Roman"/>
              </a:rPr>
              <a:t> </a:t>
            </a:r>
            <a:r>
              <a:rPr lang="vi-VN" err="1">
                <a:solidFill>
                  <a:schemeClr val="tx1"/>
                </a:solidFill>
                <a:latin typeface="Times New Roman"/>
                <a:cs typeface="Times New Roman"/>
              </a:rPr>
              <a:t>cảm</a:t>
            </a:r>
            <a:r>
              <a:rPr lang="vi-VN">
                <a:solidFill>
                  <a:schemeClr val="tx1"/>
                </a:solidFill>
                <a:latin typeface="Times New Roman"/>
                <a:cs typeface="Times New Roman"/>
              </a:rPr>
              <a:t> </a:t>
            </a:r>
            <a:r>
              <a:rPr lang="vi-VN" err="1">
                <a:solidFill>
                  <a:schemeClr val="tx1"/>
                </a:solidFill>
                <a:latin typeface="Times New Roman"/>
                <a:cs typeface="Times New Roman"/>
              </a:rPr>
              <a:t>giác</a:t>
            </a:r>
            <a:r>
              <a:rPr lang="vi-VN">
                <a:solidFill>
                  <a:schemeClr val="tx1"/>
                </a:solidFill>
                <a:latin typeface="Times New Roman"/>
                <a:cs typeface="Times New Roman"/>
              </a:rPr>
              <a:t> </a:t>
            </a:r>
            <a:r>
              <a:rPr lang="vi-VN" err="1">
                <a:solidFill>
                  <a:schemeClr val="tx1"/>
                </a:solidFill>
                <a:latin typeface="Times New Roman"/>
                <a:cs typeface="Times New Roman"/>
              </a:rPr>
              <a:t>tức,nặng</a:t>
            </a:r>
            <a:r>
              <a:rPr lang="vi-VN">
                <a:solidFill>
                  <a:schemeClr val="tx1"/>
                </a:solidFill>
                <a:latin typeface="Times New Roman"/>
                <a:cs typeface="Times New Roman"/>
              </a:rPr>
              <a:t> </a:t>
            </a:r>
            <a:r>
              <a:rPr lang="vi-VN" err="1">
                <a:solidFill>
                  <a:schemeClr val="tx1"/>
                </a:solidFill>
                <a:latin typeface="Times New Roman"/>
                <a:cs typeface="Times New Roman"/>
              </a:rPr>
              <a:t>vùng</a:t>
            </a:r>
            <a:r>
              <a:rPr lang="vi-VN">
                <a:solidFill>
                  <a:schemeClr val="tx1"/>
                </a:solidFill>
                <a:latin typeface="Times New Roman"/>
                <a:cs typeface="Times New Roman"/>
              </a:rPr>
              <a:t> </a:t>
            </a:r>
            <a:r>
              <a:rPr lang="vi-VN" err="1">
                <a:solidFill>
                  <a:schemeClr val="tx1"/>
                </a:solidFill>
                <a:latin typeface="Times New Roman"/>
                <a:cs typeface="Times New Roman"/>
              </a:rPr>
              <a:t>hạ</a:t>
            </a:r>
            <a:r>
              <a:rPr lang="vi-VN">
                <a:solidFill>
                  <a:schemeClr val="tx1"/>
                </a:solidFill>
                <a:latin typeface="Times New Roman"/>
                <a:cs typeface="Times New Roman"/>
              </a:rPr>
              <a:t> </a:t>
            </a:r>
            <a:r>
              <a:rPr lang="vi-VN" err="1">
                <a:solidFill>
                  <a:schemeClr val="tx1"/>
                </a:solidFill>
                <a:latin typeface="Times New Roman"/>
                <a:cs typeface="Times New Roman"/>
              </a:rPr>
              <a:t>sườn</a:t>
            </a:r>
            <a:r>
              <a:rPr lang="vi-VN">
                <a:solidFill>
                  <a:schemeClr val="tx1"/>
                </a:solidFill>
                <a:latin typeface="Times New Roman"/>
                <a:cs typeface="Times New Roman"/>
              </a:rPr>
              <a:t> </a:t>
            </a:r>
            <a:r>
              <a:rPr lang="vi-VN" err="1">
                <a:solidFill>
                  <a:schemeClr val="tx1"/>
                </a:solidFill>
                <a:latin typeface="Times New Roman"/>
                <a:cs typeface="Times New Roman"/>
              </a:rPr>
              <a:t>phải</a:t>
            </a:r>
            <a:r>
              <a:rPr lang="vi-VN">
                <a:solidFill>
                  <a:schemeClr val="tx1"/>
                </a:solidFill>
                <a:latin typeface="Times New Roman"/>
                <a:cs typeface="Times New Roman"/>
              </a:rPr>
              <a:t>, 20% đau </a:t>
            </a:r>
            <a:r>
              <a:rPr lang="vi-VN" err="1">
                <a:solidFill>
                  <a:schemeClr val="tx1"/>
                </a:solidFill>
                <a:latin typeface="Times New Roman"/>
                <a:cs typeface="Times New Roman"/>
              </a:rPr>
              <a:t>thực</a:t>
            </a:r>
            <a:r>
              <a:rPr lang="vi-VN">
                <a:solidFill>
                  <a:schemeClr val="tx1"/>
                </a:solidFill>
                <a:latin typeface="Times New Roman"/>
                <a:cs typeface="Times New Roman"/>
              </a:rPr>
              <a:t> </a:t>
            </a:r>
            <a:r>
              <a:rPr lang="vi-VN" err="1">
                <a:solidFill>
                  <a:schemeClr val="tx1"/>
                </a:solidFill>
                <a:latin typeface="Times New Roman"/>
                <a:cs typeface="Times New Roman"/>
              </a:rPr>
              <a:t>sự</a:t>
            </a:r>
            <a:r>
              <a:rPr lang="vi-VN">
                <a:solidFill>
                  <a:schemeClr val="tx1"/>
                </a:solidFill>
                <a:latin typeface="Times New Roman"/>
                <a:cs typeface="Times New Roman"/>
              </a:rPr>
              <a:t>, 20% không đau. Đau </a:t>
            </a:r>
            <a:r>
              <a:rPr lang="vi-VN" err="1">
                <a:solidFill>
                  <a:schemeClr val="tx1"/>
                </a:solidFill>
                <a:latin typeface="Times New Roman"/>
                <a:cs typeface="Times New Roman"/>
              </a:rPr>
              <a:t>có</a:t>
            </a:r>
            <a:r>
              <a:rPr lang="vi-VN">
                <a:solidFill>
                  <a:schemeClr val="tx1"/>
                </a:solidFill>
                <a:latin typeface="Times New Roman"/>
                <a:cs typeface="Times New Roman"/>
              </a:rPr>
              <a:t> khi lan lên vai </a:t>
            </a:r>
            <a:r>
              <a:rPr lang="vi-VN" err="1">
                <a:solidFill>
                  <a:schemeClr val="tx1"/>
                </a:solidFill>
                <a:latin typeface="Times New Roman"/>
                <a:cs typeface="Times New Roman"/>
              </a:rPr>
              <a:t>phải</a:t>
            </a:r>
            <a:r>
              <a:rPr lang="vi-VN">
                <a:solidFill>
                  <a:schemeClr val="tx1"/>
                </a:solidFill>
                <a:latin typeface="Times New Roman"/>
                <a:cs typeface="Times New Roman"/>
              </a:rPr>
              <a:t>.</a:t>
            </a:r>
          </a:p>
        </p:txBody>
      </p:sp>
      <p:sp>
        <p:nvSpPr>
          <p:cNvPr id="4" name="Content Placeholder 2"/>
          <p:cNvSpPr txBox="1">
            <a:spLocks/>
          </p:cNvSpPr>
          <p:nvPr/>
        </p:nvSpPr>
        <p:spPr>
          <a:xfrm>
            <a:off x="4928325" y="2113083"/>
            <a:ext cx="6682483" cy="2471980"/>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05435" indent="-305435">
              <a:spcBef>
                <a:spcPts val="1000"/>
              </a:spcBef>
              <a:spcAft>
                <a:spcPts val="0"/>
              </a:spcAft>
              <a:buClr>
                <a:schemeClr val="dk1"/>
              </a:buClr>
              <a:buSzPts val="2000"/>
              <a:buFont typeface="Wingdings" panose="05000000000000000000" pitchFamily="2" charset="2"/>
              <a:buChar char="Ø"/>
            </a:pPr>
            <a:r>
              <a:rPr lang="vi-VN" err="1">
                <a:solidFill>
                  <a:schemeClr val="tx1"/>
                </a:solidFill>
                <a:latin typeface="Times New Roman"/>
                <a:cs typeface="Times New Roman"/>
              </a:rPr>
              <a:t>Triệu</a:t>
            </a:r>
            <a:r>
              <a:rPr lang="vi-VN">
                <a:solidFill>
                  <a:schemeClr val="tx1"/>
                </a:solidFill>
                <a:latin typeface="Times New Roman"/>
                <a:cs typeface="Times New Roman"/>
              </a:rPr>
              <a:t> </a:t>
            </a:r>
            <a:r>
              <a:rPr lang="vi-VN" err="1">
                <a:solidFill>
                  <a:schemeClr val="tx1"/>
                </a:solidFill>
                <a:latin typeface="Times New Roman"/>
                <a:cs typeface="Times New Roman"/>
              </a:rPr>
              <a:t>chứng</a:t>
            </a:r>
            <a:r>
              <a:rPr lang="vi-VN">
                <a:solidFill>
                  <a:schemeClr val="tx1"/>
                </a:solidFill>
                <a:latin typeface="Times New Roman"/>
                <a:cs typeface="Times New Roman"/>
              </a:rPr>
              <a:t> </a:t>
            </a:r>
            <a:r>
              <a:rPr lang="vi-VN" err="1">
                <a:solidFill>
                  <a:schemeClr val="tx1"/>
                </a:solidFill>
                <a:latin typeface="Times New Roman"/>
                <a:cs typeface="Times New Roman"/>
              </a:rPr>
              <a:t>thực</a:t>
            </a:r>
            <a:r>
              <a:rPr lang="vi-VN">
                <a:solidFill>
                  <a:schemeClr val="tx1"/>
                </a:solidFill>
                <a:latin typeface="Times New Roman"/>
                <a:cs typeface="Times New Roman"/>
              </a:rPr>
              <a:t> </a:t>
            </a:r>
            <a:r>
              <a:rPr lang="vi-VN" err="1">
                <a:solidFill>
                  <a:schemeClr val="tx1"/>
                </a:solidFill>
                <a:latin typeface="Times New Roman"/>
                <a:cs typeface="Times New Roman"/>
              </a:rPr>
              <a:t>thể</a:t>
            </a:r>
            <a:r>
              <a:rPr lang="vi-VN">
                <a:solidFill>
                  <a:schemeClr val="tx1"/>
                </a:solidFill>
                <a:latin typeface="Times New Roman"/>
                <a:cs typeface="Times New Roman"/>
              </a:rPr>
              <a:t>: </a:t>
            </a:r>
            <a:endParaRPr lang="vi-VN">
              <a:solidFill>
                <a:schemeClr val="tx1"/>
              </a:solidFill>
              <a:latin typeface="Times New Roman" panose="02020603050405020304" pitchFamily="18" charset="0"/>
              <a:cs typeface="Times New Roman" panose="02020603050405020304" pitchFamily="18" charset="0"/>
            </a:endParaRPr>
          </a:p>
          <a:p>
            <a:pPr marL="305435" indent="-305435">
              <a:spcBef>
                <a:spcPts val="1000"/>
              </a:spcBef>
              <a:spcAft>
                <a:spcPts val="0"/>
              </a:spcAft>
              <a:buClr>
                <a:schemeClr val="dk1"/>
              </a:buClr>
              <a:buSzPts val="2000"/>
              <a:buFontTx/>
              <a:buChar char="-"/>
            </a:pPr>
            <a:r>
              <a:rPr lang="vi-VN" err="1">
                <a:solidFill>
                  <a:schemeClr val="tx1"/>
                </a:solidFill>
                <a:latin typeface="Times New Roman"/>
                <a:cs typeface="Times New Roman"/>
              </a:rPr>
              <a:t>Có</a:t>
            </a:r>
            <a:r>
              <a:rPr lang="vi-VN">
                <a:solidFill>
                  <a:schemeClr val="tx1"/>
                </a:solidFill>
                <a:latin typeface="Times New Roman"/>
                <a:cs typeface="Times New Roman"/>
              </a:rPr>
              <a:t> </a:t>
            </a:r>
            <a:r>
              <a:rPr lang="vi-VN" err="1">
                <a:solidFill>
                  <a:schemeClr val="tx1"/>
                </a:solidFill>
                <a:latin typeface="Times New Roman"/>
                <a:cs typeface="Times New Roman"/>
              </a:rPr>
              <a:t>thể</a:t>
            </a:r>
            <a:r>
              <a:rPr lang="vi-VN">
                <a:solidFill>
                  <a:schemeClr val="tx1"/>
                </a:solidFill>
                <a:latin typeface="Times New Roman"/>
                <a:cs typeface="Times New Roman"/>
              </a:rPr>
              <a:t> </a:t>
            </a:r>
            <a:r>
              <a:rPr lang="vi-VN" err="1">
                <a:solidFill>
                  <a:schemeClr val="tx1"/>
                </a:solidFill>
                <a:latin typeface="Times New Roman"/>
                <a:cs typeface="Times New Roman"/>
              </a:rPr>
              <a:t>sờ</a:t>
            </a:r>
            <a:r>
              <a:rPr lang="vi-VN">
                <a:solidFill>
                  <a:schemeClr val="tx1"/>
                </a:solidFill>
                <a:latin typeface="Times New Roman"/>
                <a:cs typeface="Times New Roman"/>
              </a:rPr>
              <a:t> </a:t>
            </a:r>
            <a:r>
              <a:rPr lang="vi-VN" err="1">
                <a:solidFill>
                  <a:schemeClr val="tx1"/>
                </a:solidFill>
                <a:latin typeface="Times New Roman"/>
                <a:cs typeface="Times New Roman"/>
              </a:rPr>
              <a:t>thấy</a:t>
            </a:r>
            <a:r>
              <a:rPr lang="vi-VN">
                <a:solidFill>
                  <a:schemeClr val="tx1"/>
                </a:solidFill>
                <a:latin typeface="Times New Roman"/>
                <a:cs typeface="Times New Roman"/>
              </a:rPr>
              <a:t> gan to ở </a:t>
            </a:r>
            <a:r>
              <a:rPr lang="vi-VN" err="1">
                <a:solidFill>
                  <a:schemeClr val="tx1"/>
                </a:solidFill>
                <a:latin typeface="Times New Roman"/>
                <a:cs typeface="Times New Roman"/>
              </a:rPr>
              <a:t>dưới</a:t>
            </a:r>
            <a:r>
              <a:rPr lang="vi-VN">
                <a:solidFill>
                  <a:schemeClr val="tx1"/>
                </a:solidFill>
                <a:latin typeface="Times New Roman"/>
                <a:cs typeface="Times New Roman"/>
              </a:rPr>
              <a:t> </a:t>
            </a:r>
            <a:r>
              <a:rPr lang="vi-VN" err="1">
                <a:solidFill>
                  <a:schemeClr val="tx1"/>
                </a:solidFill>
                <a:latin typeface="Times New Roman"/>
                <a:cs typeface="Times New Roman"/>
              </a:rPr>
              <a:t>sườn</a:t>
            </a:r>
            <a:r>
              <a:rPr lang="vi-VN">
                <a:solidFill>
                  <a:schemeClr val="tx1"/>
                </a:solidFill>
                <a:latin typeface="Times New Roman"/>
                <a:cs typeface="Times New Roman"/>
              </a:rPr>
              <a:t> </a:t>
            </a:r>
            <a:r>
              <a:rPr lang="vi-VN" err="1">
                <a:solidFill>
                  <a:schemeClr val="tx1"/>
                </a:solidFill>
                <a:latin typeface="Times New Roman"/>
                <a:cs typeface="Times New Roman"/>
              </a:rPr>
              <a:t>phải</a:t>
            </a:r>
            <a:r>
              <a:rPr lang="vi-VN">
                <a:solidFill>
                  <a:schemeClr val="tx1"/>
                </a:solidFill>
                <a:latin typeface="Times New Roman"/>
                <a:cs typeface="Times New Roman"/>
              </a:rPr>
              <a:t> hay ở trên </a:t>
            </a:r>
            <a:r>
              <a:rPr lang="vi-VN" err="1">
                <a:solidFill>
                  <a:schemeClr val="tx1"/>
                </a:solidFill>
                <a:latin typeface="Times New Roman"/>
                <a:cs typeface="Times New Roman"/>
              </a:rPr>
              <a:t>rồn</a:t>
            </a:r>
            <a:r>
              <a:rPr lang="vi-VN">
                <a:solidFill>
                  <a:schemeClr val="tx1"/>
                </a:solidFill>
                <a:latin typeface="Times New Roman"/>
                <a:cs typeface="Times New Roman"/>
              </a:rPr>
              <a:t>, u </a:t>
            </a:r>
            <a:r>
              <a:rPr lang="vi-VN" err="1">
                <a:solidFill>
                  <a:schemeClr val="tx1"/>
                </a:solidFill>
                <a:latin typeface="Times New Roman"/>
                <a:cs typeface="Times New Roman"/>
              </a:rPr>
              <a:t>rắn</a:t>
            </a:r>
            <a:r>
              <a:rPr lang="vi-VN">
                <a:solidFill>
                  <a:schemeClr val="tx1"/>
                </a:solidFill>
                <a:latin typeface="Times New Roman"/>
                <a:cs typeface="Times New Roman"/>
              </a:rPr>
              <a:t>, </a:t>
            </a:r>
            <a:r>
              <a:rPr lang="vi-VN" err="1">
                <a:solidFill>
                  <a:schemeClr val="tx1"/>
                </a:solidFill>
                <a:latin typeface="Times New Roman"/>
                <a:cs typeface="Times New Roman"/>
              </a:rPr>
              <a:t>lổn</a:t>
            </a:r>
            <a:r>
              <a:rPr lang="vi-VN">
                <a:solidFill>
                  <a:schemeClr val="tx1"/>
                </a:solidFill>
                <a:latin typeface="Times New Roman"/>
                <a:cs typeface="Times New Roman"/>
              </a:rPr>
              <a:t> </a:t>
            </a:r>
            <a:r>
              <a:rPr lang="vi-VN" err="1">
                <a:solidFill>
                  <a:schemeClr val="tx1"/>
                </a:solidFill>
                <a:latin typeface="Times New Roman"/>
                <a:cs typeface="Times New Roman"/>
              </a:rPr>
              <a:t>nhổn</a:t>
            </a:r>
            <a:r>
              <a:rPr lang="vi-VN">
                <a:solidFill>
                  <a:schemeClr val="tx1"/>
                </a:solidFill>
                <a:latin typeface="Times New Roman"/>
                <a:cs typeface="Times New Roman"/>
              </a:rPr>
              <a:t> không </a:t>
            </a:r>
            <a:r>
              <a:rPr lang="vi-VN" err="1">
                <a:solidFill>
                  <a:schemeClr val="tx1"/>
                </a:solidFill>
                <a:latin typeface="Times New Roman"/>
                <a:cs typeface="Times New Roman"/>
              </a:rPr>
              <a:t>đều</a:t>
            </a:r>
            <a:r>
              <a:rPr lang="vi-VN">
                <a:solidFill>
                  <a:schemeClr val="tx1"/>
                </a:solidFill>
                <a:latin typeface="Times New Roman"/>
                <a:cs typeface="Times New Roman"/>
              </a:rPr>
              <a:t>, </a:t>
            </a:r>
            <a:r>
              <a:rPr lang="vi-VN" err="1">
                <a:solidFill>
                  <a:schemeClr val="tx1"/>
                </a:solidFill>
                <a:latin typeface="Times New Roman"/>
                <a:cs typeface="Times New Roman"/>
              </a:rPr>
              <a:t>thường</a:t>
            </a:r>
            <a:r>
              <a:rPr lang="vi-VN">
                <a:solidFill>
                  <a:schemeClr val="tx1"/>
                </a:solidFill>
                <a:latin typeface="Times New Roman"/>
                <a:cs typeface="Times New Roman"/>
              </a:rPr>
              <a:t> không đau </a:t>
            </a:r>
            <a:r>
              <a:rPr lang="vi-VN" err="1">
                <a:solidFill>
                  <a:schemeClr val="tx1"/>
                </a:solidFill>
                <a:latin typeface="Times New Roman"/>
                <a:cs typeface="Times New Roman"/>
              </a:rPr>
              <a:t>trừ</a:t>
            </a:r>
            <a:r>
              <a:rPr lang="vi-VN">
                <a:solidFill>
                  <a:schemeClr val="tx1"/>
                </a:solidFill>
                <a:latin typeface="Times New Roman"/>
                <a:cs typeface="Times New Roman"/>
              </a:rPr>
              <a:t> khi </a:t>
            </a:r>
            <a:r>
              <a:rPr lang="vi-VN" err="1">
                <a:solidFill>
                  <a:schemeClr val="tx1"/>
                </a:solidFill>
                <a:latin typeface="Times New Roman"/>
                <a:cs typeface="Times New Roman"/>
              </a:rPr>
              <a:t>có</a:t>
            </a:r>
            <a:r>
              <a:rPr lang="vi-VN">
                <a:solidFill>
                  <a:schemeClr val="tx1"/>
                </a:solidFill>
                <a:latin typeface="Times New Roman"/>
                <a:cs typeface="Times New Roman"/>
              </a:rPr>
              <a:t> </a:t>
            </a:r>
            <a:r>
              <a:rPr lang="vi-VN" err="1">
                <a:solidFill>
                  <a:schemeClr val="tx1"/>
                </a:solidFill>
                <a:latin typeface="Times New Roman"/>
                <a:cs typeface="Times New Roman"/>
              </a:rPr>
              <a:t>xuất</a:t>
            </a:r>
            <a:r>
              <a:rPr lang="vi-VN">
                <a:solidFill>
                  <a:schemeClr val="tx1"/>
                </a:solidFill>
                <a:latin typeface="Times New Roman"/>
                <a:cs typeface="Times New Roman"/>
              </a:rPr>
              <a:t> </a:t>
            </a:r>
            <a:r>
              <a:rPr lang="vi-VN" err="1">
                <a:solidFill>
                  <a:schemeClr val="tx1"/>
                </a:solidFill>
                <a:latin typeface="Times New Roman"/>
                <a:cs typeface="Times New Roman"/>
              </a:rPr>
              <a:t>huyết</a:t>
            </a:r>
            <a:r>
              <a:rPr lang="vi-VN">
                <a:solidFill>
                  <a:schemeClr val="tx1"/>
                </a:solidFill>
                <a:latin typeface="Times New Roman"/>
                <a:cs typeface="Times New Roman"/>
              </a:rPr>
              <a:t> </a:t>
            </a:r>
            <a:r>
              <a:rPr lang="vi-VN" err="1">
                <a:solidFill>
                  <a:schemeClr val="tx1"/>
                </a:solidFill>
                <a:latin typeface="Times New Roman"/>
                <a:cs typeface="Times New Roman"/>
              </a:rPr>
              <a:t>hoặc</a:t>
            </a:r>
            <a:r>
              <a:rPr lang="vi-VN">
                <a:solidFill>
                  <a:schemeClr val="tx1"/>
                </a:solidFill>
                <a:latin typeface="Times New Roman"/>
                <a:cs typeface="Times New Roman"/>
              </a:rPr>
              <a:t> </a:t>
            </a:r>
            <a:r>
              <a:rPr lang="vi-VN" err="1">
                <a:solidFill>
                  <a:schemeClr val="tx1"/>
                </a:solidFill>
                <a:latin typeface="Times New Roman"/>
                <a:cs typeface="Times New Roman"/>
              </a:rPr>
              <a:t>hoại</a:t>
            </a:r>
            <a:r>
              <a:rPr lang="vi-VN">
                <a:solidFill>
                  <a:schemeClr val="tx1"/>
                </a:solidFill>
                <a:latin typeface="Times New Roman"/>
                <a:cs typeface="Times New Roman"/>
              </a:rPr>
              <a:t> </a:t>
            </a:r>
            <a:r>
              <a:rPr lang="vi-VN" err="1">
                <a:solidFill>
                  <a:schemeClr val="tx1"/>
                </a:solidFill>
                <a:latin typeface="Times New Roman"/>
                <a:cs typeface="Times New Roman"/>
              </a:rPr>
              <a:t>tử</a:t>
            </a:r>
            <a:endParaRPr lang="vi-VN">
              <a:solidFill>
                <a:schemeClr val="tx1"/>
              </a:solidFill>
              <a:latin typeface="Times New Roman"/>
              <a:cs typeface="Times New Roman"/>
            </a:endParaRPr>
          </a:p>
          <a:p>
            <a:pPr marL="305435" indent="-305435">
              <a:spcBef>
                <a:spcPts val="1000"/>
              </a:spcBef>
              <a:spcAft>
                <a:spcPts val="0"/>
              </a:spcAft>
              <a:buClr>
                <a:schemeClr val="dk1"/>
              </a:buClr>
              <a:buSzPts val="2000"/>
              <a:buFontTx/>
              <a:buChar char="-"/>
            </a:pPr>
            <a:r>
              <a:rPr lang="vi-VN">
                <a:solidFill>
                  <a:schemeClr val="tx1"/>
                </a:solidFill>
                <a:latin typeface="Times New Roman"/>
                <a:cs typeface="Times New Roman"/>
              </a:rPr>
              <a:t>29% nghe </a:t>
            </a:r>
            <a:r>
              <a:rPr lang="vi-VN" err="1">
                <a:solidFill>
                  <a:schemeClr val="tx1"/>
                </a:solidFill>
                <a:latin typeface="Times New Roman"/>
                <a:cs typeface="Times New Roman"/>
              </a:rPr>
              <a:t>được</a:t>
            </a:r>
            <a:r>
              <a:rPr lang="vi-VN">
                <a:solidFill>
                  <a:schemeClr val="tx1"/>
                </a:solidFill>
                <a:latin typeface="Times New Roman"/>
                <a:cs typeface="Times New Roman"/>
              </a:rPr>
              <a:t> </a:t>
            </a:r>
            <a:r>
              <a:rPr lang="vi-VN" err="1">
                <a:solidFill>
                  <a:schemeClr val="tx1"/>
                </a:solidFill>
                <a:latin typeface="Times New Roman"/>
                <a:cs typeface="Times New Roman"/>
              </a:rPr>
              <a:t>tiếng</a:t>
            </a:r>
            <a:r>
              <a:rPr lang="vi-VN">
                <a:solidFill>
                  <a:schemeClr val="tx1"/>
                </a:solidFill>
                <a:latin typeface="Times New Roman"/>
                <a:cs typeface="Times New Roman"/>
              </a:rPr>
              <a:t> </a:t>
            </a:r>
            <a:r>
              <a:rPr lang="vi-VN" err="1">
                <a:solidFill>
                  <a:schemeClr val="tx1"/>
                </a:solidFill>
                <a:latin typeface="Times New Roman"/>
                <a:cs typeface="Times New Roman"/>
              </a:rPr>
              <a:t>thổi</a:t>
            </a:r>
            <a:r>
              <a:rPr lang="vi-VN">
                <a:solidFill>
                  <a:schemeClr val="tx1"/>
                </a:solidFill>
                <a:latin typeface="Times New Roman"/>
                <a:cs typeface="Times New Roman"/>
              </a:rPr>
              <a:t> tâm thu ở u do </a:t>
            </a:r>
            <a:r>
              <a:rPr lang="vi-VN" err="1">
                <a:solidFill>
                  <a:schemeClr val="tx1"/>
                </a:solidFill>
                <a:latin typeface="Times New Roman"/>
                <a:cs typeface="Times New Roman"/>
              </a:rPr>
              <a:t>có</a:t>
            </a:r>
            <a:r>
              <a:rPr lang="vi-VN">
                <a:solidFill>
                  <a:schemeClr val="tx1"/>
                </a:solidFill>
                <a:latin typeface="Times New Roman"/>
                <a:cs typeface="Times New Roman"/>
              </a:rPr>
              <a:t> </a:t>
            </a:r>
            <a:r>
              <a:rPr lang="vi-VN" err="1">
                <a:solidFill>
                  <a:schemeClr val="tx1"/>
                </a:solidFill>
                <a:latin typeface="Times New Roman"/>
                <a:cs typeface="Times New Roman"/>
              </a:rPr>
              <a:t>nhiều</a:t>
            </a:r>
            <a:r>
              <a:rPr lang="vi-VN">
                <a:solidFill>
                  <a:schemeClr val="tx1"/>
                </a:solidFill>
                <a:latin typeface="Times New Roman"/>
                <a:cs typeface="Times New Roman"/>
              </a:rPr>
              <a:t> tăng </a:t>
            </a:r>
            <a:r>
              <a:rPr lang="vi-VN" err="1">
                <a:solidFill>
                  <a:schemeClr val="tx1"/>
                </a:solidFill>
                <a:latin typeface="Times New Roman"/>
                <a:cs typeface="Times New Roman"/>
              </a:rPr>
              <a:t>áp</a:t>
            </a:r>
            <a:r>
              <a:rPr lang="vi-VN">
                <a:solidFill>
                  <a:schemeClr val="tx1"/>
                </a:solidFill>
                <a:latin typeface="Times New Roman"/>
                <a:cs typeface="Times New Roman"/>
              </a:rPr>
              <a:t> </a:t>
            </a:r>
            <a:r>
              <a:rPr lang="vi-VN" err="1">
                <a:solidFill>
                  <a:schemeClr val="tx1"/>
                </a:solidFill>
                <a:latin typeface="Times New Roman"/>
                <a:cs typeface="Times New Roman"/>
              </a:rPr>
              <a:t>lực</a:t>
            </a:r>
            <a:r>
              <a:rPr lang="vi-VN">
                <a:solidFill>
                  <a:schemeClr val="tx1"/>
                </a:solidFill>
                <a:latin typeface="Times New Roman"/>
                <a:cs typeface="Times New Roman"/>
              </a:rPr>
              <a:t> </a:t>
            </a:r>
            <a:r>
              <a:rPr lang="vi-VN" err="1">
                <a:solidFill>
                  <a:schemeClr val="tx1"/>
                </a:solidFill>
                <a:latin typeface="Times New Roman"/>
                <a:cs typeface="Times New Roman"/>
              </a:rPr>
              <a:t>tĩnh</a:t>
            </a:r>
            <a:r>
              <a:rPr lang="vi-VN">
                <a:solidFill>
                  <a:schemeClr val="tx1"/>
                </a:solidFill>
                <a:latin typeface="Times New Roman"/>
                <a:cs typeface="Times New Roman"/>
              </a:rPr>
              <a:t> </a:t>
            </a:r>
            <a:r>
              <a:rPr lang="vi-VN" err="1">
                <a:solidFill>
                  <a:schemeClr val="tx1"/>
                </a:solidFill>
                <a:latin typeface="Times New Roman"/>
                <a:cs typeface="Times New Roman"/>
              </a:rPr>
              <a:t>mạch</a:t>
            </a:r>
            <a:r>
              <a:rPr lang="vi-VN">
                <a:solidFill>
                  <a:schemeClr val="tx1"/>
                </a:solidFill>
                <a:latin typeface="Times New Roman"/>
                <a:cs typeface="Times New Roman"/>
              </a:rPr>
              <a:t> </a:t>
            </a:r>
            <a:r>
              <a:rPr lang="vi-VN" err="1">
                <a:solidFill>
                  <a:schemeClr val="tx1"/>
                </a:solidFill>
                <a:latin typeface="Times New Roman"/>
                <a:cs typeface="Times New Roman"/>
              </a:rPr>
              <a:t>cửa</a:t>
            </a:r>
            <a:r>
              <a:rPr lang="vi-VN">
                <a:solidFill>
                  <a:schemeClr val="tx1"/>
                </a:solidFill>
                <a:latin typeface="Times New Roman"/>
                <a:cs typeface="Times New Roman"/>
              </a:rPr>
              <a:t> hay khi ăn </a:t>
            </a:r>
            <a:r>
              <a:rPr lang="vi-VN" err="1">
                <a:solidFill>
                  <a:schemeClr val="tx1"/>
                </a:solidFill>
                <a:latin typeface="Times New Roman"/>
                <a:cs typeface="Times New Roman"/>
              </a:rPr>
              <a:t>vào</a:t>
            </a:r>
            <a:r>
              <a:rPr lang="vi-VN">
                <a:solidFill>
                  <a:schemeClr val="tx1"/>
                </a:solidFill>
                <a:latin typeface="Times New Roman"/>
                <a:cs typeface="Times New Roman"/>
              </a:rPr>
              <a:t> </a:t>
            </a:r>
            <a:r>
              <a:rPr lang="vi-VN" err="1">
                <a:solidFill>
                  <a:schemeClr val="tx1"/>
                </a:solidFill>
                <a:latin typeface="Times New Roman"/>
                <a:cs typeface="Times New Roman"/>
              </a:rPr>
              <a:t>phúc</a:t>
            </a:r>
            <a:r>
              <a:rPr lang="vi-VN">
                <a:solidFill>
                  <a:schemeClr val="tx1"/>
                </a:solidFill>
                <a:latin typeface="Times New Roman"/>
                <a:cs typeface="Times New Roman"/>
              </a:rPr>
              <a:t> </a:t>
            </a:r>
            <a:r>
              <a:rPr lang="vi-VN" err="1">
                <a:solidFill>
                  <a:schemeClr val="tx1"/>
                </a:solidFill>
                <a:latin typeface="Times New Roman"/>
                <a:cs typeface="Times New Roman"/>
              </a:rPr>
              <a:t>mạc</a:t>
            </a:r>
            <a:r>
              <a:rPr lang="vi-VN">
                <a:solidFill>
                  <a:schemeClr val="tx1"/>
                </a:solidFill>
                <a:latin typeface="Times New Roman"/>
                <a:cs typeface="Times New Roman"/>
              </a:rPr>
              <a:t>.</a:t>
            </a:r>
          </a:p>
        </p:txBody>
      </p:sp>
      <p:sp>
        <p:nvSpPr>
          <p:cNvPr id="6" name="Rectangle 5"/>
          <p:cNvSpPr/>
          <p:nvPr/>
        </p:nvSpPr>
        <p:spPr>
          <a:xfrm>
            <a:off x="1127761" y="4585063"/>
            <a:ext cx="9126582" cy="17324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vi-VN">
                <a:solidFill>
                  <a:schemeClr val="tx1"/>
                </a:solidFill>
                <a:latin typeface="Times New Roman" panose="02020603050405020304" pitchFamily="18" charset="0"/>
                <a:cs typeface="Times New Roman" panose="02020603050405020304" pitchFamily="18" charset="0"/>
              </a:rPr>
              <a:t>Triệu chứng toàn thận:</a:t>
            </a:r>
          </a:p>
          <a:p>
            <a:pPr marL="285750" indent="-285750">
              <a:buFontTx/>
              <a:buChar char="-"/>
            </a:pPr>
            <a:r>
              <a:rPr lang="vi-VN">
                <a:solidFill>
                  <a:schemeClr val="tx1"/>
                </a:solidFill>
                <a:latin typeface="Times New Roman" panose="02020603050405020304" pitchFamily="18" charset="0"/>
                <a:cs typeface="Times New Roman" panose="02020603050405020304" pitchFamily="18" charset="0"/>
              </a:rPr>
              <a:t>Vàng da nhẹ gặp ở giai đoạn muộn, nguyên nhân chủ yếu do suy gan. Vàng da sớm trong trường hợp u gây tắc nghẽn đường mật hay ung thư tế bào ống mật</a:t>
            </a:r>
          </a:p>
          <a:p>
            <a:pPr marL="285750" indent="-285750">
              <a:buFontTx/>
              <a:buChar char="-"/>
            </a:pPr>
            <a:r>
              <a:rPr lang="vi-VN">
                <a:solidFill>
                  <a:schemeClr val="tx1"/>
                </a:solidFill>
                <a:latin typeface="Times New Roman" panose="02020603050405020304" pitchFamily="18" charset="0"/>
                <a:cs typeface="Times New Roman" panose="02020603050405020304" pitchFamily="18" charset="0"/>
              </a:rPr>
              <a:t>Thỉnh thoảng sốt nhẹ, có thể sốt cao khi khối u hoại tử, áp xe hóa.</a:t>
            </a:r>
            <a:endParaRPr lang="en-US">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9415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644647"/>
            <a:ext cx="11029616" cy="1013800"/>
          </a:xfrm>
        </p:spPr>
        <p:txBody>
          <a:bodyPr/>
          <a:lstStyle/>
          <a:p>
            <a:r>
              <a:rPr lang="vi-VN">
                <a:latin typeface="Times New Roman" panose="02020603050405020304" pitchFamily="18" charset="0"/>
                <a:cs typeface="Times New Roman" panose="02020603050405020304" pitchFamily="18" charset="0"/>
              </a:rPr>
              <a:t>TRIỆU CHỪNG lâm sàng</a:t>
            </a:r>
            <a:endParaRPr lang="en-US">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82477" y="1649946"/>
            <a:ext cx="7546040" cy="4697683"/>
          </a:xfrm>
        </p:spPr>
        <p:txBody>
          <a:bodyPr>
            <a:normAutofit/>
          </a:bodyPr>
          <a:lstStyle/>
          <a:p>
            <a:pPr marL="305435" indent="-305435">
              <a:lnSpc>
                <a:spcPct val="90000"/>
              </a:lnSpc>
              <a:spcBef>
                <a:spcPts val="0"/>
              </a:spcBef>
              <a:spcAft>
                <a:spcPts val="0"/>
              </a:spcAft>
              <a:buClr>
                <a:schemeClr val="dk1"/>
              </a:buClr>
              <a:buSzPts val="2200"/>
              <a:buFont typeface="Wingdings" pitchFamily="2" charset="2"/>
              <a:buChar char="v"/>
            </a:pPr>
            <a:endParaRPr lang="vi-VN">
              <a:solidFill>
                <a:schemeClr val="tx1"/>
              </a:solidFill>
              <a:latin typeface="Times New Roman" panose="02020603050405020304" pitchFamily="18" charset="0"/>
              <a:cs typeface="Times New Roman" panose="02020603050405020304" pitchFamily="18" charset="0"/>
            </a:endParaRPr>
          </a:p>
          <a:p>
            <a:pPr marL="0" lvl="0" indent="0">
              <a:lnSpc>
                <a:spcPct val="90000"/>
              </a:lnSpc>
              <a:spcBef>
                <a:spcPts val="0"/>
              </a:spcBef>
              <a:spcAft>
                <a:spcPts val="0"/>
              </a:spcAft>
              <a:buClr>
                <a:schemeClr val="dk1"/>
              </a:buClr>
              <a:buSzPts val="2200"/>
              <a:buNone/>
            </a:pPr>
            <a:endParaRPr lang="vi-VN">
              <a:solidFill>
                <a:schemeClr val="tx1"/>
              </a:solidFill>
              <a:latin typeface="Times New Roman" panose="02020603050405020304" pitchFamily="18" charset="0"/>
              <a:cs typeface="Times New Roman" panose="02020603050405020304" pitchFamily="18" charset="0"/>
            </a:endParaRPr>
          </a:p>
          <a:p>
            <a:pPr marL="305435" lvl="0" indent="-305435">
              <a:lnSpc>
                <a:spcPct val="90000"/>
              </a:lnSpc>
              <a:spcBef>
                <a:spcPts val="0"/>
              </a:spcBef>
              <a:spcAft>
                <a:spcPts val="0"/>
              </a:spcAft>
              <a:buClr>
                <a:schemeClr val="dk1"/>
              </a:buClr>
              <a:buSzPts val="2200"/>
              <a:buFont typeface="Wingdings" pitchFamily="2" charset="2"/>
              <a:buChar char="v"/>
            </a:pPr>
            <a:r>
              <a:rPr lang="vi-VN" err="1">
                <a:solidFill>
                  <a:schemeClr val="tx1"/>
                </a:solidFill>
                <a:latin typeface="Times New Roman"/>
                <a:cs typeface="Times New Roman"/>
              </a:rPr>
              <a:t>Tiền</a:t>
            </a:r>
            <a:r>
              <a:rPr lang="vi-VN">
                <a:solidFill>
                  <a:schemeClr val="tx1"/>
                </a:solidFill>
                <a:latin typeface="Times New Roman"/>
                <a:cs typeface="Times New Roman"/>
              </a:rPr>
              <a:t> căn </a:t>
            </a:r>
            <a:r>
              <a:rPr lang="vi-VN" err="1">
                <a:solidFill>
                  <a:schemeClr val="tx1"/>
                </a:solidFill>
                <a:latin typeface="Times New Roman"/>
                <a:cs typeface="Times New Roman"/>
              </a:rPr>
              <a:t>bệnh</a:t>
            </a:r>
            <a:r>
              <a:rPr lang="vi-VN">
                <a:solidFill>
                  <a:schemeClr val="tx1"/>
                </a:solidFill>
                <a:latin typeface="Times New Roman"/>
                <a:cs typeface="Times New Roman"/>
              </a:rPr>
              <a:t> </a:t>
            </a:r>
            <a:r>
              <a:rPr lang="vi-VN" err="1">
                <a:solidFill>
                  <a:schemeClr val="tx1"/>
                </a:solidFill>
                <a:latin typeface="Times New Roman"/>
                <a:cs typeface="Times New Roman"/>
              </a:rPr>
              <a:t>bản</a:t>
            </a:r>
            <a:r>
              <a:rPr lang="vi-VN">
                <a:solidFill>
                  <a:schemeClr val="tx1"/>
                </a:solidFill>
                <a:latin typeface="Times New Roman"/>
                <a:cs typeface="Times New Roman"/>
              </a:rPr>
              <a:t> thân</a:t>
            </a:r>
          </a:p>
          <a:p>
            <a:pPr marL="0" lvl="0" indent="0">
              <a:lnSpc>
                <a:spcPct val="90000"/>
              </a:lnSpc>
              <a:spcBef>
                <a:spcPts val="0"/>
              </a:spcBef>
              <a:spcAft>
                <a:spcPts val="0"/>
              </a:spcAft>
              <a:buClr>
                <a:schemeClr val="dk1"/>
              </a:buClr>
              <a:buSzPts val="2200"/>
              <a:buNone/>
            </a:pPr>
            <a:endParaRPr lang="vi-VN">
              <a:solidFill>
                <a:schemeClr val="tx1"/>
              </a:solidFill>
              <a:latin typeface="Times New Roman" panose="02020603050405020304" pitchFamily="18" charset="0"/>
              <a:cs typeface="Times New Roman" panose="02020603050405020304" pitchFamily="18" charset="0"/>
            </a:endParaRPr>
          </a:p>
          <a:p>
            <a:pPr marL="305435" lvl="0" indent="-305435">
              <a:lnSpc>
                <a:spcPct val="90000"/>
              </a:lnSpc>
              <a:spcBef>
                <a:spcPts val="0"/>
              </a:spcBef>
              <a:spcAft>
                <a:spcPts val="0"/>
              </a:spcAft>
              <a:buClr>
                <a:schemeClr val="dk1"/>
              </a:buClr>
              <a:buSzPts val="2200"/>
              <a:buFont typeface="Arial" panose="020B0604020202020204" pitchFamily="34" charset="0"/>
              <a:buChar char="•"/>
            </a:pPr>
            <a:r>
              <a:rPr lang="vi-VN">
                <a:solidFill>
                  <a:schemeClr val="tx1"/>
                </a:solidFill>
                <a:latin typeface="Times New Roman"/>
                <a:cs typeface="Times New Roman"/>
              </a:rPr>
              <a:t>Viêm gan B, C</a:t>
            </a:r>
          </a:p>
          <a:p>
            <a:pPr marL="305435" lvl="0" indent="-305435">
              <a:lnSpc>
                <a:spcPct val="90000"/>
              </a:lnSpc>
              <a:spcBef>
                <a:spcPts val="1000"/>
              </a:spcBef>
              <a:spcAft>
                <a:spcPts val="0"/>
              </a:spcAft>
              <a:buClr>
                <a:schemeClr val="dk1"/>
              </a:buClr>
              <a:buSzPts val="2200"/>
              <a:buFont typeface="Arial" panose="020B0604020202020204" pitchFamily="34" charset="0"/>
              <a:buChar char="•"/>
            </a:pPr>
            <a:r>
              <a:rPr lang="vi-VN" err="1">
                <a:solidFill>
                  <a:schemeClr val="tx1"/>
                </a:solidFill>
                <a:latin typeface="Times New Roman"/>
                <a:cs typeface="Times New Roman"/>
              </a:rPr>
              <a:t>Sử</a:t>
            </a:r>
            <a:r>
              <a:rPr lang="vi-VN">
                <a:solidFill>
                  <a:schemeClr val="tx1"/>
                </a:solidFill>
                <a:latin typeface="Times New Roman"/>
                <a:cs typeface="Times New Roman"/>
              </a:rPr>
              <a:t> </a:t>
            </a:r>
            <a:r>
              <a:rPr lang="vi-VN" err="1">
                <a:solidFill>
                  <a:schemeClr val="tx1"/>
                </a:solidFill>
                <a:latin typeface="Times New Roman"/>
                <a:cs typeface="Times New Roman"/>
              </a:rPr>
              <a:t>dụng</a:t>
            </a:r>
            <a:r>
              <a:rPr lang="vi-VN">
                <a:solidFill>
                  <a:schemeClr val="tx1"/>
                </a:solidFill>
                <a:latin typeface="Times New Roman"/>
                <a:cs typeface="Times New Roman"/>
              </a:rPr>
              <a:t> </a:t>
            </a:r>
            <a:r>
              <a:rPr lang="vi-VN" err="1">
                <a:solidFill>
                  <a:schemeClr val="tx1"/>
                </a:solidFill>
                <a:latin typeface="Times New Roman"/>
                <a:cs typeface="Times New Roman"/>
              </a:rPr>
              <a:t>thức</a:t>
            </a:r>
            <a:r>
              <a:rPr lang="vi-VN">
                <a:solidFill>
                  <a:schemeClr val="tx1"/>
                </a:solidFill>
                <a:latin typeface="Times New Roman"/>
                <a:cs typeface="Times New Roman"/>
              </a:rPr>
              <a:t> </a:t>
            </a:r>
            <a:r>
              <a:rPr lang="vi-VN" err="1">
                <a:solidFill>
                  <a:schemeClr val="tx1"/>
                </a:solidFill>
                <a:latin typeface="Times New Roman"/>
                <a:cs typeface="Times New Roman"/>
              </a:rPr>
              <a:t>uống</a:t>
            </a:r>
            <a:r>
              <a:rPr lang="vi-VN">
                <a:solidFill>
                  <a:schemeClr val="tx1"/>
                </a:solidFill>
                <a:latin typeface="Times New Roman"/>
                <a:cs typeface="Times New Roman"/>
              </a:rPr>
              <a:t> </a:t>
            </a:r>
            <a:r>
              <a:rPr lang="vi-VN" err="1">
                <a:solidFill>
                  <a:schemeClr val="tx1"/>
                </a:solidFill>
                <a:latin typeface="Times New Roman"/>
                <a:cs typeface="Times New Roman"/>
              </a:rPr>
              <a:t>có</a:t>
            </a:r>
            <a:r>
              <a:rPr lang="vi-VN">
                <a:solidFill>
                  <a:schemeClr val="tx1"/>
                </a:solidFill>
                <a:latin typeface="Times New Roman"/>
                <a:cs typeface="Times New Roman"/>
              </a:rPr>
              <a:t> </a:t>
            </a:r>
            <a:r>
              <a:rPr lang="vi-VN" err="1">
                <a:solidFill>
                  <a:schemeClr val="tx1"/>
                </a:solidFill>
                <a:latin typeface="Times New Roman"/>
                <a:cs typeface="Times New Roman"/>
              </a:rPr>
              <a:t>cồn</a:t>
            </a:r>
          </a:p>
          <a:p>
            <a:pPr marL="305435" lvl="0" indent="-305435">
              <a:lnSpc>
                <a:spcPct val="90000"/>
              </a:lnSpc>
              <a:spcBef>
                <a:spcPts val="1000"/>
              </a:spcBef>
              <a:spcAft>
                <a:spcPts val="0"/>
              </a:spcAft>
              <a:buClr>
                <a:schemeClr val="dk1"/>
              </a:buClr>
              <a:buSzPts val="2200"/>
              <a:buFont typeface="Arial" panose="020B0604020202020204" pitchFamily="34" charset="0"/>
              <a:buChar char="•"/>
            </a:pPr>
            <a:r>
              <a:rPr lang="vi-VN" err="1">
                <a:solidFill>
                  <a:schemeClr val="tx1"/>
                </a:solidFill>
                <a:latin typeface="Times New Roman"/>
                <a:cs typeface="Times New Roman"/>
              </a:rPr>
              <a:t>Tiếp</a:t>
            </a:r>
            <a:r>
              <a:rPr lang="vi-VN">
                <a:solidFill>
                  <a:schemeClr val="tx1"/>
                </a:solidFill>
                <a:latin typeface="Times New Roman"/>
                <a:cs typeface="Times New Roman"/>
              </a:rPr>
              <a:t> </a:t>
            </a:r>
            <a:r>
              <a:rPr lang="vi-VN" err="1">
                <a:solidFill>
                  <a:schemeClr val="tx1"/>
                </a:solidFill>
                <a:latin typeface="Times New Roman"/>
                <a:cs typeface="Times New Roman"/>
              </a:rPr>
              <a:t>xúc</a:t>
            </a:r>
            <a:r>
              <a:rPr lang="vi-VN">
                <a:solidFill>
                  <a:schemeClr val="tx1"/>
                </a:solidFill>
                <a:latin typeface="Times New Roman"/>
                <a:cs typeface="Times New Roman"/>
              </a:rPr>
              <a:t> </a:t>
            </a:r>
            <a:r>
              <a:rPr lang="vi-VN" err="1">
                <a:solidFill>
                  <a:schemeClr val="tx1"/>
                </a:solidFill>
                <a:latin typeface="Times New Roman"/>
                <a:cs typeface="Times New Roman"/>
              </a:rPr>
              <a:t>độc</a:t>
            </a:r>
            <a:r>
              <a:rPr lang="vi-VN">
                <a:solidFill>
                  <a:schemeClr val="tx1"/>
                </a:solidFill>
                <a:latin typeface="Times New Roman"/>
                <a:cs typeface="Times New Roman"/>
              </a:rPr>
              <a:t> </a:t>
            </a:r>
            <a:r>
              <a:rPr lang="vi-VN" err="1">
                <a:solidFill>
                  <a:schemeClr val="tx1"/>
                </a:solidFill>
                <a:latin typeface="Times New Roman"/>
                <a:cs typeface="Times New Roman"/>
              </a:rPr>
              <a:t>chất</a:t>
            </a:r>
            <a:r>
              <a:rPr lang="vi-VN">
                <a:solidFill>
                  <a:schemeClr val="tx1"/>
                </a:solidFill>
                <a:latin typeface="Times New Roman"/>
                <a:cs typeface="Times New Roman"/>
              </a:rPr>
              <a:t>, </a:t>
            </a:r>
            <a:r>
              <a:rPr lang="vi-VN" err="1">
                <a:solidFill>
                  <a:schemeClr val="tx1"/>
                </a:solidFill>
                <a:latin typeface="Times New Roman"/>
                <a:cs typeface="Times New Roman"/>
              </a:rPr>
              <a:t>hóa</a:t>
            </a:r>
            <a:r>
              <a:rPr lang="vi-VN">
                <a:solidFill>
                  <a:schemeClr val="tx1"/>
                </a:solidFill>
                <a:latin typeface="Times New Roman"/>
                <a:cs typeface="Times New Roman"/>
              </a:rPr>
              <a:t> </a:t>
            </a:r>
            <a:r>
              <a:rPr lang="vi-VN" err="1">
                <a:solidFill>
                  <a:schemeClr val="tx1"/>
                </a:solidFill>
                <a:latin typeface="Times New Roman"/>
                <a:cs typeface="Times New Roman"/>
              </a:rPr>
              <a:t>chất</a:t>
            </a:r>
          </a:p>
          <a:p>
            <a:pPr marL="305435" lvl="0" indent="-305435">
              <a:lnSpc>
                <a:spcPct val="90000"/>
              </a:lnSpc>
              <a:spcBef>
                <a:spcPts val="1000"/>
              </a:spcBef>
              <a:spcAft>
                <a:spcPts val="0"/>
              </a:spcAft>
              <a:buClr>
                <a:schemeClr val="dk1"/>
              </a:buClr>
              <a:buSzPts val="2200"/>
              <a:buFont typeface="Arial" panose="020B0604020202020204" pitchFamily="34" charset="0"/>
              <a:buChar char="•"/>
            </a:pPr>
            <a:r>
              <a:rPr lang="vi-VN" sz="1800" b="0" i="0" kern="1200" err="1">
                <a:solidFill>
                  <a:schemeClr val="tx1"/>
                </a:solidFill>
                <a:effectLst/>
                <a:latin typeface="Times New Roman"/>
                <a:cs typeface="Times New Roman"/>
              </a:rPr>
              <a:t>truyền</a:t>
            </a:r>
            <a:r>
              <a:rPr lang="vi-VN" sz="1800" b="0" i="0" kern="1200">
                <a:solidFill>
                  <a:schemeClr val="tx1"/>
                </a:solidFill>
                <a:effectLst/>
                <a:latin typeface="Times New Roman"/>
                <a:cs typeface="Times New Roman"/>
              </a:rPr>
              <a:t> </a:t>
            </a:r>
            <a:r>
              <a:rPr lang="vi-VN" sz="1800" b="0" i="0" kern="1200" err="1">
                <a:solidFill>
                  <a:schemeClr val="tx1"/>
                </a:solidFill>
                <a:effectLst/>
                <a:latin typeface="Times New Roman"/>
                <a:cs typeface="Times New Roman"/>
              </a:rPr>
              <a:t>máu</a:t>
            </a:r>
            <a:r>
              <a:rPr lang="vi-VN" sz="1800" b="0" i="0" kern="1200">
                <a:solidFill>
                  <a:schemeClr val="tx1"/>
                </a:solidFill>
                <a:effectLst/>
                <a:latin typeface="Times New Roman"/>
                <a:cs typeface="Times New Roman"/>
              </a:rPr>
              <a:t> hay </a:t>
            </a:r>
            <a:r>
              <a:rPr lang="vi-VN" sz="1800" b="0" i="0" kern="1200" err="1">
                <a:solidFill>
                  <a:schemeClr val="tx1"/>
                </a:solidFill>
                <a:effectLst/>
                <a:latin typeface="Times New Roman"/>
                <a:cs typeface="Times New Roman"/>
              </a:rPr>
              <a:t>từng</a:t>
            </a:r>
            <a:r>
              <a:rPr lang="vi-VN" sz="1800" b="0" i="0" kern="1200">
                <a:solidFill>
                  <a:schemeClr val="tx1"/>
                </a:solidFill>
                <a:effectLst/>
                <a:latin typeface="Times New Roman"/>
                <a:cs typeface="Times New Roman"/>
              </a:rPr>
              <a:t> </a:t>
            </a:r>
            <a:r>
              <a:rPr lang="vi-VN" sz="1800" b="0" i="0" kern="1200" err="1">
                <a:solidFill>
                  <a:schemeClr val="tx1"/>
                </a:solidFill>
                <a:effectLst/>
                <a:latin typeface="Times New Roman"/>
                <a:cs typeface="Times New Roman"/>
              </a:rPr>
              <a:t>sử</a:t>
            </a:r>
            <a:r>
              <a:rPr lang="vi-VN" sz="1800" b="0" i="0" kern="1200">
                <a:solidFill>
                  <a:schemeClr val="tx1"/>
                </a:solidFill>
                <a:effectLst/>
                <a:latin typeface="Times New Roman"/>
                <a:cs typeface="Times New Roman"/>
              </a:rPr>
              <a:t> </a:t>
            </a:r>
            <a:r>
              <a:rPr lang="vi-VN" sz="1800" b="0" i="0" kern="1200" err="1">
                <a:solidFill>
                  <a:schemeClr val="tx1"/>
                </a:solidFill>
                <a:effectLst/>
                <a:latin typeface="Times New Roman"/>
                <a:cs typeface="Times New Roman"/>
              </a:rPr>
              <a:t>dụng</a:t>
            </a:r>
            <a:r>
              <a:rPr lang="vi-VN" sz="1800" b="0" i="0" kern="1200">
                <a:solidFill>
                  <a:schemeClr val="tx1"/>
                </a:solidFill>
                <a:effectLst/>
                <a:latin typeface="Times New Roman"/>
                <a:cs typeface="Times New Roman"/>
              </a:rPr>
              <a:t> kim tiêm chung </a:t>
            </a:r>
            <a:r>
              <a:rPr lang="vi-VN" sz="1800" b="0" i="0" kern="1200" err="1">
                <a:solidFill>
                  <a:schemeClr val="tx1"/>
                </a:solidFill>
                <a:effectLst/>
                <a:latin typeface="Times New Roman"/>
                <a:cs typeface="Times New Roman"/>
              </a:rPr>
              <a:t>với</a:t>
            </a:r>
            <a:r>
              <a:rPr lang="vi-VN" sz="1800" b="0" i="0" kern="1200">
                <a:solidFill>
                  <a:schemeClr val="tx1"/>
                </a:solidFill>
                <a:effectLst/>
                <a:latin typeface="Times New Roman"/>
                <a:cs typeface="Times New Roman"/>
              </a:rPr>
              <a:t> </a:t>
            </a:r>
            <a:r>
              <a:rPr lang="vi-VN" sz="1800" b="0" i="0" kern="1200" err="1">
                <a:solidFill>
                  <a:schemeClr val="tx1"/>
                </a:solidFill>
                <a:effectLst/>
                <a:latin typeface="Times New Roman"/>
                <a:cs typeface="Times New Roman"/>
              </a:rPr>
              <a:t>người</a:t>
            </a:r>
            <a:r>
              <a:rPr lang="vi-VN" sz="1800" b="0" i="0" kern="1200">
                <a:solidFill>
                  <a:schemeClr val="tx1"/>
                </a:solidFill>
                <a:effectLst/>
                <a:latin typeface="Times New Roman"/>
                <a:cs typeface="Times New Roman"/>
              </a:rPr>
              <a:t> </a:t>
            </a:r>
            <a:r>
              <a:rPr lang="vi-VN" sz="1800" b="0" i="0" kern="1200" err="1">
                <a:solidFill>
                  <a:schemeClr val="tx1"/>
                </a:solidFill>
                <a:effectLst/>
                <a:latin typeface="Times New Roman"/>
                <a:cs typeface="Times New Roman"/>
              </a:rPr>
              <a:t>khác</a:t>
            </a:r>
            <a:endParaRPr lang="vi-VN" err="1">
              <a:solidFill>
                <a:schemeClr val="tx1"/>
              </a:solidFill>
              <a:latin typeface="Times New Roman"/>
              <a:cs typeface="Times New Roman"/>
            </a:endParaRPr>
          </a:p>
          <a:p>
            <a:pPr marL="305435" lvl="0" indent="-305435">
              <a:lnSpc>
                <a:spcPct val="90000"/>
              </a:lnSpc>
              <a:spcBef>
                <a:spcPts val="1000"/>
              </a:spcBef>
              <a:spcAft>
                <a:spcPts val="0"/>
              </a:spcAft>
              <a:buClr>
                <a:schemeClr val="dk1"/>
              </a:buClr>
              <a:buSzPts val="2200"/>
              <a:buFont typeface="Arial" panose="020B0604020202020204" pitchFamily="34" charset="0"/>
              <a:buChar char="•"/>
            </a:pPr>
            <a:r>
              <a:rPr lang="vi-VN" err="1">
                <a:solidFill>
                  <a:schemeClr val="tx1"/>
                </a:solidFill>
                <a:latin typeface="Times New Roman"/>
                <a:cs typeface="Times New Roman"/>
              </a:rPr>
              <a:t>Thói</a:t>
            </a:r>
            <a:r>
              <a:rPr lang="vi-VN">
                <a:solidFill>
                  <a:schemeClr val="tx1"/>
                </a:solidFill>
                <a:latin typeface="Times New Roman"/>
                <a:cs typeface="Times New Roman"/>
              </a:rPr>
              <a:t> quen ăn </a:t>
            </a:r>
            <a:r>
              <a:rPr lang="vi-VN" err="1">
                <a:solidFill>
                  <a:schemeClr val="tx1"/>
                </a:solidFill>
                <a:latin typeface="Times New Roman"/>
                <a:cs typeface="Times New Roman"/>
              </a:rPr>
              <a:t>uống</a:t>
            </a:r>
          </a:p>
          <a:p>
            <a:pPr marL="305435" indent="-305435">
              <a:lnSpc>
                <a:spcPct val="90000"/>
              </a:lnSpc>
              <a:spcBef>
                <a:spcPts val="1000"/>
              </a:spcBef>
              <a:spcAft>
                <a:spcPts val="0"/>
              </a:spcAft>
              <a:buClr>
                <a:schemeClr val="dk1"/>
              </a:buClr>
              <a:buSzPts val="2200"/>
              <a:buFont typeface="Arial" panose="020B0604020202020204" pitchFamily="34" charset="0"/>
              <a:buChar char="•"/>
            </a:pPr>
            <a:r>
              <a:rPr lang="vi-VN" err="1">
                <a:solidFill>
                  <a:schemeClr val="tx1"/>
                </a:solidFill>
                <a:latin typeface="Times New Roman"/>
                <a:cs typeface="Times New Roman"/>
              </a:rPr>
              <a:t>Hút</a:t>
            </a:r>
            <a:r>
              <a:rPr lang="vi-VN">
                <a:solidFill>
                  <a:schemeClr val="tx1"/>
                </a:solidFill>
                <a:latin typeface="Times New Roman"/>
                <a:cs typeface="Times New Roman"/>
              </a:rPr>
              <a:t> </a:t>
            </a:r>
            <a:r>
              <a:rPr lang="vi-VN" err="1">
                <a:solidFill>
                  <a:schemeClr val="tx1"/>
                </a:solidFill>
                <a:latin typeface="Times New Roman"/>
                <a:cs typeface="Times New Roman"/>
              </a:rPr>
              <a:t>thuốc</a:t>
            </a:r>
            <a:r>
              <a:rPr lang="vi-VN">
                <a:solidFill>
                  <a:schemeClr val="tx1"/>
                </a:solidFill>
                <a:latin typeface="Times New Roman"/>
                <a:cs typeface="Times New Roman"/>
              </a:rPr>
              <a:t> </a:t>
            </a:r>
            <a:r>
              <a:rPr lang="vi-VN" err="1">
                <a:solidFill>
                  <a:schemeClr val="tx1"/>
                </a:solidFill>
                <a:latin typeface="Times New Roman"/>
                <a:cs typeface="Times New Roman"/>
              </a:rPr>
              <a:t>lá</a:t>
            </a:r>
            <a:endParaRPr lang="vi-VN">
              <a:solidFill>
                <a:schemeClr val="tx1"/>
              </a:solidFill>
              <a:latin typeface="Times New Roman"/>
              <a:cs typeface="Times New Roman"/>
            </a:endParaRPr>
          </a:p>
          <a:p>
            <a:pPr marL="305435" indent="-305435">
              <a:lnSpc>
                <a:spcPct val="90000"/>
              </a:lnSpc>
              <a:spcBef>
                <a:spcPts val="1000"/>
              </a:spcBef>
              <a:spcAft>
                <a:spcPts val="0"/>
              </a:spcAft>
              <a:buClr>
                <a:srgbClr val="000000"/>
              </a:buClr>
              <a:buSzPts val="2200"/>
              <a:buFont typeface="Arial" panose="020B0604020202020204" pitchFamily="34" charset="0"/>
              <a:buChar char="•"/>
            </a:pPr>
            <a:r>
              <a:rPr lang="vi-VN" err="1">
                <a:solidFill>
                  <a:schemeClr val="tx1"/>
                </a:solidFill>
                <a:latin typeface="Times New Roman"/>
                <a:cs typeface="Times New Roman"/>
              </a:rPr>
              <a:t>Bệnh</a:t>
            </a:r>
            <a:r>
              <a:rPr lang="vi-VN">
                <a:solidFill>
                  <a:schemeClr val="tx1"/>
                </a:solidFill>
                <a:latin typeface="Times New Roman"/>
                <a:cs typeface="Times New Roman"/>
              </a:rPr>
              <a:t> </a:t>
            </a:r>
            <a:r>
              <a:rPr lang="vi-VN" err="1">
                <a:solidFill>
                  <a:schemeClr val="tx1"/>
                </a:solidFill>
                <a:latin typeface="Times New Roman"/>
                <a:cs typeface="Times New Roman"/>
              </a:rPr>
              <a:t>lý</a:t>
            </a:r>
            <a:r>
              <a:rPr lang="vi-VN">
                <a:solidFill>
                  <a:schemeClr val="tx1"/>
                </a:solidFill>
                <a:latin typeface="Times New Roman"/>
                <a:cs typeface="Times New Roman"/>
              </a:rPr>
              <a:t> đi </a:t>
            </a:r>
            <a:r>
              <a:rPr lang="vi-VN" err="1">
                <a:solidFill>
                  <a:schemeClr val="tx1"/>
                </a:solidFill>
                <a:latin typeface="Times New Roman"/>
                <a:cs typeface="Times New Roman"/>
              </a:rPr>
              <a:t>kèm</a:t>
            </a:r>
            <a:r>
              <a:rPr lang="vi-VN">
                <a:solidFill>
                  <a:schemeClr val="tx1"/>
                </a:solidFill>
                <a:latin typeface="Times New Roman"/>
                <a:cs typeface="Times New Roman"/>
              </a:rPr>
              <a:t>: viêm gan, xơ gan, gan </a:t>
            </a:r>
            <a:r>
              <a:rPr lang="vi-VN" err="1">
                <a:solidFill>
                  <a:schemeClr val="tx1"/>
                </a:solidFill>
                <a:latin typeface="Times New Roman"/>
                <a:cs typeface="Times New Roman"/>
              </a:rPr>
              <a:t>nhiễm</a:t>
            </a:r>
            <a:r>
              <a:rPr lang="vi-VN">
                <a:solidFill>
                  <a:schemeClr val="tx1"/>
                </a:solidFill>
                <a:latin typeface="Times New Roman"/>
                <a:cs typeface="Times New Roman"/>
              </a:rPr>
              <a:t> </a:t>
            </a:r>
            <a:r>
              <a:rPr lang="vi-VN" err="1">
                <a:solidFill>
                  <a:schemeClr val="tx1"/>
                </a:solidFill>
                <a:latin typeface="Times New Roman"/>
                <a:cs typeface="Times New Roman"/>
              </a:rPr>
              <a:t>mỡ</a:t>
            </a:r>
            <a:r>
              <a:rPr lang="vi-VN">
                <a:solidFill>
                  <a:schemeClr val="tx1"/>
                </a:solidFill>
                <a:latin typeface="Times New Roman"/>
                <a:cs typeface="Times New Roman"/>
              </a:rPr>
              <a:t>, </a:t>
            </a:r>
            <a:r>
              <a:rPr lang="vi-VN" err="1">
                <a:solidFill>
                  <a:schemeClr val="tx1"/>
                </a:solidFill>
                <a:latin typeface="Times New Roman"/>
                <a:cs typeface="Times New Roman"/>
              </a:rPr>
              <a:t>đái</a:t>
            </a:r>
            <a:r>
              <a:rPr lang="vi-VN">
                <a:solidFill>
                  <a:schemeClr val="tx1"/>
                </a:solidFill>
                <a:latin typeface="Times New Roman"/>
                <a:cs typeface="Times New Roman"/>
              </a:rPr>
              <a:t> </a:t>
            </a:r>
            <a:r>
              <a:rPr lang="vi-VN" err="1">
                <a:solidFill>
                  <a:schemeClr val="tx1"/>
                </a:solidFill>
                <a:latin typeface="Times New Roman"/>
                <a:cs typeface="Times New Roman"/>
              </a:rPr>
              <a:t>tháo</a:t>
            </a:r>
            <a:r>
              <a:rPr lang="vi-VN">
                <a:solidFill>
                  <a:schemeClr val="tx1"/>
                </a:solidFill>
                <a:latin typeface="Times New Roman"/>
                <a:cs typeface="Times New Roman"/>
              </a:rPr>
              <a:t> </a:t>
            </a:r>
            <a:r>
              <a:rPr lang="vi-VN" err="1">
                <a:solidFill>
                  <a:schemeClr val="tx1"/>
                </a:solidFill>
                <a:latin typeface="Times New Roman"/>
                <a:cs typeface="Times New Roman"/>
              </a:rPr>
              <a:t>dường</a:t>
            </a:r>
            <a:r>
              <a:rPr lang="vi-VN">
                <a:solidFill>
                  <a:schemeClr val="tx1"/>
                </a:solidFill>
                <a:latin typeface="Times New Roman"/>
                <a:cs typeface="Times New Roman"/>
              </a:rPr>
              <a:t>, ung thư.</a:t>
            </a:r>
          </a:p>
          <a:p>
            <a:pPr marL="305435" indent="-305435">
              <a:lnSpc>
                <a:spcPct val="90000"/>
              </a:lnSpc>
              <a:spcBef>
                <a:spcPts val="1000"/>
              </a:spcBef>
              <a:spcAft>
                <a:spcPts val="0"/>
              </a:spcAft>
              <a:buClr>
                <a:schemeClr val="dk1"/>
              </a:buClr>
              <a:buSzPts val="2200"/>
              <a:buFont typeface="Wingdings" panose="05000000000000000000" pitchFamily="2" charset="2"/>
              <a:buChar char="v"/>
            </a:pPr>
            <a:r>
              <a:rPr lang="vi-VN" err="1">
                <a:solidFill>
                  <a:schemeClr val="tx1"/>
                </a:solidFill>
                <a:latin typeface="Times New Roman"/>
                <a:cs typeface="Times New Roman"/>
              </a:rPr>
              <a:t>Tiền</a:t>
            </a:r>
            <a:r>
              <a:rPr lang="vi-VN">
                <a:solidFill>
                  <a:schemeClr val="tx1"/>
                </a:solidFill>
                <a:latin typeface="Times New Roman"/>
                <a:cs typeface="Times New Roman"/>
              </a:rPr>
              <a:t> căn gia </a:t>
            </a:r>
            <a:r>
              <a:rPr lang="vi-VN" err="1">
                <a:solidFill>
                  <a:schemeClr val="tx1"/>
                </a:solidFill>
                <a:latin typeface="Times New Roman"/>
                <a:cs typeface="Times New Roman"/>
              </a:rPr>
              <a:t>đình</a:t>
            </a:r>
            <a:r>
              <a:rPr lang="vi-VN">
                <a:solidFill>
                  <a:schemeClr val="tx1"/>
                </a:solidFill>
                <a:latin typeface="Times New Roman"/>
                <a:cs typeface="Times New Roman"/>
              </a:rPr>
              <a:t> </a:t>
            </a:r>
            <a:r>
              <a:rPr lang="vi-VN" err="1">
                <a:solidFill>
                  <a:schemeClr val="tx1"/>
                </a:solidFill>
                <a:latin typeface="Times New Roman"/>
                <a:cs typeface="Times New Roman"/>
              </a:rPr>
              <a:t>về</a:t>
            </a:r>
            <a:r>
              <a:rPr lang="vi-VN">
                <a:solidFill>
                  <a:schemeClr val="tx1"/>
                </a:solidFill>
                <a:latin typeface="Times New Roman"/>
                <a:cs typeface="Times New Roman"/>
              </a:rPr>
              <a:t> viêm gan B, C, ung thư gan,..</a:t>
            </a:r>
          </a:p>
          <a:p>
            <a:pPr marL="0" lvl="0" indent="0">
              <a:lnSpc>
                <a:spcPct val="90000"/>
              </a:lnSpc>
              <a:spcBef>
                <a:spcPts val="1000"/>
              </a:spcBef>
              <a:spcAft>
                <a:spcPts val="0"/>
              </a:spcAft>
              <a:buClr>
                <a:schemeClr val="dk1"/>
              </a:buClr>
              <a:buSzPts val="2200"/>
              <a:buNone/>
            </a:pPr>
            <a:endParaRPr lang="vi-VN">
              <a:solidFill>
                <a:schemeClr val="tx1"/>
              </a:solidFill>
              <a:latin typeface="Times New Roman" panose="02020603050405020304" pitchFamily="18" charset="0"/>
              <a:cs typeface="Times New Roman" panose="02020603050405020304" pitchFamily="18" charset="0"/>
            </a:endParaRPr>
          </a:p>
        </p:txBody>
      </p:sp>
      <p:sp>
        <p:nvSpPr>
          <p:cNvPr id="4" name="Content Placeholder 2"/>
          <p:cNvSpPr txBox="1">
            <a:spLocks/>
          </p:cNvSpPr>
          <p:nvPr/>
        </p:nvSpPr>
        <p:spPr>
          <a:xfrm>
            <a:off x="7774536" y="1924183"/>
            <a:ext cx="4355661" cy="2825521"/>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nSpc>
                <a:spcPct val="90000"/>
              </a:lnSpc>
              <a:spcBef>
                <a:spcPts val="0"/>
              </a:spcBef>
              <a:spcAft>
                <a:spcPts val="0"/>
              </a:spcAft>
              <a:buClr>
                <a:schemeClr val="dk1"/>
              </a:buClr>
              <a:buSzPts val="2200"/>
              <a:buNone/>
            </a:pPr>
            <a:endParaRPr lang="vi-VN">
              <a:solidFill>
                <a:schemeClr val="tx1"/>
              </a:solidFill>
              <a:latin typeface="Times New Roman" panose="02020603050405020304" pitchFamily="18" charset="0"/>
              <a:cs typeface="Times New Roman" panose="02020603050405020304" pitchFamily="18" charset="0"/>
            </a:endParaRPr>
          </a:p>
          <a:p>
            <a:pPr marL="0" indent="0">
              <a:lnSpc>
                <a:spcPct val="90000"/>
              </a:lnSpc>
              <a:spcBef>
                <a:spcPts val="0"/>
              </a:spcBef>
              <a:spcAft>
                <a:spcPts val="0"/>
              </a:spcAft>
              <a:buClr>
                <a:schemeClr val="dk1"/>
              </a:buClr>
              <a:buSzPts val="2200"/>
              <a:buFont typeface="Wingdings 2" panose="05020102010507070707" pitchFamily="18" charset="2"/>
              <a:buNone/>
            </a:pPr>
            <a:endParaRPr lang="vi-VN">
              <a:solidFill>
                <a:schemeClr val="tx1"/>
              </a:solidFill>
              <a:latin typeface="Times New Roman" panose="02020603050405020304" pitchFamily="18" charset="0"/>
              <a:cs typeface="Times New Roman" panose="02020603050405020304" pitchFamily="18" charset="0"/>
            </a:endParaRPr>
          </a:p>
          <a:p>
            <a:pPr marL="305435" lvl="0" indent="-305435">
              <a:spcBef>
                <a:spcPts val="1000"/>
              </a:spcBef>
              <a:spcAft>
                <a:spcPts val="0"/>
              </a:spcAft>
              <a:buClr>
                <a:schemeClr val="dk1"/>
              </a:buClr>
              <a:buSzPts val="2000"/>
              <a:buFont typeface="Symbol" panose="05050102010706020507" pitchFamily="18" charset="2"/>
              <a:buChar char="Þ"/>
            </a:pPr>
            <a:r>
              <a:rPr lang="vi-VN" err="1">
                <a:solidFill>
                  <a:schemeClr val="tx1"/>
                </a:solidFill>
                <a:latin typeface="Times New Roman"/>
                <a:cs typeface="Times New Roman"/>
              </a:rPr>
              <a:t>Lý</a:t>
            </a:r>
            <a:r>
              <a:rPr lang="vi-VN">
                <a:solidFill>
                  <a:schemeClr val="tx1"/>
                </a:solidFill>
                <a:latin typeface="Times New Roman"/>
                <a:cs typeface="Times New Roman"/>
              </a:rPr>
              <a:t> do </a:t>
            </a:r>
            <a:r>
              <a:rPr lang="vi-VN" err="1">
                <a:solidFill>
                  <a:schemeClr val="tx1"/>
                </a:solidFill>
                <a:latin typeface="Times New Roman"/>
                <a:cs typeface="Times New Roman"/>
              </a:rPr>
              <a:t>đến</a:t>
            </a:r>
            <a:r>
              <a:rPr lang="vi-VN">
                <a:solidFill>
                  <a:schemeClr val="tx1"/>
                </a:solidFill>
                <a:latin typeface="Times New Roman"/>
                <a:cs typeface="Times New Roman"/>
              </a:rPr>
              <a:t> </a:t>
            </a:r>
            <a:r>
              <a:rPr lang="vi-VN" err="1">
                <a:solidFill>
                  <a:schemeClr val="tx1"/>
                </a:solidFill>
                <a:latin typeface="Times New Roman"/>
                <a:cs typeface="Times New Roman"/>
              </a:rPr>
              <a:t>khám</a:t>
            </a:r>
            <a:endParaRPr lang="vi-VN">
              <a:solidFill>
                <a:schemeClr val="tx1"/>
              </a:solidFill>
              <a:latin typeface="Times New Roman"/>
              <a:cs typeface="Times New Roman"/>
            </a:endParaRPr>
          </a:p>
          <a:p>
            <a:pPr marL="0" indent="0">
              <a:spcBef>
                <a:spcPts val="1000"/>
              </a:spcBef>
              <a:spcAft>
                <a:spcPts val="0"/>
              </a:spcAft>
              <a:buClr>
                <a:schemeClr val="dk1"/>
              </a:buClr>
              <a:buSzPts val="2000"/>
              <a:buNone/>
            </a:pPr>
            <a:r>
              <a:rPr lang="vi-VN">
                <a:solidFill>
                  <a:schemeClr val="tx1"/>
                </a:solidFill>
                <a:latin typeface="Times New Roman"/>
                <a:cs typeface="Times New Roman"/>
              </a:rPr>
              <a:t>	-  Đau </a:t>
            </a:r>
            <a:r>
              <a:rPr lang="vi-VN" err="1">
                <a:solidFill>
                  <a:schemeClr val="tx1"/>
                </a:solidFill>
                <a:latin typeface="Times New Roman"/>
                <a:cs typeface="Times New Roman"/>
              </a:rPr>
              <a:t>bụng</a:t>
            </a:r>
            <a:r>
              <a:rPr lang="vi-VN">
                <a:solidFill>
                  <a:schemeClr val="tx1"/>
                </a:solidFill>
                <a:latin typeface="Times New Roman"/>
                <a:cs typeface="Times New Roman"/>
              </a:rPr>
              <a:t>, </a:t>
            </a:r>
            <a:r>
              <a:rPr lang="vi-VN" err="1">
                <a:solidFill>
                  <a:schemeClr val="tx1"/>
                </a:solidFill>
                <a:latin typeface="Times New Roman"/>
                <a:cs typeface="Times New Roman"/>
              </a:rPr>
              <a:t>vàng</a:t>
            </a:r>
            <a:r>
              <a:rPr lang="vi-VN">
                <a:solidFill>
                  <a:schemeClr val="tx1"/>
                </a:solidFill>
                <a:latin typeface="Times New Roman"/>
                <a:cs typeface="Times New Roman"/>
              </a:rPr>
              <a:t> da, </a:t>
            </a:r>
            <a:r>
              <a:rPr lang="vi-VN" err="1">
                <a:solidFill>
                  <a:schemeClr val="tx1"/>
                </a:solidFill>
                <a:latin typeface="Times New Roman"/>
                <a:cs typeface="Times New Roman"/>
              </a:rPr>
              <a:t>báng</a:t>
            </a:r>
            <a:r>
              <a:rPr lang="vi-VN">
                <a:solidFill>
                  <a:schemeClr val="tx1"/>
                </a:solidFill>
                <a:latin typeface="Times New Roman"/>
                <a:cs typeface="Times New Roman"/>
              </a:rPr>
              <a:t> </a:t>
            </a:r>
            <a:r>
              <a:rPr lang="vi-VN" err="1">
                <a:solidFill>
                  <a:schemeClr val="tx1"/>
                </a:solidFill>
                <a:latin typeface="Times New Roman"/>
                <a:cs typeface="Times New Roman"/>
              </a:rPr>
              <a:t>bụng</a:t>
            </a:r>
            <a:endParaRPr lang="vi-VN">
              <a:solidFill>
                <a:schemeClr val="tx1"/>
              </a:solidFill>
              <a:latin typeface="Times New Roman"/>
              <a:cs typeface="Times New Roman"/>
            </a:endParaRPr>
          </a:p>
          <a:p>
            <a:pPr marL="0" indent="0">
              <a:spcBef>
                <a:spcPts val="1000"/>
              </a:spcBef>
              <a:spcAft>
                <a:spcPts val="0"/>
              </a:spcAft>
              <a:buClr>
                <a:schemeClr val="dk1"/>
              </a:buClr>
              <a:buSzPts val="2000"/>
              <a:buNone/>
            </a:pPr>
            <a:r>
              <a:rPr lang="vi-VN">
                <a:solidFill>
                  <a:schemeClr val="tx1"/>
                </a:solidFill>
                <a:latin typeface="Times New Roman"/>
                <a:cs typeface="Times New Roman"/>
              </a:rPr>
              <a:t>	-  </a:t>
            </a:r>
            <a:r>
              <a:rPr lang="vi-VN" err="1">
                <a:solidFill>
                  <a:schemeClr val="tx1"/>
                </a:solidFill>
                <a:latin typeface="Times New Roman"/>
                <a:cs typeface="Times New Roman"/>
              </a:rPr>
              <a:t>Kiểm</a:t>
            </a:r>
            <a:r>
              <a:rPr lang="vi-VN">
                <a:solidFill>
                  <a:schemeClr val="tx1"/>
                </a:solidFill>
                <a:latin typeface="Times New Roman"/>
                <a:cs typeface="Times New Roman"/>
              </a:rPr>
              <a:t> tra </a:t>
            </a:r>
            <a:r>
              <a:rPr lang="vi-VN" err="1">
                <a:solidFill>
                  <a:schemeClr val="tx1"/>
                </a:solidFill>
                <a:latin typeface="Times New Roman"/>
                <a:cs typeface="Times New Roman"/>
              </a:rPr>
              <a:t>sức</a:t>
            </a:r>
            <a:r>
              <a:rPr lang="vi-VN">
                <a:solidFill>
                  <a:schemeClr val="tx1"/>
                </a:solidFill>
                <a:latin typeface="Times New Roman"/>
                <a:cs typeface="Times New Roman"/>
              </a:rPr>
              <a:t> </a:t>
            </a:r>
            <a:r>
              <a:rPr lang="vi-VN" err="1">
                <a:solidFill>
                  <a:schemeClr val="tx1"/>
                </a:solidFill>
                <a:latin typeface="Times New Roman"/>
                <a:cs typeface="Times New Roman"/>
              </a:rPr>
              <a:t>khỏe</a:t>
            </a:r>
            <a:endParaRPr lang="vi-VN">
              <a:solidFill>
                <a:schemeClr val="tx1"/>
              </a:solidFill>
              <a:latin typeface="Times New Roman"/>
              <a:cs typeface="Times New Roman"/>
            </a:endParaRPr>
          </a:p>
          <a:p>
            <a:pPr marL="0" indent="0">
              <a:spcBef>
                <a:spcPts val="1000"/>
              </a:spcBef>
              <a:spcAft>
                <a:spcPts val="0"/>
              </a:spcAft>
              <a:buClr>
                <a:schemeClr val="dk1"/>
              </a:buClr>
              <a:buSzPts val="2000"/>
              <a:buNone/>
            </a:pPr>
            <a:r>
              <a:rPr lang="vi-VN">
                <a:solidFill>
                  <a:schemeClr val="tx1"/>
                </a:solidFill>
                <a:latin typeface="Times New Roman"/>
                <a:cs typeface="Times New Roman"/>
              </a:rPr>
              <a:t>	-  </a:t>
            </a:r>
            <a:r>
              <a:rPr lang="vi-VN" err="1">
                <a:solidFill>
                  <a:schemeClr val="tx1"/>
                </a:solidFill>
                <a:latin typeface="Times New Roman"/>
                <a:cs typeface="Times New Roman"/>
              </a:rPr>
              <a:t>Tầm</a:t>
            </a:r>
            <a:r>
              <a:rPr lang="vi-VN">
                <a:solidFill>
                  <a:schemeClr val="tx1"/>
                </a:solidFill>
                <a:latin typeface="Times New Roman"/>
                <a:cs typeface="Times New Roman"/>
              </a:rPr>
              <a:t> </a:t>
            </a:r>
            <a:r>
              <a:rPr lang="vi-VN" err="1">
                <a:solidFill>
                  <a:schemeClr val="tx1"/>
                </a:solidFill>
                <a:latin typeface="Times New Roman"/>
                <a:cs typeface="Times New Roman"/>
              </a:rPr>
              <a:t>soát</a:t>
            </a:r>
            <a:endParaRPr lang="vi-VN">
              <a:solidFill>
                <a:schemeClr val="tx1"/>
              </a:solidFill>
              <a:latin typeface="Times New Roman"/>
              <a:cs typeface="Times New Roman"/>
            </a:endParaRPr>
          </a:p>
          <a:p>
            <a:pPr marL="305435" indent="-305435"/>
            <a:endParaRPr lang="en-US">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6902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Cận lâm sàng</a:t>
            </a:r>
            <a:endParaRPr lang="en-US"/>
          </a:p>
        </p:txBody>
      </p:sp>
      <p:sp>
        <p:nvSpPr>
          <p:cNvPr id="3" name="Content Placeholder 2"/>
          <p:cNvSpPr>
            <a:spLocks noGrp="1"/>
          </p:cNvSpPr>
          <p:nvPr>
            <p:ph idx="1"/>
          </p:nvPr>
        </p:nvSpPr>
        <p:spPr>
          <a:xfrm>
            <a:off x="383178" y="2128377"/>
            <a:ext cx="5715104" cy="3699799"/>
          </a:xfrm>
        </p:spPr>
        <p:txBody>
          <a:bodyPr>
            <a:normAutofit/>
          </a:bodyPr>
          <a:lstStyle/>
          <a:p>
            <a:pPr marL="305435" indent="-305435">
              <a:buFont typeface="Wingdings" panose="05000000000000000000" pitchFamily="2" charset="2"/>
              <a:buChar char="Ø"/>
            </a:pPr>
            <a:r>
              <a:rPr lang="vi-VN">
                <a:solidFill>
                  <a:schemeClr val="tx1"/>
                </a:solidFill>
                <a:latin typeface="Times New Roman"/>
                <a:cs typeface="Times New Roman"/>
              </a:rPr>
              <a:t>Cận lâm sàng chẩn đoán HCC: </a:t>
            </a:r>
            <a:endParaRPr lang="vi-VN">
              <a:solidFill>
                <a:schemeClr val="tx1"/>
              </a:solidFill>
              <a:latin typeface="Times New Roman" panose="02020603050405020304" pitchFamily="18" charset="0"/>
              <a:cs typeface="Times New Roman" panose="02020603050405020304" pitchFamily="18" charset="0"/>
            </a:endParaRPr>
          </a:p>
          <a:p>
            <a:pPr marL="305435" indent="-305435">
              <a:buFontTx/>
              <a:buChar char="-"/>
            </a:pPr>
            <a:r>
              <a:rPr lang="vi-VN">
                <a:solidFill>
                  <a:schemeClr val="tx1"/>
                </a:solidFill>
                <a:latin typeface="Times New Roman"/>
                <a:cs typeface="Times New Roman"/>
              </a:rPr>
              <a:t>Chỉ dấu sinh học của UTBMTBG: AFP, AFP-L3, PIVKA II (DCP)</a:t>
            </a:r>
          </a:p>
          <a:p>
            <a:pPr marL="305435" indent="-305435">
              <a:buFontTx/>
              <a:buChar char="-"/>
            </a:pPr>
            <a:r>
              <a:rPr lang="vi-VN">
                <a:solidFill>
                  <a:schemeClr val="tx1"/>
                </a:solidFill>
                <a:latin typeface="Times New Roman"/>
                <a:cs typeface="Times New Roman"/>
              </a:rPr>
              <a:t>Hình ảnh học: CT </a:t>
            </a:r>
            <a:r>
              <a:rPr lang="vi-VN" err="1">
                <a:solidFill>
                  <a:schemeClr val="tx1"/>
                </a:solidFill>
                <a:latin typeface="Times New Roman"/>
                <a:cs typeface="Times New Roman"/>
              </a:rPr>
              <a:t>scan</a:t>
            </a:r>
            <a:r>
              <a:rPr lang="vi-VN">
                <a:solidFill>
                  <a:schemeClr val="tx1"/>
                </a:solidFill>
                <a:latin typeface="Times New Roman"/>
                <a:cs typeface="Times New Roman"/>
              </a:rPr>
              <a:t> bụng có cản quang, và MRI bụng có tương phản từ ( nếu cần)</a:t>
            </a:r>
          </a:p>
          <a:p>
            <a:pPr marL="305435" indent="-305435">
              <a:buFontTx/>
              <a:buChar char="-"/>
            </a:pPr>
            <a:r>
              <a:rPr lang="vi-VN">
                <a:solidFill>
                  <a:schemeClr val="tx1"/>
                </a:solidFill>
                <a:latin typeface="Times New Roman"/>
                <a:cs typeface="Times New Roman"/>
              </a:rPr>
              <a:t>Sinh thiết khối U</a:t>
            </a:r>
          </a:p>
          <a:p>
            <a:pPr marL="305435" indent="-305435">
              <a:buFont typeface="Wingdings" panose="05000000000000000000" pitchFamily="2" charset="2"/>
              <a:buChar char="Ø"/>
            </a:pPr>
            <a:r>
              <a:rPr lang="vi-VN">
                <a:solidFill>
                  <a:schemeClr val="tx1"/>
                </a:solidFill>
                <a:latin typeface="Times New Roman"/>
                <a:cs typeface="Times New Roman"/>
              </a:rPr>
              <a:t>Các xét nghiệm miễn dịch về virus viêm gan B, C: </a:t>
            </a:r>
            <a:r>
              <a:rPr lang="vi-VN" err="1">
                <a:solidFill>
                  <a:schemeClr val="tx1"/>
                </a:solidFill>
                <a:latin typeface="Times New Roman"/>
                <a:cs typeface="Times New Roman"/>
              </a:rPr>
              <a:t>HBsAg</a:t>
            </a:r>
            <a:r>
              <a:rPr lang="vi-VN">
                <a:solidFill>
                  <a:schemeClr val="tx1"/>
                </a:solidFill>
                <a:latin typeface="Times New Roman"/>
                <a:cs typeface="Times New Roman"/>
              </a:rPr>
              <a:t>, </a:t>
            </a:r>
            <a:r>
              <a:rPr lang="vi-VN" err="1">
                <a:solidFill>
                  <a:schemeClr val="tx1"/>
                </a:solidFill>
                <a:latin typeface="Times New Roman"/>
                <a:cs typeface="Times New Roman"/>
              </a:rPr>
              <a:t>AntiHCV</a:t>
            </a:r>
            <a:endParaRPr lang="vi-VN">
              <a:solidFill>
                <a:schemeClr val="tx1"/>
              </a:solidFill>
              <a:latin typeface="Times New Roman"/>
              <a:cs typeface="Times New Roman"/>
            </a:endParaRPr>
          </a:p>
          <a:p>
            <a:pPr marL="305435" indent="-305435"/>
            <a:r>
              <a:rPr lang="vi-VN" err="1">
                <a:solidFill>
                  <a:schemeClr val="tx1"/>
                </a:solidFill>
                <a:latin typeface="Times New Roman"/>
                <a:cs typeface="Times New Roman"/>
              </a:rPr>
              <a:t>Các</a:t>
            </a:r>
            <a:r>
              <a:rPr lang="vi-VN">
                <a:solidFill>
                  <a:schemeClr val="tx1"/>
                </a:solidFill>
                <a:latin typeface="Times New Roman"/>
                <a:cs typeface="Times New Roman"/>
              </a:rPr>
              <a:t> </a:t>
            </a:r>
            <a:r>
              <a:rPr lang="vi-VN" err="1">
                <a:solidFill>
                  <a:schemeClr val="tx1"/>
                </a:solidFill>
                <a:latin typeface="Times New Roman"/>
                <a:cs typeface="Times New Roman"/>
              </a:rPr>
              <a:t>chỉ</a:t>
            </a:r>
            <a:r>
              <a:rPr lang="vi-VN">
                <a:solidFill>
                  <a:schemeClr val="tx1"/>
                </a:solidFill>
                <a:latin typeface="Times New Roman"/>
                <a:cs typeface="Times New Roman"/>
              </a:rPr>
              <a:t> </a:t>
            </a:r>
            <a:r>
              <a:rPr lang="vi-VN" err="1">
                <a:solidFill>
                  <a:schemeClr val="tx1"/>
                </a:solidFill>
                <a:latin typeface="Times New Roman"/>
                <a:cs typeface="Times New Roman"/>
              </a:rPr>
              <a:t>dấu</a:t>
            </a:r>
            <a:r>
              <a:rPr lang="vi-VN">
                <a:solidFill>
                  <a:schemeClr val="tx1"/>
                </a:solidFill>
                <a:latin typeface="Times New Roman"/>
                <a:cs typeface="Times New Roman"/>
              </a:rPr>
              <a:t> ung thư </a:t>
            </a:r>
            <a:r>
              <a:rPr lang="vi-VN" err="1">
                <a:solidFill>
                  <a:schemeClr val="tx1"/>
                </a:solidFill>
                <a:latin typeface="Times New Roman"/>
                <a:cs typeface="Times New Roman"/>
              </a:rPr>
              <a:t>khác</a:t>
            </a:r>
            <a:r>
              <a:rPr lang="vi-VN">
                <a:solidFill>
                  <a:schemeClr val="tx1"/>
                </a:solidFill>
                <a:latin typeface="Times New Roman"/>
                <a:cs typeface="Times New Roman"/>
              </a:rPr>
              <a:t> (</a:t>
            </a:r>
            <a:r>
              <a:rPr lang="vi-VN" err="1">
                <a:solidFill>
                  <a:schemeClr val="tx1"/>
                </a:solidFill>
                <a:latin typeface="Times New Roman"/>
                <a:cs typeface="Times New Roman"/>
              </a:rPr>
              <a:t>nếu</a:t>
            </a:r>
            <a:r>
              <a:rPr lang="vi-VN">
                <a:solidFill>
                  <a:schemeClr val="tx1"/>
                </a:solidFill>
                <a:latin typeface="Times New Roman"/>
                <a:cs typeface="Times New Roman"/>
              </a:rPr>
              <a:t> </a:t>
            </a:r>
            <a:r>
              <a:rPr lang="vi-VN" err="1">
                <a:solidFill>
                  <a:schemeClr val="tx1"/>
                </a:solidFill>
                <a:latin typeface="Times New Roman"/>
                <a:cs typeface="Times New Roman"/>
              </a:rPr>
              <a:t>cần</a:t>
            </a:r>
            <a:r>
              <a:rPr lang="vi-VN">
                <a:solidFill>
                  <a:schemeClr val="tx1"/>
                </a:solidFill>
                <a:latin typeface="Times New Roman"/>
                <a:cs typeface="Times New Roman"/>
              </a:rPr>
              <a:t>): CEA, CA 19.9, PSA, CA 12.5, …</a:t>
            </a:r>
          </a:p>
        </p:txBody>
      </p:sp>
      <p:sp>
        <p:nvSpPr>
          <p:cNvPr id="4" name="Content Placeholder 2"/>
          <p:cNvSpPr txBox="1">
            <a:spLocks/>
          </p:cNvSpPr>
          <p:nvPr/>
        </p:nvSpPr>
        <p:spPr>
          <a:xfrm>
            <a:off x="6570617" y="2180496"/>
            <a:ext cx="5238205" cy="3678303"/>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05435" indent="-305435">
              <a:buFont typeface="Wingdings" panose="05000000000000000000" pitchFamily="2" charset="2"/>
              <a:buChar char="Ø"/>
            </a:pPr>
            <a:r>
              <a:rPr lang="vi-VN">
                <a:solidFill>
                  <a:schemeClr val="tx1"/>
                </a:solidFill>
                <a:latin typeface="Times New Roman"/>
                <a:cs typeface="Times New Roman"/>
              </a:rPr>
              <a:t>Cận lâm sàng đánh giá tình trạng đi căn xa:</a:t>
            </a:r>
          </a:p>
          <a:p>
            <a:pPr marL="305435" indent="-305435">
              <a:buFontTx/>
              <a:buChar char="-"/>
            </a:pPr>
            <a:r>
              <a:rPr lang="vi-VN">
                <a:solidFill>
                  <a:schemeClr val="tx1"/>
                </a:solidFill>
                <a:latin typeface="Times New Roman"/>
                <a:cs typeface="Times New Roman"/>
              </a:rPr>
              <a:t>CT ngực có cản </a:t>
            </a:r>
            <a:r>
              <a:rPr lang="vi-VN" err="1">
                <a:solidFill>
                  <a:schemeClr val="tx1"/>
                </a:solidFill>
                <a:latin typeface="Times New Roman"/>
                <a:cs typeface="Times New Roman"/>
              </a:rPr>
              <a:t>quang</a:t>
            </a:r>
            <a:endParaRPr lang="vi-VN">
              <a:solidFill>
                <a:schemeClr val="tx1"/>
              </a:solidFill>
              <a:latin typeface="Times New Roman"/>
              <a:cs typeface="Times New Roman"/>
            </a:endParaRPr>
          </a:p>
          <a:p>
            <a:pPr marL="305435" indent="-305435">
              <a:buFontTx/>
              <a:buChar char="-"/>
            </a:pPr>
            <a:r>
              <a:rPr lang="vi-VN">
                <a:solidFill>
                  <a:schemeClr val="tx1"/>
                </a:solidFill>
                <a:latin typeface="Times New Roman"/>
                <a:cs typeface="Times New Roman"/>
              </a:rPr>
              <a:t>Xạ hình xương</a:t>
            </a:r>
          </a:p>
          <a:p>
            <a:pPr marL="305435" indent="-305435">
              <a:buFontTx/>
              <a:buChar char="-"/>
            </a:pPr>
            <a:r>
              <a:rPr lang="vi-VN">
                <a:solidFill>
                  <a:schemeClr val="tx1"/>
                </a:solidFill>
                <a:latin typeface="Times New Roman"/>
                <a:cs typeface="Times New Roman"/>
              </a:rPr>
              <a:t>PET/CT.</a:t>
            </a:r>
          </a:p>
          <a:p>
            <a:pPr marL="305435" indent="-305435">
              <a:buFont typeface="Wingdings" panose="05000000000000000000" pitchFamily="2" charset="2"/>
              <a:buChar char="Ø"/>
            </a:pPr>
            <a:r>
              <a:rPr lang="vi-VN">
                <a:solidFill>
                  <a:schemeClr val="tx1"/>
                </a:solidFill>
                <a:latin typeface="Times New Roman"/>
                <a:cs typeface="Times New Roman"/>
              </a:rPr>
              <a:t>Cận lâm sàng thường quy: </a:t>
            </a:r>
            <a:endParaRPr lang="vi-VN">
              <a:solidFill>
                <a:schemeClr val="tx1"/>
              </a:solidFill>
              <a:latin typeface="Times New Roman" panose="02020603050405020304" pitchFamily="18" charset="0"/>
              <a:cs typeface="Times New Roman" panose="02020603050405020304" pitchFamily="18" charset="0"/>
            </a:endParaRPr>
          </a:p>
          <a:p>
            <a:pPr marL="305435" indent="-305435">
              <a:buFontTx/>
              <a:buChar char="-"/>
            </a:pPr>
            <a:r>
              <a:rPr lang="vi-VN">
                <a:solidFill>
                  <a:schemeClr val="tx1"/>
                </a:solidFill>
                <a:latin typeface="Times New Roman"/>
                <a:cs typeface="Times New Roman"/>
              </a:rPr>
              <a:t>Công thức máu</a:t>
            </a:r>
          </a:p>
          <a:p>
            <a:pPr marL="305435" indent="-305435">
              <a:buFontTx/>
              <a:buChar char="-"/>
            </a:pPr>
            <a:r>
              <a:rPr lang="vi-VN" err="1">
                <a:solidFill>
                  <a:schemeClr val="tx1"/>
                </a:solidFill>
                <a:latin typeface="Times New Roman"/>
                <a:cs typeface="Times New Roman"/>
              </a:rPr>
              <a:t>Đuòng</a:t>
            </a:r>
            <a:r>
              <a:rPr lang="vi-VN">
                <a:solidFill>
                  <a:schemeClr val="tx1"/>
                </a:solidFill>
                <a:latin typeface="Times New Roman"/>
                <a:cs typeface="Times New Roman"/>
              </a:rPr>
              <a:t> huyết </a:t>
            </a:r>
          </a:p>
          <a:p>
            <a:pPr marL="305435" indent="-305435">
              <a:buFontTx/>
              <a:buChar char="-"/>
            </a:pPr>
            <a:r>
              <a:rPr lang="vi-VN">
                <a:solidFill>
                  <a:schemeClr val="tx1"/>
                </a:solidFill>
                <a:latin typeface="Times New Roman"/>
                <a:cs typeface="Times New Roman"/>
              </a:rPr>
              <a:t>Chức năng gan thận: AST, ALT, </a:t>
            </a:r>
            <a:r>
              <a:rPr lang="vi-VN" err="1">
                <a:solidFill>
                  <a:schemeClr val="tx1"/>
                </a:solidFill>
                <a:latin typeface="Times New Roman"/>
                <a:cs typeface="Times New Roman"/>
              </a:rPr>
              <a:t>Bilirubin</a:t>
            </a:r>
            <a:r>
              <a:rPr lang="vi-VN">
                <a:solidFill>
                  <a:schemeClr val="tx1"/>
                </a:solidFill>
                <a:latin typeface="Times New Roman"/>
                <a:cs typeface="Times New Roman"/>
              </a:rPr>
              <a:t> , chức năng đông máu toàn bộ,  </a:t>
            </a:r>
            <a:r>
              <a:rPr lang="vi-VN" err="1">
                <a:solidFill>
                  <a:schemeClr val="tx1"/>
                </a:solidFill>
                <a:latin typeface="Times New Roman"/>
                <a:cs typeface="Times New Roman"/>
              </a:rPr>
              <a:t>Albumin</a:t>
            </a:r>
            <a:r>
              <a:rPr lang="vi-VN">
                <a:solidFill>
                  <a:schemeClr val="tx1"/>
                </a:solidFill>
                <a:latin typeface="Times New Roman"/>
                <a:cs typeface="Times New Roman"/>
              </a:rPr>
              <a:t>.</a:t>
            </a:r>
          </a:p>
          <a:p>
            <a:pPr marL="305435" indent="-305435">
              <a:buFontTx/>
              <a:buChar char="-"/>
            </a:pPr>
            <a:r>
              <a:rPr lang="vi-VN">
                <a:solidFill>
                  <a:schemeClr val="tx1"/>
                </a:solidFill>
                <a:latin typeface="Times New Roman"/>
                <a:cs typeface="Times New Roman"/>
              </a:rPr>
              <a:t>Chức năng thận: </a:t>
            </a:r>
            <a:r>
              <a:rPr lang="vi-VN" err="1">
                <a:solidFill>
                  <a:schemeClr val="tx1"/>
                </a:solidFill>
                <a:latin typeface="Times New Roman"/>
                <a:cs typeface="Times New Roman"/>
              </a:rPr>
              <a:t>Ure</a:t>
            </a:r>
            <a:r>
              <a:rPr lang="vi-VN">
                <a:solidFill>
                  <a:schemeClr val="tx1"/>
                </a:solidFill>
                <a:latin typeface="Times New Roman"/>
                <a:cs typeface="Times New Roman"/>
              </a:rPr>
              <a:t>, </a:t>
            </a:r>
            <a:r>
              <a:rPr lang="vi-VN" err="1">
                <a:solidFill>
                  <a:schemeClr val="tx1"/>
                </a:solidFill>
                <a:latin typeface="Times New Roman"/>
                <a:cs typeface="Times New Roman"/>
              </a:rPr>
              <a:t>Creatinine</a:t>
            </a:r>
            <a:r>
              <a:rPr lang="vi-VN">
                <a:solidFill>
                  <a:schemeClr val="tx1"/>
                </a:solidFill>
                <a:latin typeface="Times New Roman"/>
                <a:cs typeface="Times New Roman"/>
              </a:rPr>
              <a:t> máu.</a:t>
            </a:r>
          </a:p>
          <a:p>
            <a:pPr marL="305435" indent="-305435">
              <a:buFontTx/>
              <a:buChar char="-"/>
            </a:pPr>
            <a:r>
              <a:rPr lang="vi-VN">
                <a:solidFill>
                  <a:schemeClr val="tx1"/>
                </a:solidFill>
                <a:latin typeface="Times New Roman"/>
                <a:cs typeface="Times New Roman"/>
              </a:rPr>
              <a:t>X-quang ngực, ECG, siêu âm bụng</a:t>
            </a:r>
          </a:p>
        </p:txBody>
      </p:sp>
    </p:spTree>
    <p:extLst>
      <p:ext uri="{BB962C8B-B14F-4D97-AF65-F5344CB8AC3E}">
        <p14:creationId xmlns:p14="http://schemas.microsoft.com/office/powerpoint/2010/main" val="3070713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latin typeface="Times New Roman" panose="02020603050405020304" pitchFamily="18" charset="0"/>
                <a:cs typeface="Times New Roman" panose="02020603050405020304" pitchFamily="18" charset="0"/>
              </a:rPr>
              <a:t>Chất chỉ điểm ung thư</a:t>
            </a:r>
            <a:endParaRPr lang="en-US">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81193" y="2094232"/>
            <a:ext cx="4591289" cy="4666084"/>
          </a:xfrm>
        </p:spPr>
        <p:txBody>
          <a:bodyPr>
            <a:normAutofit fontScale="92500" lnSpcReduction="20000"/>
          </a:bodyPr>
          <a:lstStyle/>
          <a:p>
            <a:pPr marL="305435" lvl="0" indent="-305435">
              <a:lnSpc>
                <a:spcPct val="150000"/>
              </a:lnSpc>
              <a:spcBef>
                <a:spcPts val="0"/>
              </a:spcBef>
              <a:spcAft>
                <a:spcPts val="0"/>
              </a:spcAft>
              <a:buClr>
                <a:schemeClr val="dk1"/>
              </a:buClr>
              <a:buSzPts val="2000"/>
              <a:buFont typeface="Wingdings" panose="05000000000000000000" pitchFamily="2" charset="2"/>
              <a:buChar char="v"/>
            </a:pPr>
            <a:r>
              <a:rPr lang="vi-VN" b="1">
                <a:solidFill>
                  <a:srgbClr val="002060"/>
                </a:solidFill>
                <a:latin typeface="Times New Roman"/>
                <a:ea typeface="Calibri"/>
                <a:cs typeface="Times New Roman"/>
                <a:sym typeface="Calibri"/>
              </a:rPr>
              <a:t>AFP (</a:t>
            </a:r>
            <a:r>
              <a:rPr lang="vi-VN">
                <a:latin typeface="Times New Roman"/>
                <a:cs typeface="Times New Roman"/>
              </a:rPr>
              <a:t>alpha- </a:t>
            </a:r>
            <a:r>
              <a:rPr lang="vi-VN" err="1">
                <a:latin typeface="Times New Roman"/>
                <a:cs typeface="Times New Roman"/>
              </a:rPr>
              <a:t>fetophotein</a:t>
            </a:r>
            <a:r>
              <a:rPr lang="vi-VN">
                <a:latin typeface="Times New Roman"/>
                <a:cs typeface="Times New Roman"/>
              </a:rPr>
              <a:t>)</a:t>
            </a:r>
          </a:p>
          <a:p>
            <a:pPr marL="305435" indent="-305435">
              <a:lnSpc>
                <a:spcPct val="150000"/>
              </a:lnSpc>
              <a:spcBef>
                <a:spcPts val="1000"/>
              </a:spcBef>
              <a:spcAft>
                <a:spcPts val="0"/>
              </a:spcAft>
              <a:buClr>
                <a:schemeClr val="dk1"/>
              </a:buClr>
              <a:buSzPts val="2000"/>
              <a:buFont typeface="Arial" panose="020B0604020202020204" pitchFamily="34" charset="0"/>
              <a:buChar char="•"/>
            </a:pPr>
            <a:r>
              <a:rPr lang="vi-VN">
                <a:latin typeface="Times New Roman"/>
                <a:ea typeface="Calibri"/>
                <a:cs typeface="Times New Roman"/>
                <a:sym typeface="Calibri"/>
              </a:rPr>
              <a:t>Vai trò AFP trong chẩn đoán HCC giai </a:t>
            </a:r>
            <a:r>
              <a:rPr lang="vi-VN" err="1">
                <a:latin typeface="Times New Roman"/>
                <a:ea typeface="Calibri"/>
                <a:cs typeface="Times New Roman"/>
                <a:sym typeface="Calibri"/>
              </a:rPr>
              <a:t>đoạn</a:t>
            </a:r>
            <a:r>
              <a:rPr lang="vi-VN">
                <a:latin typeface="Times New Roman"/>
                <a:ea typeface="Calibri"/>
                <a:cs typeface="Times New Roman"/>
                <a:sym typeface="Calibri"/>
              </a:rPr>
              <a:t> </a:t>
            </a:r>
            <a:r>
              <a:rPr lang="vi-VN" err="1">
                <a:latin typeface="Times New Roman"/>
                <a:ea typeface="Calibri"/>
                <a:cs typeface="Times New Roman"/>
                <a:sym typeface="Calibri"/>
              </a:rPr>
              <a:t>sớm</a:t>
            </a:r>
            <a:r>
              <a:rPr lang="vi-VN">
                <a:latin typeface="Times New Roman"/>
                <a:ea typeface="Calibri"/>
                <a:cs typeface="Times New Roman"/>
                <a:sym typeface="Calibri"/>
              </a:rPr>
              <a:t> </a:t>
            </a:r>
            <a:r>
              <a:rPr lang="vi-VN" err="1">
                <a:latin typeface="Times New Roman"/>
                <a:ea typeface="Calibri"/>
                <a:cs typeface="Times New Roman"/>
                <a:sym typeface="Calibri"/>
              </a:rPr>
              <a:t>còn</a:t>
            </a:r>
            <a:r>
              <a:rPr lang="vi-VN">
                <a:latin typeface="Times New Roman"/>
                <a:ea typeface="Calibri"/>
                <a:cs typeface="Times New Roman"/>
                <a:sym typeface="Calibri"/>
              </a:rPr>
              <a:t> </a:t>
            </a:r>
            <a:r>
              <a:rPr lang="vi-VN" err="1">
                <a:latin typeface="Times New Roman"/>
                <a:ea typeface="Calibri"/>
                <a:cs typeface="Times New Roman"/>
                <a:sym typeface="Calibri"/>
              </a:rPr>
              <a:t>hạn</a:t>
            </a:r>
            <a:r>
              <a:rPr lang="vi-VN">
                <a:latin typeface="Times New Roman"/>
                <a:ea typeface="Calibri"/>
                <a:cs typeface="Times New Roman"/>
                <a:sym typeface="Calibri"/>
              </a:rPr>
              <a:t> </a:t>
            </a:r>
            <a:r>
              <a:rPr lang="vi-VN" err="1">
                <a:latin typeface="Times New Roman"/>
                <a:ea typeface="Calibri"/>
                <a:cs typeface="Times New Roman"/>
                <a:sym typeface="Calibri"/>
              </a:rPr>
              <a:t>chế</a:t>
            </a:r>
            <a:r>
              <a:rPr lang="vi-VN">
                <a:latin typeface="Times New Roman"/>
                <a:ea typeface="Calibri"/>
                <a:cs typeface="Times New Roman"/>
                <a:sym typeface="Calibri"/>
              </a:rPr>
              <a:t> </a:t>
            </a:r>
            <a:r>
              <a:rPr lang="vi-VN" err="1">
                <a:latin typeface="Times New Roman"/>
                <a:ea typeface="Calibri"/>
                <a:cs typeface="Times New Roman"/>
                <a:sym typeface="Calibri"/>
              </a:rPr>
              <a:t>vì</a:t>
            </a:r>
            <a:r>
              <a:rPr lang="vi-VN">
                <a:latin typeface="Times New Roman"/>
                <a:ea typeface="Calibri"/>
                <a:cs typeface="Times New Roman"/>
                <a:sym typeface="Calibri"/>
              </a:rPr>
              <a:t> </a:t>
            </a:r>
            <a:r>
              <a:rPr lang="vi-VN" err="1">
                <a:latin typeface="Times New Roman"/>
                <a:ea typeface="Calibri"/>
                <a:cs typeface="Times New Roman"/>
                <a:sym typeface="Calibri"/>
              </a:rPr>
              <a:t>chỉ</a:t>
            </a:r>
            <a:r>
              <a:rPr lang="vi-VN">
                <a:latin typeface="Times New Roman"/>
                <a:ea typeface="Calibri"/>
                <a:cs typeface="Times New Roman"/>
                <a:sym typeface="Calibri"/>
              </a:rPr>
              <a:t> </a:t>
            </a:r>
            <a:r>
              <a:rPr lang="vi-VN" err="1">
                <a:latin typeface="Times New Roman"/>
                <a:ea typeface="Calibri"/>
                <a:cs typeface="Times New Roman"/>
                <a:sym typeface="Calibri"/>
              </a:rPr>
              <a:t>phát</a:t>
            </a:r>
            <a:r>
              <a:rPr lang="vi-VN">
                <a:latin typeface="Times New Roman"/>
                <a:ea typeface="Calibri"/>
                <a:cs typeface="Times New Roman"/>
                <a:sym typeface="Calibri"/>
              </a:rPr>
              <a:t> </a:t>
            </a:r>
            <a:r>
              <a:rPr lang="vi-VN" err="1">
                <a:latin typeface="Times New Roman"/>
                <a:ea typeface="Calibri"/>
                <a:cs typeface="Times New Roman"/>
                <a:sym typeface="Calibri"/>
              </a:rPr>
              <a:t>hiện</a:t>
            </a:r>
            <a:r>
              <a:rPr lang="vi-VN">
                <a:latin typeface="Times New Roman"/>
                <a:ea typeface="Calibri"/>
                <a:cs typeface="Times New Roman"/>
                <a:sym typeface="Calibri"/>
              </a:rPr>
              <a:t> 10-20%  </a:t>
            </a:r>
            <a:endParaRPr lang="vi-VN">
              <a:latin typeface="Times New Roman" panose="02020603050405020304" pitchFamily="18" charset="0"/>
              <a:ea typeface="Calibri"/>
              <a:cs typeface="Times New Roman" panose="02020603050405020304" pitchFamily="18" charset="0"/>
            </a:endParaRPr>
          </a:p>
          <a:p>
            <a:pPr marL="0" lvl="0" indent="0">
              <a:lnSpc>
                <a:spcPct val="150000"/>
              </a:lnSpc>
              <a:spcBef>
                <a:spcPts val="1000"/>
              </a:spcBef>
              <a:spcAft>
                <a:spcPts val="0"/>
              </a:spcAft>
              <a:buClr>
                <a:schemeClr val="dk1"/>
              </a:buClr>
              <a:buSzPts val="2000"/>
              <a:buNone/>
            </a:pPr>
            <a:r>
              <a:rPr lang="vi-VN">
                <a:latin typeface="Times New Roman"/>
                <a:ea typeface="Calibri"/>
                <a:cs typeface="Times New Roman"/>
                <a:sym typeface="Calibri"/>
              </a:rPr>
              <a:t>	- Ngưỡng cắt 20 </a:t>
            </a:r>
            <a:r>
              <a:rPr lang="vi-VN" err="1">
                <a:latin typeface="Times New Roman"/>
                <a:ea typeface="Calibri"/>
                <a:cs typeface="Times New Roman"/>
                <a:sym typeface="Calibri"/>
              </a:rPr>
              <a:t>ng</a:t>
            </a:r>
            <a:r>
              <a:rPr lang="vi-VN">
                <a:latin typeface="Times New Roman"/>
                <a:ea typeface="Calibri"/>
                <a:cs typeface="Times New Roman"/>
                <a:sym typeface="Calibri"/>
              </a:rPr>
              <a:t>/mL: </a:t>
            </a:r>
            <a:r>
              <a:rPr lang="vi-VN" err="1">
                <a:latin typeface="Times New Roman"/>
                <a:ea typeface="Calibri"/>
                <a:cs typeface="Times New Roman"/>
                <a:sym typeface="Calibri"/>
              </a:rPr>
              <a:t>spec</a:t>
            </a:r>
            <a:r>
              <a:rPr lang="vi-VN">
                <a:latin typeface="Times New Roman"/>
                <a:ea typeface="Calibri"/>
                <a:cs typeface="Times New Roman"/>
                <a:sym typeface="Calibri"/>
              </a:rPr>
              <a:t>: 49-86%, </a:t>
            </a:r>
            <a:r>
              <a:rPr lang="vi-VN" err="1">
                <a:latin typeface="Times New Roman"/>
                <a:ea typeface="Calibri"/>
                <a:cs typeface="Times New Roman"/>
                <a:sym typeface="Calibri"/>
              </a:rPr>
              <a:t>sens</a:t>
            </a:r>
            <a:r>
              <a:rPr lang="vi-VN">
                <a:latin typeface="Times New Roman"/>
                <a:ea typeface="Calibri"/>
                <a:cs typeface="Times New Roman"/>
                <a:sym typeface="Calibri"/>
              </a:rPr>
              <a:t>: 49-71%</a:t>
            </a:r>
            <a:endParaRPr lang="vi-VN">
              <a:latin typeface="Times New Roman"/>
              <a:ea typeface="Calibri"/>
              <a:cs typeface="Times New Roman"/>
            </a:endParaRPr>
          </a:p>
          <a:p>
            <a:pPr marL="0" lvl="0" indent="0">
              <a:lnSpc>
                <a:spcPct val="150000"/>
              </a:lnSpc>
              <a:spcBef>
                <a:spcPts val="1000"/>
              </a:spcBef>
              <a:spcAft>
                <a:spcPts val="0"/>
              </a:spcAft>
              <a:buClr>
                <a:schemeClr val="dk1"/>
              </a:buClr>
              <a:buSzPts val="2000"/>
              <a:buNone/>
            </a:pPr>
            <a:r>
              <a:rPr lang="vi-VN">
                <a:latin typeface="Times New Roman"/>
                <a:ea typeface="Calibri"/>
                <a:cs typeface="Times New Roman"/>
                <a:sym typeface="Calibri"/>
              </a:rPr>
              <a:t>	- Ngưỡng cắt 200ng/mL: </a:t>
            </a:r>
            <a:r>
              <a:rPr lang="vi-VN" err="1">
                <a:latin typeface="Times New Roman"/>
                <a:ea typeface="Calibri"/>
                <a:cs typeface="Times New Roman"/>
                <a:sym typeface="Calibri"/>
              </a:rPr>
              <a:t>spec</a:t>
            </a:r>
            <a:r>
              <a:rPr lang="vi-VN">
                <a:latin typeface="Times New Roman"/>
                <a:ea typeface="Calibri"/>
                <a:cs typeface="Times New Roman"/>
                <a:sym typeface="Calibri"/>
              </a:rPr>
              <a:t>: 76-100%, </a:t>
            </a:r>
            <a:r>
              <a:rPr lang="vi-VN" err="1">
                <a:latin typeface="Times New Roman"/>
                <a:ea typeface="Calibri"/>
                <a:cs typeface="Times New Roman"/>
                <a:sym typeface="Calibri"/>
              </a:rPr>
              <a:t>sens</a:t>
            </a:r>
            <a:r>
              <a:rPr lang="vi-VN">
                <a:latin typeface="Times New Roman"/>
                <a:ea typeface="Calibri"/>
                <a:cs typeface="Times New Roman"/>
                <a:sym typeface="Calibri"/>
              </a:rPr>
              <a:t>: 4-31%</a:t>
            </a:r>
            <a:endParaRPr lang="vi-VN">
              <a:latin typeface="Times New Roman"/>
              <a:ea typeface="Calibri"/>
              <a:cs typeface="Times New Roman"/>
            </a:endParaRPr>
          </a:p>
          <a:p>
            <a:pPr marL="0" lvl="0" indent="0">
              <a:lnSpc>
                <a:spcPct val="150000"/>
              </a:lnSpc>
              <a:spcBef>
                <a:spcPts val="1000"/>
              </a:spcBef>
              <a:spcAft>
                <a:spcPts val="0"/>
              </a:spcAft>
              <a:buClr>
                <a:schemeClr val="dk1"/>
              </a:buClr>
              <a:buSzPts val="2000"/>
              <a:buNone/>
            </a:pPr>
            <a:r>
              <a:rPr lang="vi-VN">
                <a:latin typeface="Times New Roman"/>
                <a:ea typeface="Calibri"/>
                <a:cs typeface="Times New Roman"/>
                <a:sym typeface="Calibri"/>
              </a:rPr>
              <a:t>	- </a:t>
            </a:r>
            <a:r>
              <a:rPr lang="vi-VN" b="1">
                <a:latin typeface="Times New Roman"/>
                <a:ea typeface="Calibri"/>
                <a:cs typeface="Times New Roman"/>
                <a:sym typeface="Calibri"/>
              </a:rPr>
              <a:t>SA + AFP</a:t>
            </a:r>
            <a:r>
              <a:rPr lang="vi-VN">
                <a:latin typeface="Times New Roman"/>
                <a:ea typeface="Calibri"/>
                <a:cs typeface="Times New Roman"/>
                <a:sym typeface="Calibri"/>
              </a:rPr>
              <a:t> tăng </a:t>
            </a:r>
            <a:r>
              <a:rPr lang="vi-VN" err="1">
                <a:latin typeface="Times New Roman"/>
                <a:ea typeface="Calibri"/>
                <a:cs typeface="Times New Roman"/>
                <a:sym typeface="Calibri"/>
              </a:rPr>
              <a:t>spec</a:t>
            </a:r>
            <a:r>
              <a:rPr lang="vi-VN">
                <a:latin typeface="Times New Roman"/>
                <a:ea typeface="Calibri"/>
                <a:cs typeface="Times New Roman"/>
                <a:sym typeface="Calibri"/>
              </a:rPr>
              <a:t> 71,5%, </a:t>
            </a:r>
            <a:r>
              <a:rPr lang="vi-VN" err="1">
                <a:latin typeface="Times New Roman"/>
                <a:ea typeface="Calibri"/>
                <a:cs typeface="Times New Roman"/>
                <a:sym typeface="Calibri"/>
              </a:rPr>
              <a:t>sens</a:t>
            </a:r>
            <a:r>
              <a:rPr lang="vi-VN">
                <a:latin typeface="Times New Roman"/>
                <a:ea typeface="Calibri"/>
                <a:cs typeface="Times New Roman"/>
                <a:sym typeface="Calibri"/>
              </a:rPr>
              <a:t>: 99,2%</a:t>
            </a:r>
            <a:endParaRPr lang="vi-VN">
              <a:latin typeface="Times New Roman"/>
              <a:ea typeface="Calibri"/>
              <a:cs typeface="Times New Roman"/>
            </a:endParaRPr>
          </a:p>
          <a:p>
            <a:pPr marL="305435" lvl="0" indent="-305435">
              <a:lnSpc>
                <a:spcPct val="150000"/>
              </a:lnSpc>
              <a:spcBef>
                <a:spcPts val="1000"/>
              </a:spcBef>
              <a:spcAft>
                <a:spcPts val="0"/>
              </a:spcAft>
              <a:buClr>
                <a:schemeClr val="dk1"/>
              </a:buClr>
              <a:buSzPts val="2000"/>
              <a:buFont typeface="Arial" panose="020B0604020202020204" pitchFamily="34" charset="0"/>
              <a:buChar char="•"/>
            </a:pPr>
            <a:r>
              <a:rPr lang="vi-VN">
                <a:latin typeface="Times New Roman"/>
                <a:ea typeface="Calibri"/>
                <a:cs typeface="Times New Roman"/>
                <a:sym typeface="Calibri"/>
              </a:rPr>
              <a:t>Có thể tăng trong viêm gan mạn, ung thư tinh hoàn, ung thư tế bào ống mật…</a:t>
            </a:r>
            <a:endParaRPr lang="vi-VN">
              <a:latin typeface="Times New Roman"/>
              <a:ea typeface="Calibri"/>
              <a:cs typeface="Times New Roman"/>
            </a:endParaRPr>
          </a:p>
          <a:p>
            <a:pPr marL="305435" lvl="0" indent="-305435">
              <a:lnSpc>
                <a:spcPct val="150000"/>
              </a:lnSpc>
              <a:spcBef>
                <a:spcPts val="1000"/>
              </a:spcBef>
              <a:spcAft>
                <a:spcPts val="0"/>
              </a:spcAft>
              <a:buClr>
                <a:schemeClr val="dk1"/>
              </a:buClr>
              <a:buSzPts val="2000"/>
              <a:buFont typeface="Arial" panose="020B0604020202020204" pitchFamily="34" charset="0"/>
              <a:buChar char="•"/>
            </a:pPr>
            <a:r>
              <a:rPr lang="vi-VN">
                <a:latin typeface="Times New Roman"/>
                <a:ea typeface="Calibri"/>
                <a:cs typeface="Times New Roman"/>
                <a:sym typeface="Calibri"/>
              </a:rPr>
              <a:t>Tiên lượng bệnh, theo dõi bệnh sau điều trị.</a:t>
            </a:r>
            <a:endParaRPr lang="vi-VN">
              <a:latin typeface="Times New Roman"/>
              <a:cs typeface="Times New Roman"/>
            </a:endParaRPr>
          </a:p>
          <a:p>
            <a:pPr marL="0" indent="0">
              <a:lnSpc>
                <a:spcPct val="150000"/>
              </a:lnSpc>
              <a:buNone/>
            </a:pPr>
            <a:endParaRPr lang="en-US">
              <a:latin typeface="Times New Roman" panose="02020603050405020304" pitchFamily="18" charset="0"/>
              <a:cs typeface="Times New Roman" panose="02020603050405020304" pitchFamily="18" charset="0"/>
            </a:endParaRPr>
          </a:p>
        </p:txBody>
      </p:sp>
      <p:sp>
        <p:nvSpPr>
          <p:cNvPr id="4" name="Content Placeholder 2"/>
          <p:cNvSpPr txBox="1">
            <a:spLocks/>
          </p:cNvSpPr>
          <p:nvPr/>
        </p:nvSpPr>
        <p:spPr>
          <a:xfrm>
            <a:off x="4945814" y="1599994"/>
            <a:ext cx="7145544" cy="4556471"/>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nSpc>
                <a:spcPct val="150000"/>
              </a:lnSpc>
              <a:spcBef>
                <a:spcPts val="0"/>
              </a:spcBef>
              <a:spcAft>
                <a:spcPts val="0"/>
              </a:spcAft>
              <a:buClr>
                <a:schemeClr val="dk1"/>
              </a:buClr>
              <a:buSzPts val="2400"/>
              <a:buFont typeface="Wingdings 2" panose="05020102010507070707" pitchFamily="18" charset="2"/>
              <a:buNone/>
            </a:pPr>
            <a:endParaRPr lang="vi-VN">
              <a:latin typeface="Times New Roman" panose="02020603050405020304" pitchFamily="18" charset="0"/>
              <a:cs typeface="Times New Roman" panose="02020603050405020304" pitchFamily="18" charset="0"/>
            </a:endParaRPr>
          </a:p>
          <a:p>
            <a:pPr marL="305435" indent="-305435">
              <a:lnSpc>
                <a:spcPct val="150000"/>
              </a:lnSpc>
              <a:spcBef>
                <a:spcPts val="0"/>
              </a:spcBef>
              <a:spcAft>
                <a:spcPts val="0"/>
              </a:spcAft>
              <a:buClr>
                <a:schemeClr val="dk1"/>
              </a:buClr>
              <a:buSzPts val="2400"/>
              <a:buFont typeface="Wingdings" panose="05000000000000000000" pitchFamily="2" charset="2"/>
              <a:buChar char="v"/>
            </a:pPr>
            <a:r>
              <a:rPr lang="vi-VN" b="1">
                <a:solidFill>
                  <a:srgbClr val="002060"/>
                </a:solidFill>
                <a:latin typeface="Times New Roman" panose="02020603050405020304" pitchFamily="18" charset="0"/>
                <a:cs typeface="Times New Roman" panose="02020603050405020304" pitchFamily="18" charset="0"/>
              </a:rPr>
              <a:t>AFP-L3 ( Lens </a:t>
            </a:r>
            <a:r>
              <a:rPr lang="vi-VN" b="1" err="1">
                <a:solidFill>
                  <a:srgbClr val="002060"/>
                </a:solidFill>
                <a:latin typeface="Times New Roman" panose="02020603050405020304" pitchFamily="18" charset="0"/>
                <a:cs typeface="Times New Roman" panose="02020603050405020304" pitchFamily="18" charset="0"/>
              </a:rPr>
              <a:t>culinaris</a:t>
            </a:r>
            <a:r>
              <a:rPr lang="vi-VN" b="1">
                <a:solidFill>
                  <a:srgbClr val="002060"/>
                </a:solidFill>
                <a:latin typeface="Times New Roman" panose="02020603050405020304" pitchFamily="18" charset="0"/>
                <a:cs typeface="Times New Roman" panose="02020603050405020304" pitchFamily="18" charset="0"/>
              </a:rPr>
              <a:t> </a:t>
            </a:r>
            <a:r>
              <a:rPr lang="vi-VN" b="1" err="1">
                <a:solidFill>
                  <a:srgbClr val="002060"/>
                </a:solidFill>
                <a:latin typeface="Times New Roman" panose="02020603050405020304" pitchFamily="18" charset="0"/>
                <a:cs typeface="Times New Roman" panose="02020603050405020304" pitchFamily="18" charset="0"/>
              </a:rPr>
              <a:t>agglutinin</a:t>
            </a:r>
            <a:r>
              <a:rPr lang="vi-VN" b="1">
                <a:solidFill>
                  <a:srgbClr val="002060"/>
                </a:solidFill>
                <a:latin typeface="Times New Roman" panose="02020603050405020304" pitchFamily="18" charset="0"/>
                <a:cs typeface="Times New Roman" panose="02020603050405020304" pitchFamily="18" charset="0"/>
              </a:rPr>
              <a:t>- </a:t>
            </a:r>
            <a:r>
              <a:rPr lang="vi-VN" b="1" err="1">
                <a:solidFill>
                  <a:srgbClr val="002060"/>
                </a:solidFill>
                <a:latin typeface="Times New Roman" panose="02020603050405020304" pitchFamily="18" charset="0"/>
                <a:cs typeface="Times New Roman" panose="02020603050405020304" pitchFamily="18" charset="0"/>
              </a:rPr>
              <a:t>reactive</a:t>
            </a:r>
            <a:r>
              <a:rPr lang="vi-VN" b="1">
                <a:solidFill>
                  <a:srgbClr val="002060"/>
                </a:solidFill>
                <a:latin typeface="Times New Roman" panose="02020603050405020304" pitchFamily="18" charset="0"/>
                <a:cs typeface="Times New Roman" panose="02020603050405020304" pitchFamily="18" charset="0"/>
              </a:rPr>
              <a:t> </a:t>
            </a:r>
            <a:r>
              <a:rPr lang="vi-VN" b="1" err="1">
                <a:solidFill>
                  <a:srgbClr val="002060"/>
                </a:solidFill>
                <a:latin typeface="Times New Roman" panose="02020603050405020304" pitchFamily="18" charset="0"/>
                <a:cs typeface="Times New Roman" panose="02020603050405020304" pitchFamily="18" charset="0"/>
              </a:rPr>
              <a:t>fraction</a:t>
            </a:r>
            <a:r>
              <a:rPr lang="vi-VN" b="1">
                <a:solidFill>
                  <a:srgbClr val="002060"/>
                </a:solidFill>
                <a:latin typeface="Times New Roman" panose="02020603050405020304" pitchFamily="18" charset="0"/>
                <a:cs typeface="Times New Roman" panose="02020603050405020304" pitchFamily="18" charset="0"/>
              </a:rPr>
              <a:t> of AFP)</a:t>
            </a:r>
            <a:endParaRPr lang="vi-VN">
              <a:latin typeface="Times New Roman" panose="02020603050405020304" pitchFamily="18" charset="0"/>
              <a:cs typeface="Times New Roman" panose="02020603050405020304" pitchFamily="18" charset="0"/>
            </a:endParaRPr>
          </a:p>
          <a:p>
            <a:pPr marL="305435" indent="-305435">
              <a:lnSpc>
                <a:spcPct val="150000"/>
              </a:lnSpc>
              <a:spcBef>
                <a:spcPts val="1000"/>
              </a:spcBef>
              <a:spcAft>
                <a:spcPts val="0"/>
              </a:spcAft>
              <a:buClr>
                <a:schemeClr val="dk1"/>
              </a:buClr>
              <a:buSzPts val="2400"/>
              <a:buFont typeface="Arial" panose="020B0604020202020204" pitchFamily="34" charset="0"/>
              <a:buChar char="•"/>
            </a:pPr>
            <a:r>
              <a:rPr lang="vi-VN">
                <a:latin typeface="Times New Roman" panose="02020603050405020304" pitchFamily="18" charset="0"/>
                <a:cs typeface="Times New Roman" panose="02020603050405020304" pitchFamily="18" charset="0"/>
              </a:rPr>
              <a:t>Giúp phân biệt tăng AFP do UTBMTBG hay do các bệnh gan lành tính.</a:t>
            </a:r>
          </a:p>
          <a:p>
            <a:pPr marL="305435" indent="-305435">
              <a:lnSpc>
                <a:spcPct val="150000"/>
              </a:lnSpc>
              <a:spcBef>
                <a:spcPts val="1000"/>
              </a:spcBef>
              <a:spcAft>
                <a:spcPts val="0"/>
              </a:spcAft>
              <a:buClr>
                <a:schemeClr val="dk1"/>
              </a:buClr>
              <a:buSzPts val="2400"/>
              <a:buFont typeface="Arial" panose="020B0604020202020204" pitchFamily="34" charset="0"/>
              <a:buChar char="•"/>
            </a:pPr>
            <a:r>
              <a:rPr lang="vi-VN">
                <a:latin typeface="Times New Roman"/>
                <a:cs typeface="Times New Roman"/>
              </a:rPr>
              <a:t>Ngưỡng </a:t>
            </a:r>
            <a:r>
              <a:rPr lang="vi-VN" b="1">
                <a:latin typeface="Times New Roman"/>
                <a:cs typeface="Times New Roman"/>
              </a:rPr>
              <a:t>15%</a:t>
            </a:r>
            <a:r>
              <a:rPr lang="vi-VN">
                <a:latin typeface="Times New Roman"/>
                <a:cs typeface="Times New Roman"/>
              </a:rPr>
              <a:t>: AFP- L3 </a:t>
            </a:r>
            <a:r>
              <a:rPr lang="vi-VN" err="1">
                <a:latin typeface="Times New Roman"/>
                <a:cs typeface="Times New Roman"/>
              </a:rPr>
              <a:t>spec</a:t>
            </a:r>
            <a:r>
              <a:rPr lang="vi-VN">
                <a:latin typeface="Times New Roman"/>
                <a:cs typeface="Times New Roman"/>
              </a:rPr>
              <a:t> 94-100%.</a:t>
            </a:r>
          </a:p>
          <a:p>
            <a:pPr marL="305435" indent="-305435">
              <a:lnSpc>
                <a:spcPct val="150000"/>
              </a:lnSpc>
              <a:spcBef>
                <a:spcPts val="1000"/>
              </a:spcBef>
              <a:spcAft>
                <a:spcPts val="0"/>
              </a:spcAft>
              <a:buClr>
                <a:schemeClr val="dk1"/>
              </a:buClr>
              <a:buSzPts val="2400"/>
              <a:buFont typeface="Wingdings" panose="05000000000000000000" pitchFamily="2" charset="2"/>
              <a:buChar char="v"/>
            </a:pPr>
            <a:r>
              <a:rPr lang="vi-VN" b="1">
                <a:solidFill>
                  <a:srgbClr val="002060"/>
                </a:solidFill>
                <a:latin typeface="Times New Roman"/>
                <a:cs typeface="Times New Roman"/>
              </a:rPr>
              <a:t>PIVKA-II (DCP)</a:t>
            </a:r>
          </a:p>
          <a:p>
            <a:pPr marL="305435" indent="-305435">
              <a:lnSpc>
                <a:spcPct val="150000"/>
              </a:lnSpc>
              <a:spcBef>
                <a:spcPts val="0"/>
              </a:spcBef>
              <a:spcAft>
                <a:spcPts val="0"/>
              </a:spcAft>
              <a:buClr>
                <a:schemeClr val="dk1"/>
              </a:buClr>
              <a:buSzPts val="2300"/>
              <a:buFont typeface="Arial" panose="020B0604020202020204" pitchFamily="34" charset="0"/>
              <a:buChar char="•"/>
            </a:pPr>
            <a:r>
              <a:rPr lang="vi-VN">
                <a:latin typeface="Times New Roman" panose="02020603050405020304" pitchFamily="18" charset="0"/>
                <a:cs typeface="Times New Roman" panose="02020603050405020304" pitchFamily="18" charset="0"/>
              </a:rPr>
              <a:t>PIVKA-II: </a:t>
            </a:r>
            <a:r>
              <a:rPr lang="vi-VN" err="1">
                <a:latin typeface="Times New Roman" panose="02020603050405020304" pitchFamily="18" charset="0"/>
                <a:cs typeface="Times New Roman" panose="02020603050405020304" pitchFamily="18" charset="0"/>
              </a:rPr>
              <a:t>Prothrombin</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induced</a:t>
            </a:r>
            <a:r>
              <a:rPr lang="vi-VN">
                <a:latin typeface="Times New Roman" panose="02020603050405020304" pitchFamily="18" charset="0"/>
                <a:cs typeface="Times New Roman" panose="02020603050405020304" pitchFamily="18" charset="0"/>
              </a:rPr>
              <a:t> by vitamin K </a:t>
            </a:r>
            <a:r>
              <a:rPr lang="vi-VN" err="1">
                <a:latin typeface="Times New Roman" panose="02020603050405020304" pitchFamily="18" charset="0"/>
                <a:cs typeface="Times New Roman" panose="02020603050405020304" pitchFamily="18" charset="0"/>
              </a:rPr>
              <a:t>absence-II</a:t>
            </a:r>
            <a:r>
              <a:rPr lang="vi-VN">
                <a:latin typeface="Times New Roman" panose="02020603050405020304" pitchFamily="18" charset="0"/>
                <a:cs typeface="Times New Roman" panose="02020603050405020304" pitchFamily="18" charset="0"/>
              </a:rPr>
              <a:t>.</a:t>
            </a:r>
          </a:p>
          <a:p>
            <a:pPr marL="305435" indent="-305435">
              <a:lnSpc>
                <a:spcPct val="150000"/>
              </a:lnSpc>
              <a:spcBef>
                <a:spcPts val="1000"/>
              </a:spcBef>
              <a:spcAft>
                <a:spcPts val="0"/>
              </a:spcAft>
              <a:buClr>
                <a:schemeClr val="dk1"/>
              </a:buClr>
              <a:buSzPts val="2300"/>
              <a:buFont typeface="Arial" panose="020B0604020202020204" pitchFamily="34" charset="0"/>
              <a:buChar char="•"/>
            </a:pPr>
            <a:r>
              <a:rPr lang="vi-VN">
                <a:latin typeface="Times New Roman" panose="02020603050405020304" pitchFamily="18" charset="0"/>
                <a:cs typeface="Times New Roman" panose="02020603050405020304" pitchFamily="18" charset="0"/>
              </a:rPr>
              <a:t>DCP: </a:t>
            </a:r>
            <a:r>
              <a:rPr lang="vi-VN" err="1">
                <a:latin typeface="Times New Roman" panose="02020603050405020304" pitchFamily="18" charset="0"/>
                <a:cs typeface="Times New Roman" panose="02020603050405020304" pitchFamily="18" charset="0"/>
              </a:rPr>
              <a:t>Des-gamma-carboxyprothrombin</a:t>
            </a:r>
            <a:r>
              <a:rPr lang="vi-VN">
                <a:latin typeface="Times New Roman" panose="02020603050405020304" pitchFamily="18" charset="0"/>
                <a:cs typeface="Times New Roman" panose="02020603050405020304" pitchFamily="18" charset="0"/>
              </a:rPr>
              <a:t>.</a:t>
            </a:r>
          </a:p>
          <a:p>
            <a:pPr marL="305435" indent="-305435">
              <a:lnSpc>
                <a:spcPct val="150000"/>
              </a:lnSpc>
              <a:spcBef>
                <a:spcPts val="1000"/>
              </a:spcBef>
              <a:spcAft>
                <a:spcPts val="0"/>
              </a:spcAft>
              <a:buClr>
                <a:schemeClr val="dk1"/>
              </a:buClr>
              <a:buSzPts val="2300"/>
              <a:buFont typeface="Arial" panose="020B0604020202020204" pitchFamily="34" charset="0"/>
              <a:buChar char="•"/>
            </a:pPr>
            <a:r>
              <a:rPr lang="vi-VN">
                <a:latin typeface="Times New Roman" panose="02020603050405020304" pitchFamily="18" charset="0"/>
                <a:cs typeface="Times New Roman" panose="02020603050405020304" pitchFamily="18" charset="0"/>
              </a:rPr>
              <a:t>Ngưỡng </a:t>
            </a:r>
            <a:r>
              <a:rPr lang="vi-VN" b="1">
                <a:solidFill>
                  <a:srgbClr val="FF0000"/>
                </a:solidFill>
                <a:latin typeface="Times New Roman" panose="02020603050405020304" pitchFamily="18" charset="0"/>
                <a:cs typeface="Times New Roman" panose="02020603050405020304" pitchFamily="18" charset="0"/>
              </a:rPr>
              <a:t>40 mAU/mL</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sens</a:t>
            </a:r>
            <a:r>
              <a:rPr lang="vi-VN">
                <a:latin typeface="Times New Roman" panose="02020603050405020304" pitchFamily="18" charset="0"/>
                <a:cs typeface="Times New Roman" panose="02020603050405020304" pitchFamily="18" charset="0"/>
              </a:rPr>
              <a:t>: 14-54%, </a:t>
            </a:r>
            <a:r>
              <a:rPr lang="vi-VN" err="1">
                <a:latin typeface="Times New Roman" panose="02020603050405020304" pitchFamily="18" charset="0"/>
                <a:cs typeface="Times New Roman" panose="02020603050405020304" pitchFamily="18" charset="0"/>
              </a:rPr>
              <a:t>spec</a:t>
            </a:r>
            <a:r>
              <a:rPr lang="vi-VN">
                <a:latin typeface="Times New Roman" panose="02020603050405020304" pitchFamily="18" charset="0"/>
                <a:cs typeface="Times New Roman" panose="02020603050405020304" pitchFamily="18" charset="0"/>
              </a:rPr>
              <a:t>: 95-99% trong chẩn đoán HCC sớm dưới 5 cm. </a:t>
            </a:r>
          </a:p>
        </p:txBody>
      </p:sp>
    </p:spTree>
    <p:extLst>
      <p:ext uri="{BB962C8B-B14F-4D97-AF65-F5344CB8AC3E}">
        <p14:creationId xmlns:p14="http://schemas.microsoft.com/office/powerpoint/2010/main" val="1509484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C0C381FE8094B4DBB450CA363A90986" ma:contentTypeVersion="10" ma:contentTypeDescription="Create a new document." ma:contentTypeScope="" ma:versionID="1f5cefc6749ea4a03a74e67aab5e38ec">
  <xsd:schema xmlns:xsd="http://www.w3.org/2001/XMLSchema" xmlns:xs="http://www.w3.org/2001/XMLSchema" xmlns:p="http://schemas.microsoft.com/office/2006/metadata/properties" xmlns:ns3="8df70afe-f3c7-458e-892e-9517610a67fe" targetNamespace="http://schemas.microsoft.com/office/2006/metadata/properties" ma:root="true" ma:fieldsID="eb47312752b7ab8c6a478d3051a6f2f6" ns3:_="">
    <xsd:import namespace="8df70afe-f3c7-458e-892e-9517610a67fe"/>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LengthInSeconds" minOccurs="0"/>
                <xsd:element ref="ns3:MediaServiceAutoTags" minOccurs="0"/>
                <xsd:element ref="ns3:MediaServiceGenerationTime" minOccurs="0"/>
                <xsd:element ref="ns3:MediaServiceEventHashCode"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f70afe-f3c7-458e-892e-9517610a67f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Length (seconds)"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3C646F5-93F6-4091-8558-CA4F4E77568C}">
  <ds:schemaRefs>
    <ds:schemaRef ds:uri="http://schemas.microsoft.com/office/2006/documentManagement/types"/>
    <ds:schemaRef ds:uri="8df70afe-f3c7-458e-892e-9517610a67fe"/>
    <ds:schemaRef ds:uri="http://purl.org/dc/dcmitype/"/>
    <ds:schemaRef ds:uri="http://www.w3.org/XML/1998/namespace"/>
    <ds:schemaRef ds:uri="http://schemas.microsoft.com/office/2006/metadata/properties"/>
    <ds:schemaRef ds:uri="http://purl.org/dc/elements/1.1/"/>
    <ds:schemaRef ds:uri="http://schemas.microsoft.com/office/infopath/2007/PartnerControls"/>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E3AFF31F-3B34-4190-A0CD-6D50596E9167}">
  <ds:schemaRefs>
    <ds:schemaRef ds:uri="http://schemas.microsoft.com/office/2006/metadata/contentType"/>
    <ds:schemaRef ds:uri="http://schemas.microsoft.com/office/2006/metadata/properties/metaAttributes"/>
    <ds:schemaRef ds:uri="http://www.w3.org/2000/xmlns/"/>
    <ds:schemaRef ds:uri="http://www.w3.org/2001/XMLSchema"/>
    <ds:schemaRef ds:uri="8df70afe-f3c7-458e-892e-9517610a67f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C57E87D-FD6B-4E48-A4E6-31F1BCD70E9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TM03457464[[fn=Dividend]]</Template>
  <TotalTime>58</TotalTime>
  <Words>6708</Words>
  <Application>Microsoft Office PowerPoint</Application>
  <PresentationFormat>Màn hình rộng</PresentationFormat>
  <Paragraphs>474</Paragraphs>
  <Slides>37</Slides>
  <Notes>31</Notes>
  <HiddenSlides>0</HiddenSlides>
  <MMClips>0</MMClips>
  <ScaleCrop>false</ScaleCrop>
  <HeadingPairs>
    <vt:vector size="6" baseType="variant">
      <vt:variant>
        <vt:lpstr>Phông được Dùng</vt:lpstr>
      </vt:variant>
      <vt:variant>
        <vt:i4>10</vt:i4>
      </vt:variant>
      <vt:variant>
        <vt:lpstr>Chủ đề</vt:lpstr>
      </vt:variant>
      <vt:variant>
        <vt:i4>1</vt:i4>
      </vt:variant>
      <vt:variant>
        <vt:lpstr>Tiêu đề Bản chiếu</vt:lpstr>
      </vt:variant>
      <vt:variant>
        <vt:i4>37</vt:i4>
      </vt:variant>
    </vt:vector>
  </HeadingPairs>
  <TitlesOfParts>
    <vt:vector size="48" baseType="lpstr">
      <vt:lpstr>Algerian</vt:lpstr>
      <vt:lpstr>Arial</vt:lpstr>
      <vt:lpstr>Calibri</vt:lpstr>
      <vt:lpstr>Gill Sans MT</vt:lpstr>
      <vt:lpstr>Symbol</vt:lpstr>
      <vt:lpstr>Tahoma</vt:lpstr>
      <vt:lpstr>Times New Roman</vt:lpstr>
      <vt:lpstr>Wingdings</vt:lpstr>
      <vt:lpstr>Wingdings 2</vt:lpstr>
      <vt:lpstr>'Wingdings 2',Sans-Serif</vt:lpstr>
      <vt:lpstr>Dividend</vt:lpstr>
      <vt:lpstr>Chuyên đề : UNG THƯ TẾ BÀO GAN</vt:lpstr>
      <vt:lpstr>NỘI DUNG TRÌNH BÀY</vt:lpstr>
      <vt:lpstr>DỊCH TỄ</vt:lpstr>
      <vt:lpstr>Dịch tễ</vt:lpstr>
      <vt:lpstr>YẾU TỐ NGUY CƠ</vt:lpstr>
      <vt:lpstr>TRIỆU CHỨNG lâm sàng</vt:lpstr>
      <vt:lpstr>TRIỆU CHỪNG lâm sàng</vt:lpstr>
      <vt:lpstr>Cận lâm sàng</vt:lpstr>
      <vt:lpstr>Chất chỉ điểm ung thư</vt:lpstr>
      <vt:lpstr>AFP + AFP-L3 + DCP</vt:lpstr>
      <vt:lpstr>Chụp cắt lớp vi tính (CLVT)</vt:lpstr>
      <vt:lpstr>Chụp cộng hưởng từ</vt:lpstr>
      <vt:lpstr>LI-RAD 2018</vt:lpstr>
      <vt:lpstr>Bản trình bày PowerPoint</vt:lpstr>
      <vt:lpstr>Bản trình bày PowerPoint</vt:lpstr>
      <vt:lpstr>Bản trình bày PowerPoint</vt:lpstr>
      <vt:lpstr>Bản trình bày PowerPoint</vt:lpstr>
      <vt:lpstr>Bản trình bày PowerPoint</vt:lpstr>
      <vt:lpstr>Sinh thiết gan</vt:lpstr>
      <vt:lpstr>SIÊU ÂM BỤNG</vt:lpstr>
      <vt:lpstr>Chẩn đoán ung thư tế bào gan</vt:lpstr>
      <vt:lpstr>Chẩn đoán ung thư tế bào gan</vt:lpstr>
      <vt:lpstr>Chẩn đoán giai đoạn</vt:lpstr>
      <vt:lpstr>Chẩn đoán phân biệt</vt:lpstr>
      <vt:lpstr>Điều trị</vt:lpstr>
      <vt:lpstr>Điều trị: phẫu thuật cắt gan</vt:lpstr>
      <vt:lpstr>Điều trị: phẫu thuật ghép gan</vt:lpstr>
      <vt:lpstr>Điều trị: phẫu thuật ghép gan</vt:lpstr>
      <vt:lpstr>ĐiềU trị: Hủy u tại chỗ (AFA, PEI)</vt:lpstr>
      <vt:lpstr>Điều trị tại chỗ : Tace- Transarterial chemoembolization</vt:lpstr>
      <vt:lpstr>LIỆU PHÁP Điều trị toàn thân:</vt:lpstr>
      <vt:lpstr>Điều trị</vt:lpstr>
      <vt:lpstr>ĐIỀU TRỊ</vt:lpstr>
      <vt:lpstr>Phòng ngừa</vt:lpstr>
      <vt:lpstr>Tầm soát ung thư tế bào gan</vt:lpstr>
      <vt:lpstr>Tài liệu tham khảo</vt:lpstr>
      <vt:lpstr>CHÂN THÀNH CẢM ƠN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Chuyên đề</dc:title>
  <dc:creator>Y17 Sor Khuoch</dc:creator>
  <cp:lastModifiedBy>Quan Nguyen - Y17</cp:lastModifiedBy>
  <cp:revision>2</cp:revision>
  <dcterms:created xsi:type="dcterms:W3CDTF">2022-09-07T13:50:33Z</dcterms:created>
  <dcterms:modified xsi:type="dcterms:W3CDTF">2022-09-22T07:58:39Z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0x0101008C0C381FE8094B4DBB450CA363A90986</vt:lpwstr>
  </property>
</Properties>
</file>